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4" r:id="rId13"/>
    <p:sldId id="269" r:id="rId14"/>
    <p:sldId id="265" r:id="rId15"/>
    <p:sldId id="270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>
      <p:cViewPr varScale="1">
        <p:scale>
          <a:sx n="52" d="100"/>
          <a:sy n="52" d="100"/>
        </p:scale>
        <p:origin x="48" y="18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AD8D21-F7E1-42FF-A4B1-8A8777C76B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F9C140C-35B5-4383-9F26-2657BD14A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997A768-265B-4582-8D1C-1B9E252F9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AB656-18E6-4DFF-9D26-6CBF661E095E}" type="datetimeFigureOut">
              <a:rPr lang="zh-TW" altLang="en-US" smtClean="0"/>
              <a:t>2021/10/27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4645CED-4863-439E-B8B0-7F7DBA398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B163078-C3A0-46FA-AD0B-F240B0F2C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9E06-C214-4EB6-9DBF-783F3BA388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5701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830901-052A-45B6-B5F8-48510C4E3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DDDB212-40AE-4A3F-8BC1-EFED60922D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CACA836-CEAE-44DE-AB5E-40866398E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AB656-18E6-4DFF-9D26-6CBF661E095E}" type="datetimeFigureOut">
              <a:rPr lang="zh-TW" altLang="en-US" smtClean="0"/>
              <a:t>2021/10/27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CDDDB20-5EB6-462E-A985-AD8417A37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F3D4F11-FDF2-4C40-A63A-971A44263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9E06-C214-4EB6-9DBF-783F3BA388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0087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AFC7841-7D11-4530-9FC6-D96A72FC86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9B747DA-89C8-47CC-A8DA-06BB5CAE53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BF95425-7E97-4E7B-9AD7-848AB63DB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AB656-18E6-4DFF-9D26-6CBF661E095E}" type="datetimeFigureOut">
              <a:rPr lang="zh-TW" altLang="en-US" smtClean="0"/>
              <a:t>2021/10/27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E5B7416-6786-45D5-AA22-48D35F410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EDAD66A-5CFB-4BFC-9586-1C962002D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9E06-C214-4EB6-9DBF-783F3BA388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934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CD53AB-6A62-4639-A4AE-D507FD26E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41B066E-E507-4FF8-9B9B-4F9E2F989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7F7F9B1-0C8F-410A-8B6C-6D7583CA3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AB656-18E6-4DFF-9D26-6CBF661E095E}" type="datetimeFigureOut">
              <a:rPr lang="zh-TW" altLang="en-US" smtClean="0"/>
              <a:t>2021/10/27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664EAD0-9002-49CE-BC0A-F2EFA6116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6929633-6724-4128-A1FE-301543B6B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9E06-C214-4EB6-9DBF-783F3BA388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515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F22D80-1007-4A8B-A5C5-EC59DEA9F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A2BFCA7-C081-4183-9EFB-F01946CDC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946CAC4-14EF-47AC-9C72-A170218E2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AB656-18E6-4DFF-9D26-6CBF661E095E}" type="datetimeFigureOut">
              <a:rPr lang="zh-TW" altLang="en-US" smtClean="0"/>
              <a:t>2021/10/27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3980412-77EB-479A-990E-9ADDD0C56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46550C2-F08E-432F-B012-E022DF1D9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9E06-C214-4EB6-9DBF-783F3BA388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0216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DA9AA8-F67D-4713-A636-BC28F81B1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2049D3-5FB9-46A2-8B76-F5597AD3E8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323F09F-2878-46B1-B374-80309D58D1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493D150-34FE-4179-A2BB-0EFDAEB9E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AB656-18E6-4DFF-9D26-6CBF661E095E}" type="datetimeFigureOut">
              <a:rPr lang="zh-TW" altLang="en-US" smtClean="0"/>
              <a:t>2021/10/27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FD78589-09AF-4FCA-89F7-E2B2FA714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85DB80D-C777-44D3-B433-B869A3ADA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9E06-C214-4EB6-9DBF-783F3BA388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0708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63A0D8-8DFE-4ABB-993F-6FA62B2B9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7BAB29F-B3E2-43F8-B950-62C2F04FB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2282F55-B3A1-4113-AAD7-5E2B5F733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B84F77D-231E-40BA-89F4-AD030F2C5B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EA19707-0935-423B-8268-2DBE720C48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00596E6-3EFD-4980-B679-C2B3936B5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AB656-18E6-4DFF-9D26-6CBF661E095E}" type="datetimeFigureOut">
              <a:rPr lang="zh-TW" altLang="en-US" smtClean="0"/>
              <a:t>2021/10/27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72E678A-7374-4B1F-A77D-917F36CCB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0DA44FC-B6B5-44FD-81EA-792655B2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9E06-C214-4EB6-9DBF-783F3BA388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3924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D7880E-4B24-4897-A5FC-BE45F4788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8D73B5D-9C50-4A63-9C8B-F6B964982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AB656-18E6-4DFF-9D26-6CBF661E095E}" type="datetimeFigureOut">
              <a:rPr lang="zh-TW" altLang="en-US" smtClean="0"/>
              <a:t>2021/10/27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7F62FEA-30F8-45D4-9790-F35FC144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F084089-73BF-4028-8682-A4B60F2EB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9E06-C214-4EB6-9DBF-783F3BA388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805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8154475-282B-448A-B65A-96ABD44F5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AB656-18E6-4DFF-9D26-6CBF661E095E}" type="datetimeFigureOut">
              <a:rPr lang="zh-TW" altLang="en-US" smtClean="0"/>
              <a:t>2021/10/27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8BFBECC-58B2-43AA-B7FF-BA6D8DF36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1DBA63D-BA2D-43A7-B0C1-0AEC440DF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9E06-C214-4EB6-9DBF-783F3BA388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005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D049C7-3E95-4BCD-B7BE-029A4EE72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B707BE0-612F-443F-8FCF-D0BEFB84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737713D-D4DC-42AB-9D8F-E862F5F0C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07FE08E-FBB7-4C1F-BCD9-50E1EC8B7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AB656-18E6-4DFF-9D26-6CBF661E095E}" type="datetimeFigureOut">
              <a:rPr lang="zh-TW" altLang="en-US" smtClean="0"/>
              <a:t>2021/10/27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AC24A0F-7D71-4F71-850C-5944DA2E2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324464C-A52E-416F-98C9-C17CD6F65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9E06-C214-4EB6-9DBF-783F3BA388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380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DFE21D-4163-49CF-AA42-97E5C2C44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26F3CB0-3501-4D65-A12C-D8E8B40910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2828E5B-6FA4-4D94-8433-03318FCFC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F6F8212-3F74-42E7-BEF8-93E32420A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AB656-18E6-4DFF-9D26-6CBF661E095E}" type="datetimeFigureOut">
              <a:rPr lang="zh-TW" altLang="en-US" smtClean="0"/>
              <a:t>2021/10/27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4DC9816-1B04-46D2-A54D-8DFF19FF1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F9E19C1-45F9-4CF1-9609-F4E90DC0B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9E06-C214-4EB6-9DBF-783F3BA388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686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22B01B3-FA2B-4E40-9C2A-93762DD68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0D5710D-D22D-4C67-B80E-4BC65C113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6F55B06-AD3E-421F-BF47-E80880E9DC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AB656-18E6-4DFF-9D26-6CBF661E095E}" type="datetimeFigureOut">
              <a:rPr lang="zh-TW" altLang="en-US" smtClean="0"/>
              <a:t>2021/10/27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63F8902-C664-4FAE-8D17-5153702410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135AFE6-3983-4E18-8AFA-D3949D1370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09E06-C214-4EB6-9DBF-783F3BA388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982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video/MenInGrey/~2010-09_ARS-792_MenInGrey.m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0100101110101101.org/biennale-py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VTcN-4y1_E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wtvdoDJ4wX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hyperlink" Target="https://www.gq.com.tw/life/article/banksy-%E9%86%AB%E8%AD%B7%E4%BA%BA%E5%93%A1-%E6%9C%80%E6%96%B0%E7%95%AB%E4%BD%9C" TargetMode="External"/><Relationship Id="rId2" Type="http://schemas.openxmlformats.org/officeDocument/2006/relationships/hyperlink" Target="https://www.gq.com.tw/life/article/banksy-%E5%B1%95%E8%A6%BD-%E4%B8%AD%E6%AD%A3%E7%B4%80%E5%BF%B5%E5%A0%82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q.com.tw/entertainment/content-39631" TargetMode="External"/><Relationship Id="rId5" Type="http://schemas.openxmlformats.org/officeDocument/2006/relationships/hyperlink" Target="https://www.gq.com.tw/life/content-23609" TargetMode="External"/><Relationship Id="rId4" Type="http://schemas.openxmlformats.org/officeDocument/2006/relationships/hyperlink" Target="https://www.gq.com.tw/entertainment/culture/content-37512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video/Blinkenlights-short.mp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Wau_Holland" TargetMode="External"/><Relationship Id="rId5" Type="http://schemas.openxmlformats.org/officeDocument/2006/relationships/image" Target="../media/image3.jpeg"/><Relationship Id="rId4" Type="http://schemas.openxmlformats.org/officeDocument/2006/relationships/hyperlink" Target="../0_DEMO/0_2014/Blinkenlights-short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blinkenlights.net/stereoscope/toronto-city-hal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kerspace.com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sina.com.tw/6514/article.php?entryid=577423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rHTttiliLz8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hyperlink" Target="https://www.youtube.com/watch?v=EFWcAkxzkv4&amp;list=PLC17A78C0AB9758D3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EE78BD91-6038-40BD-8595-C03BF5CF7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959" y="438017"/>
            <a:ext cx="9157171" cy="5169166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C175A03-4AAC-434A-A22D-66A80226FC8A}"/>
              </a:ext>
            </a:extLst>
          </p:cNvPr>
          <p:cNvSpPr txBox="1"/>
          <p:nvPr/>
        </p:nvSpPr>
        <p:spPr>
          <a:xfrm>
            <a:off x="1655959" y="6019873"/>
            <a:ext cx="7018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2010 ARS - Digital community (Golden Nica)  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作品：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MenInGrey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7" descr="video">
            <a:hlinkClick r:id="rId3" action="ppaction://hlinkfile"/>
            <a:extLst>
              <a:ext uri="{FF2B5EF4-FFF2-40B4-BE49-F238E27FC236}">
                <a16:creationId xmlns:a16="http://schemas.microsoft.com/office/drawing/2014/main" id="{A289C62F-71C4-4155-86A2-C7FAF1E06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397" y="6111978"/>
            <a:ext cx="3238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E26A867B-A7A3-4BDF-B181-0CBF6356195F}"/>
              </a:ext>
            </a:extLst>
          </p:cNvPr>
          <p:cNvSpPr txBox="1"/>
          <p:nvPr/>
        </p:nvSpPr>
        <p:spPr>
          <a:xfrm>
            <a:off x="498764" y="323272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/>
              <a:t>1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419590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2393F96-93CE-49BA-ABA0-32939979E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96" y="323272"/>
            <a:ext cx="8750750" cy="4896102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D878CA02-7C28-4B08-AFA4-6A348A193E63}"/>
              </a:ext>
            </a:extLst>
          </p:cNvPr>
          <p:cNvSpPr txBox="1"/>
          <p:nvPr/>
        </p:nvSpPr>
        <p:spPr>
          <a:xfrm>
            <a:off x="498764" y="323272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/>
              <a:t>5</a:t>
            </a:r>
            <a:endParaRPr lang="zh-TW" altLang="en-US" sz="60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9EDCFEE-5616-414A-8504-E59ED6F25CAE}"/>
              </a:ext>
            </a:extLst>
          </p:cNvPr>
          <p:cNvSpPr/>
          <p:nvPr/>
        </p:nvSpPr>
        <p:spPr>
          <a:xfrm>
            <a:off x="1920896" y="5424281"/>
            <a:ext cx="4972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2016 ARS – Interactive Art (Honorary Award)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BC87F38-3F9A-48D0-B1A1-6334AE6EC1A4}"/>
              </a:ext>
            </a:extLst>
          </p:cNvPr>
          <p:cNvSpPr/>
          <p:nvPr/>
        </p:nvSpPr>
        <p:spPr>
          <a:xfrm>
            <a:off x="779483" y="5998520"/>
            <a:ext cx="11033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000" kern="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“如果</a:t>
            </a:r>
            <a:r>
              <a:rPr lang="zh-TW" altLang="zh-TW" sz="2000" kern="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機器人</a:t>
            </a:r>
            <a:r>
              <a:rPr lang="zh-TW" altLang="zh-TW" sz="2000" kern="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或</a:t>
            </a:r>
            <a:r>
              <a:rPr lang="zh-TW" altLang="zh-TW" sz="2000" kern="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軟件犯罪</a:t>
            </a:r>
            <a:r>
              <a:rPr lang="zh-TW" altLang="zh-TW" sz="2000" kern="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，它會被判入獄嗎？如果代碼設計或默認是犯罪行為，法律責任在哪裡？如果機器人購買了毒品、武器或黑客設備並將它們發送給您，而警察攔截了包裹怎麼辦？”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8468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25CDFF32-5AD9-40C8-A262-90EF5DDB5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497" y="530099"/>
            <a:ext cx="8744399" cy="4883401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8F4EBD49-9DA5-41BA-8004-1A6E07A9EDEA}"/>
              </a:ext>
            </a:extLst>
          </p:cNvPr>
          <p:cNvSpPr txBox="1"/>
          <p:nvPr/>
        </p:nvSpPr>
        <p:spPr>
          <a:xfrm>
            <a:off x="498764" y="323272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/>
              <a:t>6</a:t>
            </a:r>
            <a:endParaRPr lang="zh-TW" altLang="en-US" sz="60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9163CC2-0494-4B98-80AD-A75243045778}"/>
              </a:ext>
            </a:extLst>
          </p:cNvPr>
          <p:cNvSpPr/>
          <p:nvPr/>
        </p:nvSpPr>
        <p:spPr>
          <a:xfrm>
            <a:off x="1302800" y="5826897"/>
            <a:ext cx="7290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6200" fontAlgn="t">
              <a:spcAft>
                <a:spcPts val="0"/>
              </a:spcAft>
            </a:pPr>
            <a:r>
              <a:rPr lang="en-US" altLang="zh-TW" b="1" u="sng" kern="0" dirty="0">
                <a:solidFill>
                  <a:srgbClr val="333333"/>
                </a:solidFill>
                <a:latin typeface="Georgia" panose="02040502050405020303" pitchFamily="18" charset="0"/>
                <a:cs typeface="新細明體" panose="02020500000000000000" pitchFamily="18" charset="-120"/>
              </a:rPr>
              <a:t>2001</a:t>
            </a:r>
            <a:r>
              <a:rPr lang="en-US" altLang="zh-TW" kern="0" dirty="0">
                <a:solidFill>
                  <a:srgbClr val="333333"/>
                </a:solidFill>
                <a:latin typeface="Georgia" panose="02040502050405020303" pitchFamily="18" charset="0"/>
                <a:cs typeface="新細明體" panose="02020500000000000000" pitchFamily="18" charset="-120"/>
              </a:rPr>
              <a:t>: 0100101110101101.org at Venice  (</a:t>
            </a:r>
            <a:r>
              <a:rPr lang="en-US" altLang="zh-TW" dirty="0"/>
              <a:t>49th Venice Biennale)   </a:t>
            </a:r>
            <a:r>
              <a:rPr lang="en-US" altLang="zh-TW" dirty="0">
                <a:hlinkClick r:id="rId3"/>
              </a:rPr>
              <a:t>@Link </a:t>
            </a:r>
            <a:endParaRPr lang="zh-TW" altLang="zh-TW" sz="2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344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98BD3838-A660-4E6B-A2B6-FAE9A8A0E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99" y="752969"/>
            <a:ext cx="6600855" cy="495195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D17A294F-3151-4F68-8918-CBF38E35527A}"/>
              </a:ext>
            </a:extLst>
          </p:cNvPr>
          <p:cNvSpPr/>
          <p:nvPr/>
        </p:nvSpPr>
        <p:spPr>
          <a:xfrm>
            <a:off x="863799" y="5960671"/>
            <a:ext cx="110387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1111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安裝在第 </a:t>
            </a:r>
            <a:r>
              <a:rPr lang="en-US" altLang="zh-TW" sz="2000" dirty="0">
                <a:solidFill>
                  <a:srgbClr val="1111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49 </a:t>
            </a:r>
            <a:r>
              <a:rPr lang="zh-TW" altLang="en-US" sz="2000" dirty="0">
                <a:solidFill>
                  <a:srgbClr val="1111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屆威尼斯雙年展上。兩台相連的計算機在無休止的循環中相互感染和消毒。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8395000-EE2D-43BA-9C68-F808A95407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336" y="697274"/>
            <a:ext cx="3439956" cy="500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067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7B84C92-B9E5-481A-B418-C967BB7E5852}"/>
              </a:ext>
            </a:extLst>
          </p:cNvPr>
          <p:cNvSpPr txBox="1"/>
          <p:nvPr/>
        </p:nvSpPr>
        <p:spPr>
          <a:xfrm>
            <a:off x="498764" y="323272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/>
              <a:t>7</a:t>
            </a:r>
            <a:endParaRPr lang="zh-TW" altLang="en-US" sz="60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65B0CA6-3F3C-4F26-8F16-C6D7CBA06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728" y="519284"/>
            <a:ext cx="8642794" cy="48961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F282C84-E4F6-414F-8E2B-E9512C571749}"/>
              </a:ext>
            </a:extLst>
          </p:cNvPr>
          <p:cNvSpPr/>
          <p:nvPr/>
        </p:nvSpPr>
        <p:spPr>
          <a:xfrm>
            <a:off x="1367481" y="5636395"/>
            <a:ext cx="90739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fontAlgn="t">
              <a:spcAft>
                <a:spcPts val="0"/>
              </a:spcAft>
            </a:pPr>
            <a:r>
              <a:rPr lang="en-US" altLang="zh-TW" kern="0" dirty="0" err="1">
                <a:solidFill>
                  <a:srgbClr val="000000"/>
                </a:solidFill>
                <a:latin typeface="Georgia" panose="02040502050405020303" pitchFamily="18" charset="0"/>
                <a:cs typeface="新細明體" panose="02020500000000000000" pitchFamily="18" charset="-120"/>
              </a:rPr>
              <a:t>WhackYourBoss</a:t>
            </a:r>
            <a:r>
              <a:rPr lang="en-US" altLang="zh-TW" kern="0" dirty="0">
                <a:solidFill>
                  <a:srgbClr val="000000"/>
                </a:solidFill>
                <a:latin typeface="Georgia" panose="02040502050405020303" pitchFamily="18" charset="0"/>
                <a:cs typeface="新細明體" panose="02020500000000000000" pitchFamily="18" charset="-120"/>
              </a:rPr>
              <a:t>: </a:t>
            </a:r>
            <a:r>
              <a:rPr lang="en-US" altLang="zh-TW" kern="0" dirty="0">
                <a:solidFill>
                  <a:srgbClr val="000000"/>
                </a:solidFill>
                <a:latin typeface="Georgia" panose="02040502050405020303" pitchFamily="18" charset="0"/>
                <a:cs typeface="新細明體" panose="02020500000000000000" pitchFamily="18" charset="-120"/>
                <a:hlinkClick r:id="rId3"/>
              </a:rPr>
              <a:t>https://www.youtube.com/watch?v=6VTcN-4y1_E</a:t>
            </a:r>
            <a:br>
              <a:rPr lang="en-US" altLang="zh-TW" kern="0" dirty="0">
                <a:solidFill>
                  <a:srgbClr val="FF0000"/>
                </a:solidFill>
                <a:latin typeface="Georgia" panose="02040502050405020303" pitchFamily="18" charset="0"/>
                <a:cs typeface="新細明體" panose="02020500000000000000" pitchFamily="18" charset="-120"/>
                <a:hlinkClick r:id="rId3"/>
              </a:rPr>
            </a:br>
            <a:r>
              <a:rPr lang="en-US" altLang="zh-TW" kern="0" dirty="0" err="1">
                <a:solidFill>
                  <a:srgbClr val="333333"/>
                </a:solidFill>
                <a:latin typeface="Georgia" panose="02040502050405020303" pitchFamily="18" charset="0"/>
                <a:cs typeface="新細明體" panose="02020500000000000000" pitchFamily="18" charset="-120"/>
              </a:rPr>
              <a:t>Doodieman</a:t>
            </a:r>
            <a:r>
              <a:rPr lang="en-US" altLang="zh-TW" kern="0" dirty="0">
                <a:solidFill>
                  <a:srgbClr val="333333"/>
                </a:solidFill>
                <a:latin typeface="Georgia" panose="02040502050405020303" pitchFamily="18" charset="0"/>
                <a:cs typeface="新細明體" panose="02020500000000000000" pitchFamily="18" charset="-120"/>
              </a:rPr>
              <a:t> - </a:t>
            </a:r>
            <a:r>
              <a:rPr lang="en-US" altLang="zh-TW" kern="0" dirty="0">
                <a:solidFill>
                  <a:srgbClr val="333333"/>
                </a:solidFill>
                <a:latin typeface="Georgia" panose="02040502050405020303" pitchFamily="18" charset="0"/>
                <a:cs typeface="新細明體" panose="02020500000000000000" pitchFamily="18" charset="-120"/>
                <a:hlinkClick r:id="rId4"/>
              </a:rPr>
              <a:t>https://www.youtube.com/watch?v=wtvdoDJ4wXk</a:t>
            </a:r>
            <a:endParaRPr lang="zh-TW" altLang="zh-TW" sz="2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248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8CDFC094-4FDC-4603-AC69-E5D1EDD3ADAF}"/>
              </a:ext>
            </a:extLst>
          </p:cNvPr>
          <p:cNvSpPr txBox="1"/>
          <p:nvPr/>
        </p:nvSpPr>
        <p:spPr>
          <a:xfrm>
            <a:off x="498764" y="323272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/>
              <a:t>8</a:t>
            </a:r>
            <a:endParaRPr lang="zh-TW" altLang="en-US" sz="60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CE96A1B-2558-4371-B16F-FA69ABFA6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21" y="554616"/>
            <a:ext cx="8763450" cy="4946904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FFC19B36-ED95-4A71-B358-85681BBA6666}"/>
              </a:ext>
            </a:extLst>
          </p:cNvPr>
          <p:cNvSpPr txBox="1"/>
          <p:nvPr/>
        </p:nvSpPr>
        <p:spPr>
          <a:xfrm>
            <a:off x="829537" y="5771484"/>
            <a:ext cx="4403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2010 ARS – Interactive Art (Golden Nica)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BC8819E-3918-42D0-9CC7-8726FBB93650}"/>
              </a:ext>
            </a:extLst>
          </p:cNvPr>
          <p:cNvSpPr/>
          <p:nvPr/>
        </p:nvSpPr>
        <p:spPr>
          <a:xfrm>
            <a:off x="829537" y="6125559"/>
            <a:ext cx="11299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Calibri" panose="020F0502020204030204" pitchFamily="34" charset="0"/>
                <a:cs typeface="Times New Roman" panose="02020603050405020304" pitchFamily="18" charset="0"/>
              </a:rPr>
              <a:t>Inspired by the life of </a:t>
            </a:r>
            <a:r>
              <a:rPr lang="en-US" altLang="zh-TW" u="sng" dirty="0">
                <a:latin typeface="Calibri" panose="020F0502020204030204" pitchFamily="34" charset="0"/>
                <a:cs typeface="Times New Roman" panose="02020603050405020304" pitchFamily="18" charset="0"/>
              </a:rPr>
              <a:t>Tony Quan</a:t>
            </a:r>
            <a:r>
              <a:rPr lang="en-US" altLang="zh-TW" dirty="0">
                <a:latin typeface="Calibri" panose="020F0502020204030204" pitchFamily="34" charset="0"/>
                <a:cs typeface="Times New Roman" panose="02020603050405020304" pitchFamily="18" charset="0"/>
              </a:rPr>
              <a:t>, a graffiti artist who was diagnosed with the </a:t>
            </a:r>
            <a:r>
              <a:rPr lang="en-US" altLang="zh-TW" u="sng" dirty="0">
                <a:latin typeface="Calibri" panose="020F0502020204030204" pitchFamily="34" charset="0"/>
                <a:cs typeface="Times New Roman" panose="02020603050405020304" pitchFamily="18" charset="0"/>
              </a:rPr>
              <a:t>degenerative nerve </a:t>
            </a:r>
            <a:r>
              <a:rPr lang="en-US" altLang="zh-TW" dirty="0">
                <a:latin typeface="Calibri" panose="020F0502020204030204" pitchFamily="34" charset="0"/>
                <a:cs typeface="Times New Roman" panose="02020603050405020304" pitchFamily="18" charset="0"/>
              </a:rPr>
              <a:t>disorder ALS in 2003</a:t>
            </a:r>
            <a:endParaRPr lang="zh-TW" altLang="en-US" dirty="0"/>
          </a:p>
        </p:txBody>
      </p:sp>
      <p:pic>
        <p:nvPicPr>
          <p:cNvPr id="7" name="Google Shape;3410;p21">
            <a:extLst>
              <a:ext uri="{FF2B5EF4-FFF2-40B4-BE49-F238E27FC236}">
                <a16:creationId xmlns:a16="http://schemas.microsoft.com/office/drawing/2014/main" id="{05215A22-695D-45DC-9D35-672E28A3B63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70" r="660"/>
          <a:stretch/>
        </p:blipFill>
        <p:spPr>
          <a:xfrm>
            <a:off x="9481580" y="4029720"/>
            <a:ext cx="2189998" cy="1471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257581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DE31E4D2-E10E-4DDC-B8FA-979AA04CA9ED}"/>
              </a:ext>
            </a:extLst>
          </p:cNvPr>
          <p:cNvSpPr/>
          <p:nvPr/>
        </p:nvSpPr>
        <p:spPr>
          <a:xfrm>
            <a:off x="922637" y="888591"/>
            <a:ext cx="103467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Banksy (</a:t>
            </a: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全球最神祕的畫家 </a:t>
            </a:r>
            <a:r>
              <a:rPr lang="en-US" altLang="zh-TW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2"/>
              </a:rPr>
              <a:t> </a:t>
            </a:r>
            <a:r>
              <a:rPr lang="en-US" altLang="zh-TW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endParaRPr lang="en-US" altLang="zh-TW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en-US" altLang="zh-TW" sz="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b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我有個夢想，希望有一天所有的</a:t>
            </a:r>
            <a:r>
              <a:rPr lang="zh-TW" altLang="zh-TW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弱勢團體</a:t>
            </a:r>
            <a:r>
              <a:rPr lang="zh-TW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，或是在社會上被認定為</a:t>
            </a:r>
            <a:r>
              <a:rPr lang="zh-TW" altLang="zh-TW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失敗者</a:t>
            </a:r>
            <a:r>
              <a:rPr lang="zh-TW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zh-TW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害蟲的人們</a:t>
            </a:r>
            <a:r>
              <a:rPr lang="zh-TW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能夠聚集起來，並且，在他們</a:t>
            </a:r>
            <a:r>
              <a:rPr lang="zh-TW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手上都有一些非常好的工具</a:t>
            </a:r>
            <a:r>
              <a:rPr lang="zh-TW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，當那天到來時，地下文化的地位將會翻轉過來，整個城市將被進行一陣大改造。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A33F0F5-A222-4F4F-ADCA-41C9E2472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776" y="2106911"/>
            <a:ext cx="4700759" cy="264417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1090E8DF-DEF0-4FB3-A45C-7D1C60495258}"/>
              </a:ext>
            </a:extLst>
          </p:cNvPr>
          <p:cNvSpPr/>
          <p:nvPr/>
        </p:nvSpPr>
        <p:spPr>
          <a:xfrm>
            <a:off x="1005694" y="3688492"/>
            <a:ext cx="4437433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u="sng" dirty="0">
                <a:solidFill>
                  <a:srgbClr val="077F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史上最神秘的塗鴉藝術家！關於 </a:t>
            </a:r>
            <a:r>
              <a:rPr lang="en-US" altLang="zh-TW" u="sng" dirty="0">
                <a:solidFill>
                  <a:srgbClr val="077F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Banksy </a:t>
            </a:r>
            <a:r>
              <a:rPr lang="zh-TW" altLang="en-US" u="sng" dirty="0">
                <a:solidFill>
                  <a:srgbClr val="077F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你一定要知道的 </a:t>
            </a:r>
            <a:r>
              <a:rPr lang="en-US" altLang="zh-TW" u="sng" dirty="0">
                <a:solidFill>
                  <a:srgbClr val="077F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6 </a:t>
            </a:r>
            <a:r>
              <a:rPr lang="zh-TW" altLang="en-US" u="sng" dirty="0">
                <a:solidFill>
                  <a:srgbClr val="077F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件事</a:t>
            </a:r>
            <a:endParaRPr lang="zh-TW" altLang="en-US" dirty="0">
              <a:solidFill>
                <a:srgbClr val="2E302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u="sng" dirty="0">
                <a:solidFill>
                  <a:srgbClr val="077F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暗黑版迪士尼樂園開張！塗鴉大師 </a:t>
            </a:r>
            <a:r>
              <a:rPr lang="en-US" altLang="zh-TW" u="sng" dirty="0">
                <a:solidFill>
                  <a:srgbClr val="077F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Banksy </a:t>
            </a:r>
            <a:r>
              <a:rPr lang="zh-TW" altLang="en-US" u="sng" dirty="0">
                <a:solidFill>
                  <a:srgbClr val="077F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打造全新反烏托邦社會</a:t>
            </a:r>
            <a:endParaRPr lang="zh-TW" altLang="en-US" dirty="0">
              <a:solidFill>
                <a:srgbClr val="2E302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u="sng" dirty="0">
                <a:solidFill>
                  <a:srgbClr val="077F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神秘藝術家 </a:t>
            </a:r>
            <a:r>
              <a:rPr lang="en-US" altLang="zh-TW" u="sng" dirty="0">
                <a:solidFill>
                  <a:srgbClr val="077F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Banksy </a:t>
            </a:r>
            <a:r>
              <a:rPr lang="zh-TW" altLang="en-US" u="sng" dirty="0">
                <a:solidFill>
                  <a:srgbClr val="077F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為威尼斯污染問題現身街頭展畫？</a:t>
            </a:r>
            <a:endParaRPr lang="zh-TW" altLang="en-US" dirty="0">
              <a:solidFill>
                <a:srgbClr val="2E302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u="sng" dirty="0">
                <a:solidFill>
                  <a:srgbClr val="077F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7"/>
              </a:rPr>
              <a:t>醫護人員是真英雄！</a:t>
            </a:r>
            <a:r>
              <a:rPr lang="en-US" altLang="zh-TW" u="sng" dirty="0">
                <a:solidFill>
                  <a:srgbClr val="077F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7"/>
              </a:rPr>
              <a:t>Banksy </a:t>
            </a:r>
            <a:r>
              <a:rPr lang="zh-TW" altLang="en-US" u="sng" dirty="0">
                <a:solidFill>
                  <a:srgbClr val="077F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7"/>
              </a:rPr>
              <a:t>為感謝醫護人員辛勞在醫院外牆留下最新畫作！</a:t>
            </a:r>
            <a:endParaRPr lang="zh-TW" altLang="en-US" b="0" i="0" dirty="0">
              <a:solidFill>
                <a:srgbClr val="2E302F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3B00DD5-4399-4650-BE3A-3D59176BE635}"/>
              </a:ext>
            </a:extLst>
          </p:cNvPr>
          <p:cNvSpPr/>
          <p:nvPr/>
        </p:nvSpPr>
        <p:spPr>
          <a:xfrm>
            <a:off x="1005694" y="3108750"/>
            <a:ext cx="4437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全球最神秘塗鴉藝術家 </a:t>
            </a:r>
            <a:r>
              <a:rPr lang="en-US" altLang="zh-TW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Banksy</a:t>
            </a: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： </a:t>
            </a:r>
            <a:r>
              <a:rPr lang="en-US" altLang="zh-TW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2"/>
              </a:rPr>
              <a:t>@Link </a:t>
            </a:r>
            <a:endParaRPr lang="en-US" altLang="zh-TW" b="1" i="0" u="none" strike="noStrike" dirty="0">
              <a:solidFill>
                <a:srgbClr val="0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9F545EE-092A-4815-A13F-190975663FF1}"/>
              </a:ext>
            </a:extLst>
          </p:cNvPr>
          <p:cNvSpPr/>
          <p:nvPr/>
        </p:nvSpPr>
        <p:spPr>
          <a:xfrm>
            <a:off x="5928480" y="4860156"/>
            <a:ext cx="56096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2E30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原本創作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女孩與氣球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dirty="0">
                <a:solidFill>
                  <a:srgbClr val="2E30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 </a:t>
            </a:r>
            <a:r>
              <a:rPr lang="en-US" altLang="zh-TW" dirty="0">
                <a:solidFill>
                  <a:srgbClr val="2E30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2018 </a:t>
            </a:r>
            <a:r>
              <a:rPr lang="zh-TW" altLang="en-US" dirty="0">
                <a:solidFill>
                  <a:srgbClr val="2E30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年倫敦蘇富比拍賣以 </a:t>
            </a:r>
            <a:r>
              <a:rPr lang="en-US" altLang="zh-TW" dirty="0">
                <a:solidFill>
                  <a:srgbClr val="2E30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 </a:t>
            </a:r>
            <a:r>
              <a:rPr lang="zh-TW" altLang="en-US" dirty="0">
                <a:solidFill>
                  <a:srgbClr val="2E30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萬英鎊（約 </a:t>
            </a:r>
            <a:r>
              <a:rPr lang="en-US" altLang="zh-TW" dirty="0">
                <a:solidFill>
                  <a:srgbClr val="2E30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3,756 </a:t>
            </a:r>
            <a:r>
              <a:rPr lang="zh-TW" altLang="en-US" dirty="0">
                <a:solidFill>
                  <a:srgbClr val="2E30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萬台幣）成交當下，竟自動被隱藏在框架的碎紙機摧毀，後來得知是因為 </a:t>
            </a:r>
            <a:r>
              <a:rPr lang="en-US" altLang="zh-TW" dirty="0">
                <a:solidFill>
                  <a:srgbClr val="2E30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Banksy </a:t>
            </a:r>
            <a:r>
              <a:rPr lang="zh-TW" altLang="en-US" dirty="0">
                <a:solidFill>
                  <a:srgbClr val="2E30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不想讓人恣意高價拍賣他的畫作 。而這幅「首次在拍賣中現場創作的作品」被稱為</a:t>
            </a:r>
            <a:r>
              <a:rPr lang="en-US" altLang="zh-TW" dirty="0">
                <a:solidFill>
                  <a:srgbClr val="2E30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dirty="0">
                <a:solidFill>
                  <a:srgbClr val="2E30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垃圾桶裡的愛</a:t>
            </a:r>
            <a:r>
              <a:rPr lang="en-US" altLang="zh-TW" dirty="0">
                <a:solidFill>
                  <a:srgbClr val="2E30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dirty="0">
                <a:solidFill>
                  <a:srgbClr val="2E30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，該作品正永久租借給德國一間美術館展出。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4149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>
            <a:extLst>
              <a:ext uri="{FF2B5EF4-FFF2-40B4-BE49-F238E27FC236}">
                <a16:creationId xmlns:a16="http://schemas.microsoft.com/office/drawing/2014/main" id="{7951191F-3BB4-4E96-A64C-AF796484E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429" y="1169987"/>
            <a:ext cx="655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400" b="1" dirty="0" err="1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Blinkenlights</a:t>
            </a:r>
            <a:r>
              <a:rPr lang="en-US" altLang="zh-TW" sz="24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Project </a:t>
            </a:r>
          </a:p>
        </p:txBody>
      </p:sp>
      <p:pic>
        <p:nvPicPr>
          <p:cNvPr id="8" name="Picture 16" descr="video">
            <a:hlinkClick r:id="rId2" action="ppaction://hlinkfile"/>
            <a:extLst>
              <a:ext uri="{FF2B5EF4-FFF2-40B4-BE49-F238E27FC236}">
                <a16:creationId xmlns:a16="http://schemas.microsoft.com/office/drawing/2014/main" id="{BCCE0B75-41D2-4ADC-B7B9-EBB27F2FE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516" y="6107256"/>
            <a:ext cx="242887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3" descr="C:\Documents and Settings\suchu\桌面\01.jpg">
            <a:hlinkClick r:id="rId4" action="ppaction://hlinkfile"/>
            <a:extLst>
              <a:ext uri="{FF2B5EF4-FFF2-40B4-BE49-F238E27FC236}">
                <a16:creationId xmlns:a16="http://schemas.microsoft.com/office/drawing/2014/main" id="{03FD4BF6-455C-4B18-9649-342A19FB5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629" y="1169987"/>
            <a:ext cx="3989308" cy="444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22">
            <a:extLst>
              <a:ext uri="{FF2B5EF4-FFF2-40B4-BE49-F238E27FC236}">
                <a16:creationId xmlns:a16="http://schemas.microsoft.com/office/drawing/2014/main" id="{4AD224A1-CE7B-4EBF-A08E-09A37C8D5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073" y="2632363"/>
            <a:ext cx="5437187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by 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Chao Computing Club, CCC</a:t>
            </a:r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駭客團體</a:t>
            </a:r>
            <a:endParaRPr lang="en-US" altLang="zh-TW" sz="20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Wau Holland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1981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年創立</a:t>
            </a:r>
            <a:endParaRPr lang="en-US" altLang="zh-TW" sz="2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endParaRPr lang="en-US" altLang="zh-TW" sz="2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endParaRPr lang="en-US" altLang="zh-TW" sz="2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Blinkenlights Project</a:t>
            </a:r>
            <a:endParaRPr lang="en-US" altLang="zh-TW" sz="2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en-US" altLang="zh-TW" sz="2000" b="1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2001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年向 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Wau Holland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致敬</a:t>
            </a:r>
            <a:endParaRPr lang="en-US" altLang="zh-TW" sz="200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慶祝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CCC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成立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20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週年</a:t>
            </a:r>
            <a:endParaRPr lang="en-US" altLang="zh-TW" sz="2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全世界最大的</a:t>
            </a:r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"Interactive Computer Display"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20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柏林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地標、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MTV, 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電影拍攝地點</a:t>
            </a:r>
            <a:endParaRPr lang="zh-TW" altLang="en-US" sz="2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EC436C5B-414F-4842-AF09-8997C13B8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0591" y="6035819"/>
            <a:ext cx="677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t>(03:10)</a:t>
            </a:r>
          </a:p>
        </p:txBody>
      </p:sp>
    </p:spTree>
    <p:extLst>
      <p:ext uri="{BB962C8B-B14F-4D97-AF65-F5344CB8AC3E}">
        <p14:creationId xmlns:p14="http://schemas.microsoft.com/office/powerpoint/2010/main" val="4078996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suchu\桌面\02.jpg">
            <a:extLst>
              <a:ext uri="{FF2B5EF4-FFF2-40B4-BE49-F238E27FC236}">
                <a16:creationId xmlns:a16="http://schemas.microsoft.com/office/drawing/2014/main" id="{2A7EEE2E-965C-4F16-A048-F9E12BE00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19" y="889793"/>
            <a:ext cx="3786188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4">
            <a:extLst>
              <a:ext uri="{FF2B5EF4-FFF2-40B4-BE49-F238E27FC236}">
                <a16:creationId xmlns:a16="http://schemas.microsoft.com/office/drawing/2014/main" id="{5B110DE5-2438-4204-B739-C8DB32E22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0891" y="2361406"/>
            <a:ext cx="41767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2002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他們在法國巴黎的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〝Nuit Blanche Art Festival〞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推出第二版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"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Blinkenlights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Arcade". 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3" descr="C:\Documents and Settings\suchu\桌面\03.jpg">
            <a:extLst>
              <a:ext uri="{FF2B5EF4-FFF2-40B4-BE49-F238E27FC236}">
                <a16:creationId xmlns:a16="http://schemas.microsoft.com/office/drawing/2014/main" id="{9F272CE1-2D9D-4806-AFB3-0C789E678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19" y="3696277"/>
            <a:ext cx="3786188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6">
            <a:extLst>
              <a:ext uri="{FF2B5EF4-FFF2-40B4-BE49-F238E27FC236}">
                <a16:creationId xmlns:a16="http://schemas.microsoft.com/office/drawing/2014/main" id="{86578AA7-EC83-4AA9-A269-606414C18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0891" y="4199370"/>
            <a:ext cx="38877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2008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CCC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也在加拿大的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Toronto City Hall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延伸建置類似作品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"Stereoscope"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，有著更複雜更有趣的互動內容與動畫內容。</a:t>
            </a:r>
          </a:p>
        </p:txBody>
      </p:sp>
    </p:spTree>
    <p:extLst>
      <p:ext uri="{BB962C8B-B14F-4D97-AF65-F5344CB8AC3E}">
        <p14:creationId xmlns:p14="http://schemas.microsoft.com/office/powerpoint/2010/main" val="3862430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>
            <a:extLst>
              <a:ext uri="{FF2B5EF4-FFF2-40B4-BE49-F238E27FC236}">
                <a16:creationId xmlns:a16="http://schemas.microsoft.com/office/drawing/2014/main" id="{FD2FB384-6FD3-42FF-964A-40FEFB81C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033" y="529504"/>
            <a:ext cx="16786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■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創客緣起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AF087695-BBE4-43AF-BFEF-79C7CA0B9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958" y="1074016"/>
            <a:ext cx="7670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6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DIY</a:t>
            </a:r>
            <a:r>
              <a:rPr kumimoji="0" lang="en-US" altLang="zh-TW" sz="16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zh-TW" alt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kumimoji="0"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在歐美</a:t>
            </a:r>
            <a:r>
              <a:rPr kumimoji="0" lang="zh-TW" altLang="en-US" sz="16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最早可追溯到</a:t>
            </a:r>
            <a:r>
              <a:rPr kumimoji="0" lang="en-US" altLang="zh-TW" sz="16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1970</a:t>
            </a:r>
            <a:r>
              <a:rPr kumimoji="0" lang="zh-TW" altLang="en-US" sz="16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年代車庫文化 </a:t>
            </a:r>
            <a:r>
              <a:rPr kumimoji="0" lang="en-US" altLang="zh-TW" sz="16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(Garage Culture)</a:t>
            </a:r>
          </a:p>
        </p:txBody>
      </p:sp>
      <p:sp>
        <p:nvSpPr>
          <p:cNvPr id="4" name="矩形 5">
            <a:extLst>
              <a:ext uri="{FF2B5EF4-FFF2-40B4-BE49-F238E27FC236}">
                <a16:creationId xmlns:a16="http://schemas.microsoft.com/office/drawing/2014/main" id="{914718B6-3F98-48C0-963C-1E38A6000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944" y="1547091"/>
            <a:ext cx="101438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90‘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年代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Germany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C-base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駭客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群體程式設計師的聚會，後來發起一種</a:t>
            </a:r>
            <a:r>
              <a:rPr lang="zh-TW" altLang="en-US" sz="1800" b="1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反主流文化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，開始一系列的</a:t>
            </a:r>
            <a:r>
              <a:rPr lang="zh-TW" altLang="en-US" sz="1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電子硬體開源設計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，創立</a:t>
            </a:r>
            <a:r>
              <a:rPr lang="en-US" altLang="zh-TW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Hacker Space</a:t>
            </a:r>
          </a:p>
        </p:txBody>
      </p:sp>
      <p:sp>
        <p:nvSpPr>
          <p:cNvPr id="5" name="矩形 5">
            <a:extLst>
              <a:ext uri="{FF2B5EF4-FFF2-40B4-BE49-F238E27FC236}">
                <a16:creationId xmlns:a16="http://schemas.microsoft.com/office/drawing/2014/main" id="{69F22D09-9D95-45EF-8A37-AB291B88E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1383" y="2332904"/>
            <a:ext cx="9980036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US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Hacker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到德國參加</a:t>
            </a:r>
            <a:r>
              <a:rPr lang="en-US" altLang="zh-TW" sz="1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Chaos Communication Camp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，燃起想在美國設立同類場所的決心，回國後創辦許多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Hacker Space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，包括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NYC Resistor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2007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）、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HacDC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2007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）、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Noisebridge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2008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）等。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19">
            <a:extLst>
              <a:ext uri="{FF2B5EF4-FFF2-40B4-BE49-F238E27FC236}">
                <a16:creationId xmlns:a16="http://schemas.microsoft.com/office/drawing/2014/main" id="{9F6E37B2-A393-4542-B485-340150485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173" y="3533054"/>
            <a:ext cx="8572500" cy="16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kumimoji="0"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MakerSpace</a:t>
            </a:r>
            <a:r>
              <a:rPr kumimoji="0"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（創客空間）</a:t>
            </a:r>
            <a:endParaRPr kumimoji="0" lang="en-US" altLang="zh-TW" sz="2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kumimoji="0" lang="en-US" altLang="zh-TW" sz="1600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MakerSpace</a:t>
            </a:r>
            <a:r>
              <a:rPr kumimoji="0" lang="en-US" altLang="zh-TW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-</a:t>
            </a:r>
            <a:r>
              <a:rPr kumimoji="0" lang="zh-TW" altLang="en-US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強調動手做</a:t>
            </a:r>
            <a:r>
              <a:rPr kumimoji="0" lang="en-US" altLang="zh-TW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(DIY)</a:t>
            </a:r>
            <a:r>
              <a:rPr kumimoji="0" lang="zh-TW" altLang="en-US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、知識共用</a:t>
            </a:r>
            <a:r>
              <a:rPr kumimoji="0" lang="en-US" altLang="zh-TW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(share)</a:t>
            </a:r>
            <a:r>
              <a:rPr kumimoji="0" lang="zh-TW" altLang="en-US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，人人皆可用來設計和工作的地方</a:t>
            </a:r>
            <a:endParaRPr kumimoji="0" lang="en-US" altLang="zh-TW" sz="16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kumimoji="0" lang="en-US" altLang="zh-TW" sz="1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2005</a:t>
            </a:r>
            <a:r>
              <a:rPr kumimoji="0" lang="zh-TW" altLang="en-US" sz="1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kumimoji="0" lang="en-US" altLang="zh-TW" sz="1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《MAKE》</a:t>
            </a:r>
            <a:r>
              <a:rPr kumimoji="0" lang="zh-TW" altLang="en-US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雜誌</a:t>
            </a:r>
            <a:r>
              <a:rPr kumimoji="0" lang="en-US" altLang="zh-TW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1600" dirty="0">
                <a:solidFill>
                  <a:srgbClr val="0070C0"/>
                </a:solidFill>
                <a:latin typeface="Arial" panose="020B0604020202020204" pitchFamily="34" charset="0"/>
              </a:rPr>
              <a:t>Dale Dougherty</a:t>
            </a:r>
            <a:r>
              <a:rPr lang="en-US" altLang="zh-TW" sz="1600" u="sng" dirty="0">
                <a:latin typeface="Arial" panose="020B0604020202020204" pitchFamily="34" charset="0"/>
              </a:rPr>
              <a:t>)</a:t>
            </a:r>
            <a:r>
              <a:rPr kumimoji="0" lang="zh-TW" altLang="en-US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</a:t>
            </a:r>
            <a:r>
              <a:rPr kumimoji="0" lang="en-US" altLang="zh-TW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“</a:t>
            </a:r>
            <a:r>
              <a:rPr kumimoji="0" lang="en-US" altLang="zh-TW" sz="16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Maker</a:t>
            </a:r>
            <a:r>
              <a:rPr kumimoji="0"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kumimoji="0"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一詞</a:t>
            </a:r>
            <a:r>
              <a:rPr kumimoji="0" lang="zh-TW" altLang="en-US" sz="16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zh-TW" altLang="en-US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正式被使用</a:t>
            </a:r>
            <a:endParaRPr kumimoji="0" lang="en-US" altLang="zh-TW" sz="16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zh-TW" sz="1600" b="1" u="sng" dirty="0" err="1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MakerFaire</a:t>
            </a:r>
            <a:r>
              <a:rPr lang="zh-TW" altLang="en-US" sz="16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（創客嘉年華</a:t>
            </a:r>
            <a:r>
              <a:rPr lang="en-US" altLang="zh-TW" sz="16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en-US" altLang="zh-TW" sz="12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《MAKE》</a:t>
            </a:r>
            <a:r>
              <a:rPr lang="zh-TW" altLang="en-US" sz="12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雜誌誕生後的相對應活動</a:t>
            </a:r>
            <a:endParaRPr lang="en-US" altLang="zh-TW" sz="16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3">
            <a:extLst>
              <a:ext uri="{FF2B5EF4-FFF2-40B4-BE49-F238E27FC236}">
                <a16:creationId xmlns:a16="http://schemas.microsoft.com/office/drawing/2014/main" id="{B464B737-3031-452E-B031-248BBD274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173" y="5422973"/>
            <a:ext cx="4660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■ 國際創客運動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Maker Activities</a:t>
            </a:r>
          </a:p>
        </p:txBody>
      </p:sp>
      <p:sp>
        <p:nvSpPr>
          <p:cNvPr id="8" name="矩形 5">
            <a:extLst>
              <a:ext uri="{FF2B5EF4-FFF2-40B4-BE49-F238E27FC236}">
                <a16:creationId xmlns:a16="http://schemas.microsoft.com/office/drawing/2014/main" id="{A64B2A81-65D8-4CF7-AC47-A3C8F9F9E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815" y="5879524"/>
            <a:ext cx="5654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Maker</a:t>
            </a:r>
            <a:r>
              <a:rPr lang="zh-TW" altLang="en-US" sz="24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Faire</a:t>
            </a:r>
            <a:r>
              <a:rPr lang="zh-TW" altLang="en-US" sz="24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err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FabLab</a:t>
            </a:r>
            <a:r>
              <a:rPr lang="zh-TW" altLang="en-US" sz="24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err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TechShop</a:t>
            </a:r>
            <a:r>
              <a:rPr lang="en-US" altLang="zh-TW" sz="24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174355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556290E-3519-49B3-ACDC-A737B4FC6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78" y="480291"/>
            <a:ext cx="9544425" cy="5330133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6B4E7FF1-A245-423F-820A-814885E28D0D}"/>
              </a:ext>
            </a:extLst>
          </p:cNvPr>
          <p:cNvSpPr txBox="1"/>
          <p:nvPr/>
        </p:nvSpPr>
        <p:spPr>
          <a:xfrm>
            <a:off x="498764" y="323272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/>
              <a:t>2</a:t>
            </a:r>
            <a:endParaRPr lang="zh-TW" altLang="en-US" sz="60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1679470-954F-474A-A1F0-E1161D06E863}"/>
              </a:ext>
            </a:extLst>
          </p:cNvPr>
          <p:cNvSpPr/>
          <p:nvPr/>
        </p:nvSpPr>
        <p:spPr>
          <a:xfrm>
            <a:off x="785862" y="6105735"/>
            <a:ext cx="2699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塗鴉研究實驗室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(GRL)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E02B65C-EED8-46BB-BAC8-7923B16CA33E}"/>
              </a:ext>
            </a:extLst>
          </p:cNvPr>
          <p:cNvSpPr/>
          <p:nvPr/>
        </p:nvSpPr>
        <p:spPr>
          <a:xfrm>
            <a:off x="3485640" y="6105735"/>
            <a:ext cx="5662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u="sng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http://blog.sina.com.tw/6514/article.php?entryid=577423</a:t>
            </a:r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6C1AA3A-4D10-4F3D-9308-D74745760996}"/>
              </a:ext>
            </a:extLst>
          </p:cNvPr>
          <p:cNvSpPr txBox="1"/>
          <p:nvPr/>
        </p:nvSpPr>
        <p:spPr>
          <a:xfrm>
            <a:off x="9148024" y="6105735"/>
            <a:ext cx="177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(2008 </a:t>
            </a:r>
            <a:r>
              <a:rPr lang="zh-TW" altLang="en-US" dirty="0"/>
              <a:t>轉載文章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15934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49588008-B80D-443F-8081-ACB73B2A0580}"/>
              </a:ext>
            </a:extLst>
          </p:cNvPr>
          <p:cNvSpPr txBox="1"/>
          <p:nvPr/>
        </p:nvSpPr>
        <p:spPr>
          <a:xfrm>
            <a:off x="1246909" y="769976"/>
            <a:ext cx="4336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成員：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James Powderly, Evan Roth 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27D9AA9-40FC-48A0-9A32-453BD40DF3BD}"/>
              </a:ext>
            </a:extLst>
          </p:cNvPr>
          <p:cNvSpPr/>
          <p:nvPr/>
        </p:nvSpPr>
        <p:spPr>
          <a:xfrm>
            <a:off x="1246909" y="1271202"/>
            <a:ext cx="9698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Eyebeam </a:t>
            </a:r>
            <a:r>
              <a:rPr lang="en-US" altLang="zh-TW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OpenLab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（以下簡稱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Eyebeam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）的藝術家，這個實驗室與塗鴉研究實驗室有什麼不同？而後者的核心宗旨是什麼？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F4220F4-1B96-4EB3-87B3-20DF74B66F21}"/>
              </a:ext>
            </a:extLst>
          </p:cNvPr>
          <p:cNvSpPr/>
          <p:nvPr/>
        </p:nvSpPr>
        <p:spPr>
          <a:xfrm>
            <a:off x="1212504" y="2171366"/>
            <a:ext cx="33394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成員： </a:t>
            </a:r>
            <a:r>
              <a:rPr lang="en-US" altLang="zh-TW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Zach Lieberman</a:t>
            </a:r>
            <a:endParaRPr lang="zh-TW" altLang="en-US" sz="20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6FFB7C0-5143-48AE-914D-9935CF7D9172}"/>
              </a:ext>
            </a:extLst>
          </p:cNvPr>
          <p:cNvSpPr/>
          <p:nvPr/>
        </p:nvSpPr>
        <p:spPr>
          <a:xfrm>
            <a:off x="1212505" y="2468567"/>
            <a:ext cx="57426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OpenFrameworks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開發者，有名作品 </a:t>
            </a:r>
            <a:r>
              <a:rPr lang="en-US" altLang="zh-TW" b="1" dirty="0"/>
              <a:t>DRAWN</a:t>
            </a:r>
            <a:r>
              <a:rPr lang="zh-TW" altLang="en-US" b="1" dirty="0"/>
              <a:t> （</a:t>
            </a:r>
            <a:r>
              <a:rPr lang="en-US" altLang="zh-TW" b="1" dirty="0"/>
              <a:t>2005)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16" descr="video">
            <a:hlinkClick r:id="rId2"/>
            <a:extLst>
              <a:ext uri="{FF2B5EF4-FFF2-40B4-BE49-F238E27FC236}">
                <a16:creationId xmlns:a16="http://schemas.microsoft.com/office/drawing/2014/main" id="{245A3958-EDB8-45D4-AF48-AC28C0AFA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128" y="2542941"/>
            <a:ext cx="242887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0C4DCEE-F8E4-467D-839B-D91ED9942C7D}"/>
              </a:ext>
            </a:extLst>
          </p:cNvPr>
          <p:cNvSpPr/>
          <p:nvPr/>
        </p:nvSpPr>
        <p:spPr>
          <a:xfrm>
            <a:off x="1450109" y="4101858"/>
            <a:ext cx="3180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kern="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L.A.S.E.R. Tag (</a:t>
            </a:r>
            <a:r>
              <a:rPr lang="zh-TW" altLang="zh-TW" b="1" kern="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梅竹賽</a:t>
            </a:r>
            <a:r>
              <a:rPr lang="en-US" altLang="zh-TW" b="1" kern="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2018)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A210369-B9FA-4C71-B396-C7086EEA6433}"/>
              </a:ext>
            </a:extLst>
          </p:cNvPr>
          <p:cNvSpPr/>
          <p:nvPr/>
        </p:nvSpPr>
        <p:spPr>
          <a:xfrm>
            <a:off x="1374143" y="4622283"/>
            <a:ext cx="5150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雷射塗鴉具有會消失的特性，你們認為塗鴉的結果是藝術品嗎？或是整個過程是一個表演？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99C2AB5-0ED7-41C8-A388-600F7FF437D6}"/>
              </a:ext>
            </a:extLst>
          </p:cNvPr>
          <p:cNvSpPr/>
          <p:nvPr/>
        </p:nvSpPr>
        <p:spPr>
          <a:xfrm>
            <a:off x="1355980" y="5522617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kern="0" dirty="0">
                <a:solidFill>
                  <a:srgbClr val="A625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一場反叛的社會運動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Picture 16" descr="video">
            <a:hlinkClick r:id="rId4"/>
            <a:extLst>
              <a:ext uri="{FF2B5EF4-FFF2-40B4-BE49-F238E27FC236}">
                <a16:creationId xmlns:a16="http://schemas.microsoft.com/office/drawing/2014/main" id="{2B2EAC7C-02D8-4872-A259-247B76B09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174" y="4204767"/>
            <a:ext cx="242887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圖片 10" descr="http://blog.sina.com.tw/myimages/114/6514/images/20080123042156016.jpg">
            <a:extLst>
              <a:ext uri="{FF2B5EF4-FFF2-40B4-BE49-F238E27FC236}">
                <a16:creationId xmlns:a16="http://schemas.microsoft.com/office/drawing/2014/main" id="{8FE07ADE-7649-4A2A-A90A-EC9948CE5D7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368" y="3135100"/>
            <a:ext cx="4995095" cy="33312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9705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7D89288-60DF-454D-9231-24B903257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105" y="424873"/>
            <a:ext cx="9277037" cy="51904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AF5EDA8C-F58B-4A05-87DA-FB9C68230D8B}"/>
              </a:ext>
            </a:extLst>
          </p:cNvPr>
          <p:cNvSpPr txBox="1"/>
          <p:nvPr/>
        </p:nvSpPr>
        <p:spPr>
          <a:xfrm>
            <a:off x="498764" y="323272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/>
              <a:t>3</a:t>
            </a:r>
            <a:endParaRPr lang="zh-TW" altLang="en-US" sz="60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22810F1-AE0B-4D51-B427-0DAB0D083906}"/>
              </a:ext>
            </a:extLst>
          </p:cNvPr>
          <p:cNvSpPr/>
          <p:nvPr/>
        </p:nvSpPr>
        <p:spPr>
          <a:xfrm>
            <a:off x="1374711" y="5913393"/>
            <a:ext cx="5246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2020 ARS – Interactive Art (Distinguish </a:t>
            </a:r>
            <a:r>
              <a:rPr lang="en-US" altLang="zh-TW" kern="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Arward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686E17D-526F-4C60-BB80-313C0DF158BB}"/>
              </a:ext>
            </a:extLst>
          </p:cNvPr>
          <p:cNvSpPr/>
          <p:nvPr/>
        </p:nvSpPr>
        <p:spPr>
          <a:xfrm>
            <a:off x="6676623" y="5913393"/>
            <a:ext cx="3756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kern="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利用 </a:t>
            </a:r>
            <a:r>
              <a:rPr lang="zh-TW" altLang="zh-TW" kern="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物理空間時的「</a:t>
            </a:r>
            <a:r>
              <a:rPr lang="en-US" altLang="zh-TW" kern="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bug</a:t>
            </a:r>
            <a:r>
              <a:rPr lang="zh-TW" altLang="zh-TW" kern="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」</a:t>
            </a:r>
            <a:r>
              <a:rPr lang="zh-TW" altLang="en-US" kern="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去</a:t>
            </a:r>
            <a:r>
              <a:rPr lang="en-US" altLang="zh-TW" kern="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Hack</a:t>
            </a:r>
            <a:endParaRPr lang="zh-TW" altLang="zh-TW" sz="28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518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0534F7B-8037-45D4-A882-63C902CC3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561" y="380523"/>
            <a:ext cx="9296878" cy="520726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975E35D-19A7-4FB7-978D-2A4D07F606C3}"/>
              </a:ext>
            </a:extLst>
          </p:cNvPr>
          <p:cNvSpPr/>
          <p:nvPr/>
        </p:nvSpPr>
        <p:spPr>
          <a:xfrm>
            <a:off x="1374711" y="5913393"/>
            <a:ext cx="4972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2014 ARS – Interactive Art (Honorary Award)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33A3399-62D1-418C-876A-A4CE83996CA9}"/>
              </a:ext>
            </a:extLst>
          </p:cNvPr>
          <p:cNvSpPr txBox="1"/>
          <p:nvPr/>
        </p:nvSpPr>
        <p:spPr>
          <a:xfrm>
            <a:off x="498764" y="323272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/>
              <a:t>4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653158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254646F-8FB7-425C-98F6-683181A5CC89}"/>
              </a:ext>
            </a:extLst>
          </p:cNvPr>
          <p:cNvSpPr/>
          <p:nvPr/>
        </p:nvSpPr>
        <p:spPr>
          <a:xfrm>
            <a:off x="1120346" y="1394933"/>
            <a:ext cx="96176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德國</a:t>
            </a: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〝Avena + Test Bed〞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計畫，此計畫主要是探索地景、農業和數位製造之間的關係。計畫採用</a:t>
            </a:r>
            <a:r>
              <a:rPr lang="zh-TW" altLang="en-US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“農業印刷</a:t>
            </a:r>
            <a:r>
              <a:rPr lang="en-US" altLang="zh-TW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(agricultural printing)”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的思維，探討將數位化製作帶入農業的可能性。配合</a:t>
            </a: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GPS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定位，「播種機」就像 </a:t>
            </a: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3D Printer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，依據地景圖案與位置把種籽打印至土壤裡。</a:t>
            </a:r>
            <a:endParaRPr lang="en-US" alt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</a:pPr>
            <a:b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他們把</a:t>
            </a:r>
            <a:r>
              <a:rPr lang="zh-TW" altLang="en-US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演算法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應用於農地分割，並計算出有益的農地結構。這些分割空繫區域的建立可</a:t>
            </a:r>
            <a:r>
              <a:rPr lang="zh-TW" altLang="en-US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改善動植物棲息地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之間的連通性，也使得</a:t>
            </a:r>
            <a:r>
              <a:rPr lang="zh-TW" altLang="en-US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蟲害更少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農藥使用量減少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C10CF18-2F97-4149-9200-2874DBE03E5E}"/>
              </a:ext>
            </a:extLst>
          </p:cNvPr>
          <p:cNvSpPr/>
          <p:nvPr/>
        </p:nvSpPr>
        <p:spPr>
          <a:xfrm>
            <a:off x="1120346" y="3834883"/>
            <a:ext cx="9617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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隨著精準農業的出現，現在農業已經高度結合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數位自造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做轉型應用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98175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994</Words>
  <Application>Microsoft Office PowerPoint</Application>
  <PresentationFormat>寬螢幕</PresentationFormat>
  <Paragraphs>63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4" baseType="lpstr">
      <vt:lpstr>微軟正黑體</vt:lpstr>
      <vt:lpstr>新細明體</vt:lpstr>
      <vt:lpstr>Arial</vt:lpstr>
      <vt:lpstr>Calibri</vt:lpstr>
      <vt:lpstr>Calibri Light</vt:lpstr>
      <vt:lpstr>Georgia</vt:lpstr>
      <vt:lpstr>Times New Roman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suchu</dc:creator>
  <cp:lastModifiedBy>suchu</cp:lastModifiedBy>
  <cp:revision>10</cp:revision>
  <dcterms:created xsi:type="dcterms:W3CDTF">2021-10-26T23:45:36Z</dcterms:created>
  <dcterms:modified xsi:type="dcterms:W3CDTF">2021-10-27T01:04:09Z</dcterms:modified>
</cp:coreProperties>
</file>