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19"/>
  </p:notesMasterIdLst>
  <p:handoutMasterIdLst>
    <p:handoutMasterId r:id="rId20"/>
  </p:handoutMasterIdLst>
  <p:sldIdLst>
    <p:sldId id="256" r:id="rId5"/>
    <p:sldId id="277" r:id="rId6"/>
    <p:sldId id="302" r:id="rId7"/>
    <p:sldId id="303" r:id="rId8"/>
    <p:sldId id="296" r:id="rId9"/>
    <p:sldId id="304" r:id="rId10"/>
    <p:sldId id="298" r:id="rId11"/>
    <p:sldId id="299" r:id="rId12"/>
    <p:sldId id="306" r:id="rId13"/>
    <p:sldId id="307" r:id="rId14"/>
    <p:sldId id="308" r:id="rId15"/>
    <p:sldId id="300" r:id="rId16"/>
    <p:sldId id="262" r:id="rId17"/>
    <p:sldId id="278" r:id="rId1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7195" autoAdjust="0"/>
  </p:normalViewPr>
  <p:slideViewPr>
    <p:cSldViewPr snapToGrid="0">
      <p:cViewPr varScale="1">
        <p:scale>
          <a:sx n="55" d="100"/>
          <a:sy n="55" d="100"/>
        </p:scale>
        <p:origin x="952" y="4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6540" y="16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76FB3A4-D5D4-495C-AAA0-94A56026E627}" type="datetime1">
              <a:rPr lang="zh-TW" altLang="en-US" smtClean="0">
                <a:latin typeface="Microsoft JhengHei UI" panose="020B0604030504040204" pitchFamily="34" charset="-120"/>
                <a:ea typeface="Microsoft JhengHei UI" panose="020B0604030504040204" pitchFamily="34" charset="-120"/>
              </a:rPr>
              <a:t>2022/1/10</a:t>
            </a:fld>
            <a:endParaRPr lang="zh-TW" altLang="en-US">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106E7358-DB18-48DD-91BC-D4D36CB91577}" type="datetime1">
              <a:rPr lang="zh-TW" altLang="en-US" noProof="0" smtClean="0"/>
              <a:t>2022/1/10</a:t>
            </a:fld>
            <a:endParaRPr lang="zh-TW" altLang="en-US" noProof="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D4B9A9E5-4F7F-4A7D-9DE1-899232329269}" type="slidenum">
              <a:rPr lang="en-US" altLang="zh-TW" noProof="0" smtClean="0"/>
              <a:pPr/>
              <a:t>‹#›</a:t>
            </a:fld>
            <a:endParaRPr lang="zh-TW" altLang="en-US"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摘要、</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Introduction</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Relative work</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methodology</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conclusion</a:t>
            </a:r>
          </a:p>
          <a:p>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r>
              <a:rPr lang="en-US" altLang="zh-TW" dirty="0"/>
              <a:t>Shan-Yuan Teng PhD student at University of Chicago, Illinois, United States email: tengshanyuan@cs.uchicago.edu / web: tengshanyuan.com research interests human-computer interaction (HCI), haptics, virtual/augmented reality (VR/AR) </a:t>
            </a:r>
          </a:p>
          <a:p>
            <a:endParaRPr lang="en-US" altLang="zh-TW" dirty="0"/>
          </a:p>
          <a:p>
            <a:r>
              <a:rPr lang="en-US" altLang="zh-TW" dirty="0"/>
              <a:t>professional services reviewer for UIST 2020, CHI 2020/2021, TEI 2020/2021, IEEE VR 2020, AH 2020 demo co-chair for AHs 2021 </a:t>
            </a:r>
          </a:p>
          <a:p>
            <a:r>
              <a:rPr lang="en-US" altLang="zh-TW" dirty="0"/>
              <a:t>skills programming (c, python, web) digital fabrication (3D </a:t>
            </a:r>
            <a:r>
              <a:rPr lang="en-US" altLang="zh-TW" dirty="0" err="1"/>
              <a:t>pprinting</a:t>
            </a:r>
            <a:r>
              <a:rPr lang="en-US" altLang="zh-TW" dirty="0"/>
              <a:t>, laser cutting) electronic circuits</a:t>
            </a:r>
          </a:p>
          <a:p>
            <a:endParaRPr lang="en-US" altLang="zh-TW" dirty="0">
              <a:latin typeface="Microsoft JhengHei UI" panose="020B0604030504040204" pitchFamily="34" charset="-120"/>
              <a:ea typeface="Microsoft JhengHei UI" panose="020B0604030504040204" pitchFamily="34" charset="-120"/>
            </a:endParaRPr>
          </a:p>
          <a:p>
            <a:endParaRPr lang="zh-TW" altLang="en-US" dirty="0">
              <a:latin typeface="Microsoft JhengHei UI" panose="020B0604030504040204" pitchFamily="34" charset="-120"/>
              <a:ea typeface="Microsoft JhengHei UI" panose="020B0604030504040204" pitchFamily="34" charset="-120"/>
            </a:endParaRPr>
          </a:p>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19830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12</a:t>
            </a:fld>
            <a:endParaRPr lang="zh-TW" altLang="en-US" noProof="0"/>
          </a:p>
        </p:txBody>
      </p:sp>
    </p:spTree>
    <p:extLst>
      <p:ext uri="{BB962C8B-B14F-4D97-AF65-F5344CB8AC3E}">
        <p14:creationId xmlns:p14="http://schemas.microsoft.com/office/powerpoint/2010/main" val="29434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rtlCol="0"/>
          <a:lstStyle/>
          <a:p>
            <a:pPr rtl="0"/>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與僅關注觸摸事件的系統相比，</a:t>
            </a:r>
            <a:r>
              <a:rPr lang="en-US" altLang="zh-TW" sz="1200" b="0" i="0" kern="1200" dirty="0" err="1">
                <a:solidFill>
                  <a:schemeClr val="tx1"/>
                </a:solidFill>
                <a:effectLst/>
                <a:latin typeface="Microsoft JhengHei UI" panose="020B0604030504040204" pitchFamily="34" charset="-120"/>
                <a:ea typeface="Microsoft JhengHei UI" panose="020B0604030504040204" pitchFamily="34" charset="-120"/>
                <a:cs typeface="+mn-cs"/>
              </a:rPr>
              <a:t>ElectroRing</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可以穩健地檢測觸摸和釋放事件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[10,11,13,31]</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a:t>
            </a:r>
          </a:p>
          <a:p>
            <a:pPr rtl="0"/>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如圖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7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所示，這可以實現豐富的兩態交互，例如上墨、拖放和橡皮筋 </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[4]</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。此外，</a:t>
            </a:r>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pPr rtl="0"/>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由於 </a:t>
            </a:r>
            <a:r>
              <a:rPr lang="en-US" altLang="zh-TW" sz="1200" b="0" i="0" kern="1200" dirty="0" err="1">
                <a:solidFill>
                  <a:schemeClr val="tx1"/>
                </a:solidFill>
                <a:effectLst/>
                <a:latin typeface="Microsoft JhengHei UI" panose="020B0604030504040204" pitchFamily="34" charset="-120"/>
                <a:ea typeface="Microsoft JhengHei UI" panose="020B0604030504040204" pitchFamily="34" charset="-120"/>
                <a:cs typeface="+mn-cs"/>
              </a:rPr>
              <a:t>ElectroRing</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 </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依賴於電子檢測技術，它支持細微的觸摸，從而減輕負擔 對用戶執行</a:t>
            </a:r>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rtlCol="0"/>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8606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0707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746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獨立原型，它是使用透明樹脂 </a:t>
            </a:r>
            <a:r>
              <a:rPr lang="en-US" altLang="zh-TW" dirty="0"/>
              <a:t>3D </a:t>
            </a:r>
            <a:r>
              <a:rPr lang="zh-TW" altLang="en-US" dirty="0"/>
              <a:t>打印的，以盡量減少對現實世界的視覺干擾。它使用雙面膠帶粘在用戶的指甲上</a:t>
            </a:r>
          </a:p>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0004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有源電氣方法的一個挑戰 </a:t>
            </a:r>
            <a:r>
              <a:rPr lang="en-US" altLang="zh-TW" dirty="0"/>
              <a:t>[52, 55] </a:t>
            </a:r>
            <a:r>
              <a:rPr lang="zh-TW" altLang="en-US" dirty="0"/>
              <a:t>是它需要身體上的兩個儀器點（發射器和接收器）。</a:t>
            </a:r>
            <a:endParaRPr lang="en-US" altLang="zh-TW" dirty="0"/>
          </a:p>
          <a:p>
            <a:r>
              <a:rPr lang="en-US" altLang="zh-TW" dirty="0" err="1"/>
              <a:t>ElectroRing</a:t>
            </a:r>
            <a:r>
              <a:rPr lang="en-US" altLang="zh-TW" dirty="0"/>
              <a:t> </a:t>
            </a:r>
            <a:r>
              <a:rPr lang="zh-TW" altLang="en-US" dirty="0"/>
              <a:t>是第一個只需要單點儀器的解決方案。為了檢測觸摸，環內側的兩個電極將交流信號耦合到用戶的手指上，另外兩個電極（與發射器屏蔽）檢測通過手指流入觸摸表面的信號的一小部分（圖 </a:t>
            </a:r>
            <a:r>
              <a:rPr lang="en-US" altLang="zh-TW" dirty="0"/>
              <a:t>1e</a:t>
            </a:r>
            <a:r>
              <a:rPr lang="zh-TW" altLang="en-US" dirty="0"/>
              <a:t>、</a:t>
            </a:r>
            <a:r>
              <a:rPr lang="en-US" altLang="zh-TW" dirty="0"/>
              <a:t>1f)</a:t>
            </a:r>
            <a:r>
              <a:rPr lang="zh-TW" altLang="en-US" dirty="0"/>
              <a:t>。</a:t>
            </a:r>
            <a:endParaRPr lang="en-US" altLang="zh-TW" dirty="0"/>
          </a:p>
          <a:p>
            <a:r>
              <a:rPr lang="zh-TW" altLang="en-US" dirty="0"/>
              <a:t>該環由電池供電，並將數據無線傳輸到主機應用程序。</a:t>
            </a:r>
            <a:endParaRPr lang="en-US" altLang="zh-TW" dirty="0"/>
          </a:p>
          <a:p>
            <a:endParaRPr lang="en-US" altLang="zh-TW" dirty="0"/>
          </a:p>
          <a:p>
            <a:r>
              <a:rPr lang="zh-TW" altLang="en-US" dirty="0"/>
              <a:t>它還具有板載加速度計和陀螺儀</a:t>
            </a:r>
            <a:r>
              <a:rPr lang="en-US" altLang="zh-TW" dirty="0"/>
              <a:t>——</a:t>
            </a:r>
            <a:r>
              <a:rPr lang="zh-TW" altLang="en-US" dirty="0"/>
              <a:t>不是用於觸摸檢測，而是在我們的示例應用程序中跟踪環的位置。與之前的工作相比，</a:t>
            </a:r>
            <a:r>
              <a:rPr lang="en-US" altLang="zh-TW" dirty="0" err="1"/>
              <a:t>ElectroRing</a:t>
            </a:r>
            <a:r>
              <a:rPr lang="en-US" altLang="zh-TW" dirty="0"/>
              <a:t> </a:t>
            </a:r>
            <a:r>
              <a:rPr lang="zh-TW" altLang="en-US" dirty="0"/>
              <a:t>結合了許多理想的特性。</a:t>
            </a:r>
            <a:endParaRPr lang="en-US" altLang="zh-TW" dirty="0"/>
          </a:p>
          <a:p>
            <a:r>
              <a:rPr lang="zh-TW" altLang="en-US" dirty="0"/>
              <a:t>首先，指尖未使用儀器，並且不需要其他儀器點（例如，沒有隨附的腕帶）。</a:t>
            </a:r>
            <a:endParaRPr lang="en-US" altLang="zh-TW" dirty="0"/>
          </a:p>
          <a:p>
            <a:r>
              <a:rPr lang="zh-TW" altLang="en-US" dirty="0"/>
              <a:t>其次，原始觸摸信號（圖 </a:t>
            </a:r>
            <a:r>
              <a:rPr lang="en-US" altLang="zh-TW" dirty="0"/>
              <a:t>1e</a:t>
            </a:r>
            <a:r>
              <a:rPr lang="zh-TW" altLang="en-US" dirty="0"/>
              <a:t>、</a:t>
            </a:r>
            <a:r>
              <a:rPr lang="en-US" altLang="zh-TW" dirty="0"/>
              <a:t>1f</a:t>
            </a:r>
            <a:r>
              <a:rPr lang="zh-TW" altLang="en-US" dirty="0"/>
              <a:t>）的信噪比（</a:t>
            </a:r>
            <a:r>
              <a:rPr lang="en-US" altLang="zh-TW" dirty="0"/>
              <a:t>SNR</a:t>
            </a:r>
            <a:r>
              <a:rPr lang="zh-TW" altLang="en-US" dirty="0"/>
              <a:t>）很大（</a:t>
            </a:r>
            <a:r>
              <a:rPr lang="en-US" altLang="zh-TW" dirty="0"/>
              <a:t>25 </a:t>
            </a:r>
            <a:r>
              <a:rPr lang="en-US" altLang="zh-TW" dirty="0" err="1"/>
              <a:t>dBV</a:t>
            </a:r>
            <a:r>
              <a:rPr lang="zh-TW" altLang="en-US" dirty="0"/>
              <a:t>），並且很大程度上與手勢速度或接觸時的機械衝擊無關。</a:t>
            </a:r>
            <a:endParaRPr lang="en-US" altLang="zh-TW" dirty="0"/>
          </a:p>
          <a:p>
            <a:endParaRPr lang="en-US" altLang="zh-TW" dirty="0"/>
          </a:p>
          <a:p>
            <a:r>
              <a:rPr lang="zh-TW" altLang="en-US" dirty="0"/>
              <a:t>這與相機或基於 </a:t>
            </a:r>
            <a:r>
              <a:rPr lang="en-US" altLang="zh-TW" dirty="0"/>
              <a:t>IMU </a:t>
            </a:r>
            <a:r>
              <a:rPr lang="zh-TW" altLang="en-US" dirty="0"/>
              <a:t>的解決方案形成鮮明對比，後者通常需要不自然的運動範圍或有力的接觸才能可靠地檢測觸摸。</a:t>
            </a:r>
            <a:endParaRPr lang="en-US" altLang="zh-TW" dirty="0"/>
          </a:p>
          <a:p>
            <a:r>
              <a:rPr lang="zh-TW" altLang="en-US" dirty="0"/>
              <a:t>第三，</a:t>
            </a:r>
            <a:r>
              <a:rPr lang="en-US" altLang="zh-TW" dirty="0" err="1"/>
              <a:t>ElectroRing</a:t>
            </a:r>
            <a:r>
              <a:rPr lang="en-US" altLang="zh-TW" dirty="0"/>
              <a:t> </a:t>
            </a:r>
            <a:r>
              <a:rPr lang="zh-TW" altLang="en-US" dirty="0"/>
              <a:t>檢測觸摸和釋放事件，這是對具有 </a:t>
            </a:r>
            <a:r>
              <a:rPr lang="en-US" altLang="zh-TW" dirty="0"/>
              <a:t>2 </a:t>
            </a:r>
            <a:r>
              <a:rPr lang="zh-TW" altLang="en-US" dirty="0"/>
              <a:t>狀態事務的豐富用戶界面的要求，例如拖放或墨跡 </a:t>
            </a:r>
            <a:r>
              <a:rPr lang="en-US" altLang="zh-TW" dirty="0"/>
              <a:t>[4]</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6</a:t>
            </a:fld>
            <a:endParaRPr lang="zh-TW" altLang="en-US" noProof="0"/>
          </a:p>
        </p:txBody>
      </p:sp>
    </p:spTree>
    <p:extLst>
      <p:ext uri="{BB962C8B-B14F-4D97-AF65-F5344CB8AC3E}">
        <p14:creationId xmlns:p14="http://schemas.microsoft.com/office/powerpoint/2010/main" val="151341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以自我為中心的相機是無處不在的觸摸輸入的有吸引力的解決方案，因為它有可能在一個設備中解決觸摸分割和触摸定位。商品深度相機的普及，例如 </a:t>
            </a:r>
            <a:r>
              <a:rPr lang="en-US" altLang="zh-TW" dirty="0"/>
              <a:t>Microsoft Kinect</a:t>
            </a:r>
            <a:r>
              <a:rPr lang="zh-TW" altLang="en-US" dirty="0"/>
              <a:t>，使這個問題變得更加容易處理。例如，</a:t>
            </a:r>
            <a:r>
              <a:rPr lang="en-US" altLang="zh-TW" dirty="0" err="1"/>
              <a:t>OmniTouch</a:t>
            </a:r>
            <a:r>
              <a:rPr lang="en-US" altLang="zh-TW" dirty="0"/>
              <a:t> [16] </a:t>
            </a:r>
            <a:r>
              <a:rPr lang="zh-TW" altLang="en-US" dirty="0"/>
              <a:t>使用可穿戴深度相機和投影儀系統將日常身體和世界表面轉變為交互式觸摸表面。觸摸檢測是使用深度圖上的圖像處理技術實現的，並導致觸摸接觸中大約 </a:t>
            </a:r>
            <a:r>
              <a:rPr lang="en-US" altLang="zh-TW" dirty="0"/>
              <a:t>1 </a:t>
            </a:r>
            <a:r>
              <a:rPr lang="zh-TW" altLang="en-US" dirty="0"/>
              <a:t>厘米到 </a:t>
            </a:r>
            <a:r>
              <a:rPr lang="en-US" altLang="zh-TW" dirty="0"/>
              <a:t>2 </a:t>
            </a:r>
            <a:r>
              <a:rPr lang="zh-TW" altLang="en-US" dirty="0"/>
              <a:t>厘米的模糊度。 </a:t>
            </a:r>
            <a:r>
              <a:rPr lang="en-US" altLang="zh-TW" dirty="0" err="1"/>
              <a:t>MRTouch</a:t>
            </a:r>
            <a:r>
              <a:rPr lang="en-US" altLang="zh-TW" dirty="0"/>
              <a:t> [45] </a:t>
            </a:r>
            <a:r>
              <a:rPr lang="zh-TW" altLang="en-US" dirty="0"/>
              <a:t>使用 </a:t>
            </a:r>
            <a:r>
              <a:rPr lang="en-US" altLang="zh-TW" dirty="0"/>
              <a:t>Microsoft HoloLens </a:t>
            </a:r>
            <a:r>
              <a:rPr lang="zh-TW" altLang="en-US" dirty="0"/>
              <a:t>中的深度感應系統改進了這項工作，但仍然存在近距離觸摸模糊的問題。由於 </a:t>
            </a:r>
            <a:r>
              <a:rPr lang="en-US" altLang="zh-TW" dirty="0" err="1"/>
              <a:t>ElectroRing</a:t>
            </a:r>
            <a:r>
              <a:rPr lang="en-US" altLang="zh-TW" dirty="0"/>
              <a:t> </a:t>
            </a:r>
            <a:r>
              <a:rPr lang="zh-TW" altLang="en-US" dirty="0"/>
              <a:t>使用電感應技術，它不是基於手指在表面上方的高度；相反，它提供的性能更類似於廣泛使用的電容式觸摸表面，允許非常微妙和精確定時的觸摸。我們認為，這種觸摸精度對於實現給用戶信心的強大界面至關重要。</a:t>
            </a:r>
            <a:endParaRPr lang="en-US" altLang="zh-TW" dirty="0"/>
          </a:p>
          <a:p>
            <a:endParaRPr lang="en-US" altLang="zh-TW" dirty="0"/>
          </a:p>
          <a:p>
            <a:r>
              <a:rPr lang="zh-TW" altLang="en-US" dirty="0"/>
              <a:t>觸摸接觸可以通過嵌入腕帶中的電子、慣性或聲學傳感器進行檢測。 </a:t>
            </a:r>
            <a:r>
              <a:rPr lang="en-US" altLang="zh-TW" dirty="0" err="1"/>
              <a:t>ElectroRing</a:t>
            </a:r>
            <a:r>
              <a:rPr lang="en-US" altLang="zh-TW" dirty="0"/>
              <a:t> </a:t>
            </a:r>
            <a:r>
              <a:rPr lang="zh-TW" altLang="en-US" dirty="0"/>
              <a:t>與 </a:t>
            </a:r>
            <a:r>
              <a:rPr lang="en-US" altLang="zh-TW" dirty="0" err="1"/>
              <a:t>SkinTrack</a:t>
            </a:r>
            <a:r>
              <a:rPr lang="en-US" altLang="zh-TW" dirty="0"/>
              <a:t> [55] </a:t>
            </a:r>
            <a:r>
              <a:rPr lang="zh-TW" altLang="en-US" dirty="0"/>
              <a:t>和 </a:t>
            </a:r>
            <a:r>
              <a:rPr lang="en-US" altLang="zh-TW" dirty="0" err="1"/>
              <a:t>ActiTouch</a:t>
            </a:r>
            <a:r>
              <a:rPr lang="en-US" altLang="zh-TW" dirty="0"/>
              <a:t> [52] </a:t>
            </a:r>
            <a:r>
              <a:rPr lang="zh-TW" altLang="en-US" dirty="0"/>
              <a:t>中展示的主動電子觸摸檢測技術最相似。 </a:t>
            </a:r>
            <a:r>
              <a:rPr lang="en-US" altLang="zh-TW" dirty="0" err="1"/>
              <a:t>SkinTrack</a:t>
            </a:r>
            <a:r>
              <a:rPr lang="en-US" altLang="zh-TW" dirty="0"/>
              <a:t> [55] </a:t>
            </a:r>
            <a:r>
              <a:rPr lang="zh-TW" altLang="en-US" dirty="0"/>
              <a:t>使用一個將 </a:t>
            </a:r>
            <a:r>
              <a:rPr lang="en-US" altLang="zh-TW" dirty="0"/>
              <a:t>80 </a:t>
            </a:r>
            <a:r>
              <a:rPr lang="en-US" altLang="zh-TW" dirty="0" err="1"/>
              <a:t>Mhz</a:t>
            </a:r>
            <a:r>
              <a:rPr lang="en-US" altLang="zh-TW" dirty="0"/>
              <a:t> </a:t>
            </a:r>
            <a:r>
              <a:rPr lang="zh-TW" altLang="en-US" dirty="0"/>
              <a:t>交流信號耦合到身體的環和對側手臂上的腕帶來檢測指尖接觸手掌時的存在和位置。儘管 </a:t>
            </a:r>
            <a:r>
              <a:rPr lang="en-US" altLang="zh-TW" dirty="0" err="1"/>
              <a:t>ElectroRing</a:t>
            </a:r>
            <a:r>
              <a:rPr lang="en-US" altLang="zh-TW" dirty="0"/>
              <a:t> </a:t>
            </a:r>
            <a:r>
              <a:rPr lang="zh-TW" altLang="en-US" dirty="0"/>
              <a:t>不會嘗試檢測觸摸位置，但它能夠僅通過單點儀器檢測觸摸狀態。 </a:t>
            </a:r>
            <a:r>
              <a:rPr lang="en-US" altLang="zh-TW" dirty="0" err="1"/>
              <a:t>ActiTouch</a:t>
            </a:r>
            <a:r>
              <a:rPr lang="en-US" altLang="zh-TW" dirty="0"/>
              <a:t> </a:t>
            </a:r>
            <a:r>
              <a:rPr lang="zh-TW" altLang="en-US" dirty="0"/>
              <a:t>使用類似的技術將信號耦合到用戶的手腕，並在頭戴式設備上測量通過身體的信號流。儘管傳感原理相似，但 </a:t>
            </a:r>
            <a:r>
              <a:rPr lang="en-US" altLang="zh-TW" dirty="0" err="1"/>
              <a:t>ElectroRing</a:t>
            </a:r>
            <a:r>
              <a:rPr lang="en-US" altLang="zh-TW" dirty="0"/>
              <a:t> </a:t>
            </a:r>
            <a:r>
              <a:rPr lang="zh-TW" altLang="en-US" dirty="0"/>
              <a:t>通過直接測量同一設備中的信號流，無需使用頭部或手腕儀器。其他腕帶或臂章使用聲學 </a:t>
            </a:r>
            <a:r>
              <a:rPr lang="en-US" altLang="zh-TW" dirty="0"/>
              <a:t>[17] </a:t>
            </a:r>
            <a:r>
              <a:rPr lang="zh-TW" altLang="en-US" dirty="0"/>
              <a:t>或慣性方法 </a:t>
            </a:r>
            <a:r>
              <a:rPr lang="en-US" altLang="zh-TW" dirty="0"/>
              <a:t>[50] </a:t>
            </a:r>
            <a:r>
              <a:rPr lang="zh-TW" altLang="en-US" dirty="0"/>
              <a:t>來檢測觸摸。這些技術僅限於身體接觸，需要很大的敲擊力。此外，這些方法無法檢測釋放事件。穆吉比亞等人。 </a:t>
            </a:r>
            <a:r>
              <a:rPr lang="en-US" altLang="zh-TW" dirty="0"/>
              <a:t>[27] </a:t>
            </a:r>
            <a:r>
              <a:rPr lang="zh-TW" altLang="en-US" dirty="0"/>
              <a:t>演示了一種基於超聲波的技術，使用臂章和</a:t>
            </a:r>
          </a:p>
          <a:p>
            <a:r>
              <a:rPr lang="zh-TW" altLang="en-US" dirty="0"/>
              <a:t>用於檢測觸摸狀態和位置的環。 </a:t>
            </a:r>
            <a:r>
              <a:rPr lang="en-US" altLang="zh-TW" dirty="0" err="1"/>
              <a:t>ElectroRing</a:t>
            </a:r>
            <a:r>
              <a:rPr lang="zh-TW" altLang="en-US" dirty="0"/>
              <a:t>的電氣 方法只需要一個單一的儀器點。</a:t>
            </a:r>
          </a:p>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7</a:t>
            </a:fld>
            <a:endParaRPr lang="zh-TW" altLang="en-US" noProof="0"/>
          </a:p>
        </p:txBody>
      </p:sp>
    </p:spTree>
    <p:extLst>
      <p:ext uri="{BB962C8B-B14F-4D97-AF65-F5344CB8AC3E}">
        <p14:creationId xmlns:p14="http://schemas.microsoft.com/office/powerpoint/2010/main" val="55460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2.2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電容傳感    電容感應是檢測用戶與高信噪比交互式設備之間精確觸摸的最普遍方法之一。除了在智能手機、手錶和桌面表面等設備中頻繁使用觸摸檢測之外，最近的進展還啟用了新型交互技術。 </a:t>
            </a:r>
            <a:r>
              <a:rPr lang="en-US" altLang="zh-TW" sz="1200" b="1" i="0" u="none" strike="noStrike" kern="1200" baseline="0" dirty="0" err="1">
                <a:solidFill>
                  <a:schemeClr val="tx1"/>
                </a:solidFill>
                <a:latin typeface="Microsoft JhengHei UI" panose="020B0604030504040204" pitchFamily="34" charset="-120"/>
                <a:ea typeface="Microsoft JhengHei UI" panose="020B0604030504040204" pitchFamily="34" charset="-120"/>
                <a:cs typeface="+mn-cs"/>
              </a:rPr>
              <a:t>DiamondTouch</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 [8, 9]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和類似的努力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[18, 42]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展示瞭如何使用電容感應來捕獲用戶和對象身份。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Touché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使用掃頻電容感應來檢測觸摸和手勢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[35]</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。其他設備通過可穿戴的指尖設備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[46]</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、衣服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[34]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或可觸摸的紋身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[19</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29</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43]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來檢測身體觸摸表面。這些系統的一個共同特點是需要在觸摸界面上使用儀表。 </a:t>
            </a:r>
            <a:r>
              <a:rPr lang="en-US" altLang="zh-TW" sz="1200" b="1" i="0" u="none" strike="noStrike" kern="1200" baseline="0" dirty="0" err="1">
                <a:solidFill>
                  <a:schemeClr val="tx1"/>
                </a:solidFill>
                <a:latin typeface="Microsoft JhengHei UI" panose="020B0604030504040204" pitchFamily="34" charset="-120"/>
                <a:ea typeface="Microsoft JhengHei UI" panose="020B0604030504040204" pitchFamily="34" charset="-120"/>
                <a:cs typeface="+mn-cs"/>
              </a:rPr>
              <a:t>ElectroRing</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檢測指尖和身體之間的觸摸，而無需對觸摸表面進行任何檢測。相反，一個更方便放置的環可以遠程檢測指尖何時與皮膚接觸。</a:t>
            </a:r>
            <a:r>
              <a:rPr lang="en-US" altLang="zh-TW" sz="1200" b="1" i="0" u="none" strike="noStrike" kern="1200" baseline="0" dirty="0" err="1">
                <a:solidFill>
                  <a:schemeClr val="tx1"/>
                </a:solidFill>
                <a:latin typeface="Microsoft JhengHei UI" panose="020B0604030504040204" pitchFamily="34" charset="-120"/>
                <a:ea typeface="Microsoft JhengHei UI" panose="020B0604030504040204" pitchFamily="34" charset="-120"/>
                <a:cs typeface="+mn-cs"/>
              </a:rPr>
              <a:t>ElectroRing</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最類似於在發射和接收模式下運行的有源電容傳感系統，有時稱為體內耦合 </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[12]</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。然而，它可以更準確地描述為一個電流體內系統。與大多數電容系統不同，</a:t>
            </a:r>
            <a:r>
              <a:rPr lang="en-US" altLang="zh-TW" sz="1200" b="1" i="0" u="none" strike="noStrike" kern="1200" baseline="0" dirty="0" err="1">
                <a:solidFill>
                  <a:schemeClr val="tx1"/>
                </a:solidFill>
                <a:latin typeface="Microsoft JhengHei UI" panose="020B0604030504040204" pitchFamily="34" charset="-120"/>
                <a:ea typeface="Microsoft JhengHei UI" panose="020B0604030504040204" pitchFamily="34" charset="-120"/>
                <a:cs typeface="+mn-cs"/>
              </a:rPr>
              <a:t>ElectroRing</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的電極固定在皮膚上，電極與用戶之間的電容不會改變。 </a:t>
            </a:r>
            <a:r>
              <a:rPr lang="en-US" altLang="zh-TW" sz="1200" b="1" i="0" u="none" strike="noStrike" kern="1200" baseline="0" dirty="0" err="1">
                <a:solidFill>
                  <a:schemeClr val="tx1"/>
                </a:solidFill>
                <a:latin typeface="Microsoft JhengHei UI" panose="020B0604030504040204" pitchFamily="34" charset="-120"/>
                <a:ea typeface="Microsoft JhengHei UI" panose="020B0604030504040204" pitchFamily="34" charset="-120"/>
                <a:cs typeface="+mn-cs"/>
              </a:rPr>
              <a:t>ElectroRing</a:t>
            </a:r>
            <a:r>
              <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 </a:t>
            </a:r>
            <a:r>
              <a:rPr lang="zh-TW" altLang="en-US"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rPr>
              <a:t>通過測量差分接收電極之間的電流來遠程感應觸摸事件。</a:t>
            </a:r>
            <a:endPar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endParaRPr>
          </a:p>
          <a:p>
            <a:endParaRPr lang="en-US" altLang="zh-TW" sz="1200" b="1" i="0" u="none" strike="noStrike" kern="1200" baseline="0" dirty="0">
              <a:solidFill>
                <a:schemeClr val="tx1"/>
              </a:solidFill>
              <a:latin typeface="Microsoft JhengHei UI" panose="020B0604030504040204" pitchFamily="34" charset="-120"/>
              <a:ea typeface="Microsoft JhengHei UI" panose="020B0604030504040204" pitchFamily="34" charset="-120"/>
              <a:cs typeface="+mn-cs"/>
            </a:endParaRPr>
          </a:p>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8</a:t>
            </a:fld>
            <a:endParaRPr lang="zh-TW" altLang="en-US" noProof="0"/>
          </a:p>
        </p:txBody>
      </p:sp>
    </p:spTree>
    <p:extLst>
      <p:ext uri="{BB962C8B-B14F-4D97-AF65-F5344CB8AC3E}">
        <p14:creationId xmlns:p14="http://schemas.microsoft.com/office/powerpoint/2010/main" val="74049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9</a:t>
            </a:fld>
            <a:endParaRPr lang="zh-TW" altLang="en-US" noProof="0"/>
          </a:p>
        </p:txBody>
      </p:sp>
    </p:spTree>
    <p:extLst>
      <p:ext uri="{BB962C8B-B14F-4D97-AF65-F5344CB8AC3E}">
        <p14:creationId xmlns:p14="http://schemas.microsoft.com/office/powerpoint/2010/main" val="386081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10</a:t>
            </a:fld>
            <a:endParaRPr lang="zh-TW" altLang="en-US" noProof="0"/>
          </a:p>
        </p:txBody>
      </p:sp>
    </p:spTree>
    <p:extLst>
      <p:ext uri="{BB962C8B-B14F-4D97-AF65-F5344CB8AC3E}">
        <p14:creationId xmlns:p14="http://schemas.microsoft.com/office/powerpoint/2010/main" val="243179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4B9A9E5-4F7F-4A7D-9DE1-899232329269}" type="slidenum">
              <a:rPr lang="en-US" altLang="zh-TW" noProof="0" smtClean="0"/>
              <a:pPr/>
              <a:t>11</a:t>
            </a:fld>
            <a:endParaRPr lang="zh-TW" altLang="en-US" noProof="0"/>
          </a:p>
        </p:txBody>
      </p:sp>
    </p:spTree>
    <p:extLst>
      <p:ext uri="{BB962C8B-B14F-4D97-AF65-F5344CB8AC3E}">
        <p14:creationId xmlns:p14="http://schemas.microsoft.com/office/powerpoint/2010/main" val="4675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6416040" y="4434840"/>
            <a:ext cx="4941771" cy="1122202"/>
          </a:xfrm>
        </p:spPr>
        <p:txBody>
          <a:bodyPr rtlCol="0" anchor="b">
            <a:noAutofit/>
          </a:bodyPr>
          <a:lstStyle>
            <a:lvl1pPr algn="l">
              <a:defRPr sz="3600" cap="all" spc="150"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pic>
        <p:nvPicPr>
          <p:cNvPr id="8" name="圖形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內容">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cap="all"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pic>
        <p:nvPicPr>
          <p:cNvPr id="11" name="圖形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圖形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圖形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3" name="文字版面配置區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4" name="文字版面配置區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5" name="內容版面配置區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6" name="內容版面配置區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a:p>
            <a:pPr lvl="1" rtl="0"/>
            <a:r>
              <a:rPr lang="zh-TW" altLang="en-US" noProof="0"/>
              <a:t>第二層</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27" name="內容版面配置區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兩項內容">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2933700" y="892177"/>
            <a:ext cx="8421688" cy="1325563"/>
          </a:xfrm>
        </p:spPr>
        <p:txBody>
          <a:bodyPr rtlCol="0">
            <a:normAutofit/>
          </a:bodyPr>
          <a:lstStyle>
            <a:lvl1pP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11" name="圖形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內容">
    <p:spTree>
      <p:nvGrpSpPr>
        <p:cNvPr id="1" name=""/>
        <p:cNvGrpSpPr/>
        <p:nvPr/>
      </p:nvGrpSpPr>
      <p:grpSpPr>
        <a:xfrm>
          <a:off x="0" y="0"/>
          <a:ext cx="0" cy="0"/>
          <a:chOff x="0" y="0"/>
          <a:chExt cx="0" cy="0"/>
        </a:xfrm>
      </p:grpSpPr>
      <p:pic>
        <p:nvPicPr>
          <p:cNvPr id="14" name="圖形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標題 1">
            <a:extLst>
              <a:ext uri="{FF2B5EF4-FFF2-40B4-BE49-F238E27FC236}">
                <a16:creationId xmlns:a16="http://schemas.microsoft.com/office/drawing/2014/main" id="{1E1C8C6D-0530-475B-A7F7-0E00C33ACFEB}"/>
              </a:ext>
            </a:extLst>
          </p:cNvPr>
          <p:cNvSpPr>
            <a:spLocks noGrp="1"/>
          </p:cNvSpPr>
          <p:nvPr>
            <p:ph type="title"/>
          </p:nvPr>
        </p:nvSpPr>
        <p:spPr>
          <a:xfrm>
            <a:off x="5920169" y="1152771"/>
            <a:ext cx="5431971" cy="846301"/>
          </a:xfrm>
        </p:spPr>
        <p:txBody>
          <a:bodyPr rtlCol="0" anchor="t">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20" name="文字版面配置區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5" name="文字版面配置區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6" name="文字版面配置區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7" name="文字版面配置區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8" name="文字版面配置區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9" name="文字版面配置區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1" name="日期版面配置區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22" name="頁尾版面配置區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4" name="投影片編號版面配置區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圖表​​">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5C4E19-B78B-4E39-B661-7E6A2E6C5002}"/>
              </a:ext>
            </a:extLst>
          </p:cNvPr>
          <p:cNvSpPr>
            <a:spLocks noGrp="1"/>
          </p:cNvSpPr>
          <p:nvPr>
            <p:ph type="title"/>
          </p:nvPr>
        </p:nvSpPr>
        <p:spPr/>
        <p:txBody>
          <a:bodyPr rtlCol="0">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atin typeface="Microsoft JhengHei UI" panose="020B0604030504040204" pitchFamily="34" charset="-120"/>
                <a:ea typeface="Microsoft JhengHei UI"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zh-TW" altLang="en-US" noProof="0"/>
              <a:t>按一下以編輯母片文字樣式</a:t>
            </a:r>
          </a:p>
        </p:txBody>
      </p:sp>
      <p:sp>
        <p:nvSpPr>
          <p:cNvPr id="7" name="圖表預留位置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按一下圖示以新增圖表</a:t>
            </a:r>
          </a:p>
        </p:txBody>
      </p:sp>
      <p:sp>
        <p:nvSpPr>
          <p:cNvPr id="11" name="文字版面配置區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rtlCol="0">
            <a:noAutofit/>
          </a:bodyPr>
          <a:lstStyle>
            <a:lvl1pPr marL="0" indent="0">
              <a:buNone/>
              <a:defRPr sz="1400" cap="all" spc="1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zh-TW" altLang="en-US" noProof="0"/>
              <a:t>按一下以編輯母片文字樣式</a:t>
            </a:r>
          </a:p>
        </p:txBody>
      </p:sp>
      <p:sp>
        <p:nvSpPr>
          <p:cNvPr id="13" name="內容版面配置區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latin typeface="Microsoft JhengHei UI" panose="020B0604030504040204" pitchFamily="34" charset="-120"/>
                <a:ea typeface="Microsoft JhengHei UI" panose="020B0604030504040204" pitchFamily="34" charset="-120"/>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zh-TW" altLang="en-US" noProof="0"/>
              <a:t>按一下以新增內容</a:t>
            </a:r>
          </a:p>
        </p:txBody>
      </p:sp>
      <p:sp>
        <p:nvSpPr>
          <p:cNvPr id="3" name="日期版面配置區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時間表 2">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6" name="文字版面配置區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p>
        </p:txBody>
      </p:sp>
      <p:sp>
        <p:nvSpPr>
          <p:cNvPr id="7" name="文字版面配置區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8" name="文字版面配置區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9" name="文字版面配置區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0" name="文字版面配置區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2" name="文字版面配置區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3" name="文字版面配置區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4" name="文字版面配置區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6" name="文字版面配置區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7" name="文字版面配置區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5" name="文字版面配置區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8" name="文字版面配置區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9" name="文字版面配置區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11" name="文字版面配置區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p>
        </p:txBody>
      </p:sp>
      <p:sp>
        <p:nvSpPr>
          <p:cNvPr id="20" name="文字版面配置區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1" name="文字版面配置區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2" name="文字版面配置區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3" name="文字版面配置區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4" name="文字版面配置區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5" name="文字版面配置區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6" name="文字版面配置區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8" name="文字版面配置區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9" name="文字版面配置區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27" name="文字版面配置區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0" name="文字版面配置區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1" name="文字版面配置區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US" noProof="0"/>
          </a:p>
        </p:txBody>
      </p:sp>
      <p:sp>
        <p:nvSpPr>
          <p:cNvPr id="32" name="矩形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36" name="日期版面配置區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37" name="頁尾版面配置區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38" name="投影片編號版面配置區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5C4E19-B78B-4E39-B661-7E6A2E6C5002}"/>
              </a:ext>
            </a:extLst>
          </p:cNvPr>
          <p:cNvSpPr>
            <a:spLocks noGrp="1"/>
          </p:cNvSpPr>
          <p:nvPr>
            <p:ph type="title"/>
          </p:nvPr>
        </p:nvSpPr>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7" name="SmartArt 預留位置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 </a:t>
            </a:r>
            <a:r>
              <a:rPr lang="en-US" altLang="zh-TW" noProof="0"/>
              <a:t>SmartArt </a:t>
            </a:r>
            <a:r>
              <a:rPr lang="zh-TW" altLang="en-US" noProof="0"/>
              <a:t>圖形</a:t>
            </a:r>
          </a:p>
        </p:txBody>
      </p:sp>
      <p:sp>
        <p:nvSpPr>
          <p:cNvPr id="3" name="日期版面配置區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cxnSp>
        <p:nvCxnSpPr>
          <p:cNvPr id="10" name="直線接點​​(S)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S)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投影片編號版面配置區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團隊投影片 4 人員">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圖片版面配置區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6" name="文字版面配置區 2">
            <a:extLst>
              <a:ext uri="{FF2B5EF4-FFF2-40B4-BE49-F238E27FC236}">
                <a16:creationId xmlns:a16="http://schemas.microsoft.com/office/drawing/2014/main" id="{A02C0876-23F7-41FA-9AC9-721097D1A3CD}"/>
              </a:ext>
            </a:extLst>
          </p:cNvPr>
          <p:cNvSpPr>
            <a:spLocks noGrp="1"/>
          </p:cNvSpPr>
          <p:nvPr>
            <p:ph type="body" idx="2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7" name="圖片版面配置區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3" name="文字版面配置區 2">
            <a:extLst>
              <a:ext uri="{FF2B5EF4-FFF2-40B4-BE49-F238E27FC236}">
                <a16:creationId xmlns:a16="http://schemas.microsoft.com/office/drawing/2014/main" id="{572D0301-10F1-41B4-BEF8-C53FA4D66214}"/>
              </a:ext>
            </a:extLst>
          </p:cNvPr>
          <p:cNvSpPr>
            <a:spLocks noGrp="1"/>
          </p:cNvSpPr>
          <p:nvPr>
            <p:ph type="body" idx="18"/>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7" name="文字版面配置區 2">
            <a:extLst>
              <a:ext uri="{FF2B5EF4-FFF2-40B4-BE49-F238E27FC236}">
                <a16:creationId xmlns:a16="http://schemas.microsoft.com/office/drawing/2014/main" id="{7ADEB263-F204-4A78-A5E0-7361EFE0B921}"/>
              </a:ext>
            </a:extLst>
          </p:cNvPr>
          <p:cNvSpPr>
            <a:spLocks noGrp="1"/>
          </p:cNvSpPr>
          <p:nvPr>
            <p:ph type="body" idx="22"/>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8" name="圖片版面配置區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lvl2pPr>
              <a:defRPr>
                <a:latin typeface="Microsoft JhengHei UI" panose="020B0604030504040204" pitchFamily="34" charset="-120"/>
                <a:ea typeface="Microsoft JhengHei UI" panose="020B0604030504040204" pitchFamily="34" charset="-120"/>
              </a:defRPr>
            </a:lvl2pPr>
          </a:lstStyle>
          <a:p>
            <a:pPr lvl="1" rtl="0"/>
            <a:r>
              <a:rPr lang="zh-TW" altLang="en-US" noProof="0"/>
              <a:t>按一下圖示以新增圖片</a:t>
            </a:r>
          </a:p>
        </p:txBody>
      </p:sp>
      <p:sp>
        <p:nvSpPr>
          <p:cNvPr id="24" name="文字版面配置區 2">
            <a:extLst>
              <a:ext uri="{FF2B5EF4-FFF2-40B4-BE49-F238E27FC236}">
                <a16:creationId xmlns:a16="http://schemas.microsoft.com/office/drawing/2014/main" id="{E767B9DE-7410-43CC-90CF-52D67EF03D48}"/>
              </a:ext>
            </a:extLst>
          </p:cNvPr>
          <p:cNvSpPr>
            <a:spLocks noGrp="1"/>
          </p:cNvSpPr>
          <p:nvPr>
            <p:ph type="body" idx="19"/>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8" name="文字版面配置區 2">
            <a:extLst>
              <a:ext uri="{FF2B5EF4-FFF2-40B4-BE49-F238E27FC236}">
                <a16:creationId xmlns:a16="http://schemas.microsoft.com/office/drawing/2014/main" id="{103678F5-B025-46E2-BD45-E77861487165}"/>
              </a:ext>
            </a:extLst>
          </p:cNvPr>
          <p:cNvSpPr>
            <a:spLocks noGrp="1"/>
          </p:cNvSpPr>
          <p:nvPr>
            <p:ph type="body" idx="23"/>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9" name="圖片版面配置區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5" name="文字版面配置區 2">
            <a:extLst>
              <a:ext uri="{FF2B5EF4-FFF2-40B4-BE49-F238E27FC236}">
                <a16:creationId xmlns:a16="http://schemas.microsoft.com/office/drawing/2014/main" id="{E13DFE1F-4534-4828-990E-B052F51FC65C}"/>
              </a:ext>
            </a:extLst>
          </p:cNvPr>
          <p:cNvSpPr>
            <a:spLocks noGrp="1"/>
          </p:cNvSpPr>
          <p:nvPr>
            <p:ph type="body" idx="20"/>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9" name="文字版面配置區 2">
            <a:extLst>
              <a:ext uri="{FF2B5EF4-FFF2-40B4-BE49-F238E27FC236}">
                <a16:creationId xmlns:a16="http://schemas.microsoft.com/office/drawing/2014/main" id="{7E3F385B-4DD9-4F3C-A02B-179B9FA61292}"/>
              </a:ext>
            </a:extLst>
          </p:cNvPr>
          <p:cNvSpPr>
            <a:spLocks noGrp="1"/>
          </p:cNvSpPr>
          <p:nvPr>
            <p:ph type="body" idx="24"/>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cxnSp>
        <p:nvCxnSpPr>
          <p:cNvPr id="10" name="直線接點​​(S)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S)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團隊投影片 8 人員">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圖片版面配置區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6" name="文字版面配置區 2">
            <a:extLst>
              <a:ext uri="{FF2B5EF4-FFF2-40B4-BE49-F238E27FC236}">
                <a16:creationId xmlns:a16="http://schemas.microsoft.com/office/drawing/2014/main" id="{A02C0876-23F7-41FA-9AC9-721097D1A3CD}"/>
              </a:ext>
            </a:extLst>
          </p:cNvPr>
          <p:cNvSpPr>
            <a:spLocks noGrp="1"/>
          </p:cNvSpPr>
          <p:nvPr>
            <p:ph type="body" idx="2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7" name="圖片版面配置區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3" name="文字版面配置區 2">
            <a:extLst>
              <a:ext uri="{FF2B5EF4-FFF2-40B4-BE49-F238E27FC236}">
                <a16:creationId xmlns:a16="http://schemas.microsoft.com/office/drawing/2014/main" id="{572D0301-10F1-41B4-BEF8-C53FA4D66214}"/>
              </a:ext>
            </a:extLst>
          </p:cNvPr>
          <p:cNvSpPr>
            <a:spLocks noGrp="1"/>
          </p:cNvSpPr>
          <p:nvPr>
            <p:ph type="body" idx="18"/>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7" name="文字版面配置區 2">
            <a:extLst>
              <a:ext uri="{FF2B5EF4-FFF2-40B4-BE49-F238E27FC236}">
                <a16:creationId xmlns:a16="http://schemas.microsoft.com/office/drawing/2014/main" id="{7ADEB263-F204-4A78-A5E0-7361EFE0B921}"/>
              </a:ext>
            </a:extLst>
          </p:cNvPr>
          <p:cNvSpPr>
            <a:spLocks noGrp="1"/>
          </p:cNvSpPr>
          <p:nvPr>
            <p:ph type="body" idx="22"/>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8" name="圖片版面配置區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900">
                <a:solidFill>
                  <a:schemeClr val="bg1"/>
                </a:solidFill>
              </a:defRPr>
            </a:lvl2pPr>
          </a:lstStyle>
          <a:p>
            <a:pPr lvl="0" rtl="0"/>
            <a:r>
              <a:rPr lang="zh-TW" altLang="en-US" noProof="0"/>
              <a:t>按一下圖示以新增圖片</a:t>
            </a:r>
          </a:p>
        </p:txBody>
      </p:sp>
      <p:sp>
        <p:nvSpPr>
          <p:cNvPr id="24" name="文字版面配置區 2">
            <a:extLst>
              <a:ext uri="{FF2B5EF4-FFF2-40B4-BE49-F238E27FC236}">
                <a16:creationId xmlns:a16="http://schemas.microsoft.com/office/drawing/2014/main" id="{E767B9DE-7410-43CC-90CF-52D67EF03D48}"/>
              </a:ext>
            </a:extLst>
          </p:cNvPr>
          <p:cNvSpPr>
            <a:spLocks noGrp="1"/>
          </p:cNvSpPr>
          <p:nvPr>
            <p:ph type="body" idx="19"/>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8" name="文字版面配置區 2">
            <a:extLst>
              <a:ext uri="{FF2B5EF4-FFF2-40B4-BE49-F238E27FC236}">
                <a16:creationId xmlns:a16="http://schemas.microsoft.com/office/drawing/2014/main" id="{103678F5-B025-46E2-BD45-E77861487165}"/>
              </a:ext>
            </a:extLst>
          </p:cNvPr>
          <p:cNvSpPr>
            <a:spLocks noGrp="1"/>
          </p:cNvSpPr>
          <p:nvPr>
            <p:ph type="body" idx="23"/>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9" name="圖片版面配置區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5" name="文字版面配置區 2">
            <a:extLst>
              <a:ext uri="{FF2B5EF4-FFF2-40B4-BE49-F238E27FC236}">
                <a16:creationId xmlns:a16="http://schemas.microsoft.com/office/drawing/2014/main" id="{E13DFE1F-4534-4828-990E-B052F51FC65C}"/>
              </a:ext>
            </a:extLst>
          </p:cNvPr>
          <p:cNvSpPr>
            <a:spLocks noGrp="1"/>
          </p:cNvSpPr>
          <p:nvPr>
            <p:ph type="body" idx="20"/>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9" name="文字版面配置區 2">
            <a:extLst>
              <a:ext uri="{FF2B5EF4-FFF2-40B4-BE49-F238E27FC236}">
                <a16:creationId xmlns:a16="http://schemas.microsoft.com/office/drawing/2014/main" id="{7E3F385B-4DD9-4F3C-A02B-179B9FA61292}"/>
              </a:ext>
            </a:extLst>
          </p:cNvPr>
          <p:cNvSpPr>
            <a:spLocks noGrp="1"/>
          </p:cNvSpPr>
          <p:nvPr>
            <p:ph type="body" idx="24"/>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5" name="圖片版面配置區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54" name="文字版面配置區 2">
            <a:extLst>
              <a:ext uri="{FF2B5EF4-FFF2-40B4-BE49-F238E27FC236}">
                <a16:creationId xmlns:a16="http://schemas.microsoft.com/office/drawing/2014/main" id="{22930C5B-603C-494E-A467-8B394D01D406}"/>
              </a:ext>
            </a:extLst>
          </p:cNvPr>
          <p:cNvSpPr>
            <a:spLocks noGrp="1"/>
          </p:cNvSpPr>
          <p:nvPr>
            <p:ph type="body" idx="25"/>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2" name="文字版面配置區 2">
            <a:extLst>
              <a:ext uri="{FF2B5EF4-FFF2-40B4-BE49-F238E27FC236}">
                <a16:creationId xmlns:a16="http://schemas.microsoft.com/office/drawing/2014/main" id="{540C455F-A23B-493F-B95E-AB485D91DA6A}"/>
              </a:ext>
            </a:extLst>
          </p:cNvPr>
          <p:cNvSpPr>
            <a:spLocks noGrp="1"/>
          </p:cNvSpPr>
          <p:nvPr>
            <p:ph type="body" idx="33"/>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6" name="圖片版面配置區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59" name="文字版面配置區 2">
            <a:extLst>
              <a:ext uri="{FF2B5EF4-FFF2-40B4-BE49-F238E27FC236}">
                <a16:creationId xmlns:a16="http://schemas.microsoft.com/office/drawing/2014/main" id="{6D1C374C-DAF7-40EF-B279-4EC7A2AFE6A2}"/>
              </a:ext>
            </a:extLst>
          </p:cNvPr>
          <p:cNvSpPr>
            <a:spLocks noGrp="1"/>
          </p:cNvSpPr>
          <p:nvPr>
            <p:ph type="body" idx="30"/>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3" name="文字版面配置區 2">
            <a:extLst>
              <a:ext uri="{FF2B5EF4-FFF2-40B4-BE49-F238E27FC236}">
                <a16:creationId xmlns:a16="http://schemas.microsoft.com/office/drawing/2014/main" id="{421FF438-E4E8-4643-BCB3-4A1C12429042}"/>
              </a:ext>
            </a:extLst>
          </p:cNvPr>
          <p:cNvSpPr>
            <a:spLocks noGrp="1"/>
          </p:cNvSpPr>
          <p:nvPr>
            <p:ph type="body" idx="34"/>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7" name="圖片版面配置區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00000"/>
              </a:lnSpc>
              <a:buNone/>
              <a:defRPr sz="900">
                <a:solidFill>
                  <a:schemeClr val="bg1"/>
                </a:solidFill>
              </a:defRPr>
            </a:lvl2pPr>
          </a:lstStyle>
          <a:p>
            <a:pPr lvl="0" rtl="0"/>
            <a:r>
              <a:rPr lang="zh-TW" altLang="en-US" noProof="0"/>
              <a:t>按一下圖示以新增圖片</a:t>
            </a:r>
          </a:p>
        </p:txBody>
      </p:sp>
      <p:sp>
        <p:nvSpPr>
          <p:cNvPr id="60" name="文字版面配置區 2">
            <a:extLst>
              <a:ext uri="{FF2B5EF4-FFF2-40B4-BE49-F238E27FC236}">
                <a16:creationId xmlns:a16="http://schemas.microsoft.com/office/drawing/2014/main" id="{D4FEDD19-A7BA-45BB-93A0-F1E896C9F26D}"/>
              </a:ext>
            </a:extLst>
          </p:cNvPr>
          <p:cNvSpPr>
            <a:spLocks noGrp="1"/>
          </p:cNvSpPr>
          <p:nvPr>
            <p:ph type="body" idx="3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4" name="文字版面配置區 2">
            <a:extLst>
              <a:ext uri="{FF2B5EF4-FFF2-40B4-BE49-F238E27FC236}">
                <a16:creationId xmlns:a16="http://schemas.microsoft.com/office/drawing/2014/main" id="{A12F0175-7AEE-46B1-9590-D4A427680DC7}"/>
              </a:ext>
            </a:extLst>
          </p:cNvPr>
          <p:cNvSpPr>
            <a:spLocks noGrp="1"/>
          </p:cNvSpPr>
          <p:nvPr>
            <p:ph type="body" idx="35"/>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58" name="圖片版面配置區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61" name="文字版面配置區 2">
            <a:extLst>
              <a:ext uri="{FF2B5EF4-FFF2-40B4-BE49-F238E27FC236}">
                <a16:creationId xmlns:a16="http://schemas.microsoft.com/office/drawing/2014/main" id="{5026D39F-46AB-4680-9A52-F367344A3531}"/>
              </a:ext>
            </a:extLst>
          </p:cNvPr>
          <p:cNvSpPr>
            <a:spLocks noGrp="1"/>
          </p:cNvSpPr>
          <p:nvPr>
            <p:ph type="body" idx="32"/>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5" name="文字版面配置區 2">
            <a:extLst>
              <a:ext uri="{FF2B5EF4-FFF2-40B4-BE49-F238E27FC236}">
                <a16:creationId xmlns:a16="http://schemas.microsoft.com/office/drawing/2014/main" id="{04E11FE2-6320-4E8C-A5B3-8104AF329ADA}"/>
              </a:ext>
            </a:extLst>
          </p:cNvPr>
          <p:cNvSpPr>
            <a:spLocks noGrp="1"/>
          </p:cNvSpPr>
          <p:nvPr>
            <p:ph type="body" idx="36"/>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13" name="圖形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圖形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基金">
    <p:bg>
      <p:bgPr>
        <a:solidFill>
          <a:schemeClr val="bg1"/>
        </a:solidFill>
        <a:effectLst/>
      </p:bgPr>
    </p:bg>
    <p:spTree>
      <p:nvGrpSpPr>
        <p:cNvPr id="1" name=""/>
        <p:cNvGrpSpPr/>
        <p:nvPr/>
      </p:nvGrpSpPr>
      <p:grpSpPr>
        <a:xfrm>
          <a:off x="0" y="0"/>
          <a:ext cx="0" cy="0"/>
          <a:chOff x="0" y="0"/>
          <a:chExt cx="0" cy="0"/>
        </a:xfrm>
      </p:grpSpPr>
      <p:cxnSp>
        <p:nvCxnSpPr>
          <p:cNvPr id="16" name="直線接點​​(S)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S)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1" name="內容版面配置區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7" name="文字版面配置區 2">
            <a:extLst>
              <a:ext uri="{FF2B5EF4-FFF2-40B4-BE49-F238E27FC236}">
                <a16:creationId xmlns:a16="http://schemas.microsoft.com/office/drawing/2014/main" id="{E43D2F47-FAF2-42C2-967D-251DD4B940D7}"/>
              </a:ext>
            </a:extLst>
          </p:cNvPr>
          <p:cNvSpPr>
            <a:spLocks noGrp="1"/>
          </p:cNvSpPr>
          <p:nvPr>
            <p:ph type="body" idx="17"/>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4" name="內容版面配置區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8" name="文字版面配置區 4">
            <a:extLst>
              <a:ext uri="{FF2B5EF4-FFF2-40B4-BE49-F238E27FC236}">
                <a16:creationId xmlns:a16="http://schemas.microsoft.com/office/drawing/2014/main" id="{3322C250-87FC-4F14-A42C-FFDA120D0D64}"/>
              </a:ext>
            </a:extLst>
          </p:cNvPr>
          <p:cNvSpPr>
            <a:spLocks noGrp="1"/>
          </p:cNvSpPr>
          <p:nvPr>
            <p:ph type="body" sz="quarter" idx="18"/>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5" name="內容版面配置區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21" name="文字版面配置區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19" name="文字版面配置區 2">
            <a:extLst>
              <a:ext uri="{FF2B5EF4-FFF2-40B4-BE49-F238E27FC236}">
                <a16:creationId xmlns:a16="http://schemas.microsoft.com/office/drawing/2014/main" id="{D3C675D6-83FA-4036-B516-098EDCAF2506}"/>
              </a:ext>
            </a:extLst>
          </p:cNvPr>
          <p:cNvSpPr>
            <a:spLocks noGrp="1"/>
          </p:cNvSpPr>
          <p:nvPr>
            <p:ph type="body" idx="19"/>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26" name="內容版面配置區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atin typeface="Microsoft JhengHei UI" panose="020B0604030504040204" pitchFamily="34" charset="-120"/>
                <a:ea typeface="Microsoft JhengHei UI" panose="020B0604030504040204" pitchFamily="34" charset="-12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zh-TW" altLang="en-US" noProof="0"/>
              <a:t>按一下以新增內容</a:t>
            </a:r>
          </a:p>
        </p:txBody>
      </p:sp>
      <p:sp>
        <p:nvSpPr>
          <p:cNvPr id="14" name="文字版面配置區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ltLang="zh-TW" noProof="0"/>
              <a:t>#</a:t>
            </a:r>
          </a:p>
        </p:txBody>
      </p:sp>
      <p:sp>
        <p:nvSpPr>
          <p:cNvPr id="23" name="文字版面配置區 2">
            <a:extLst>
              <a:ext uri="{FF2B5EF4-FFF2-40B4-BE49-F238E27FC236}">
                <a16:creationId xmlns:a16="http://schemas.microsoft.com/office/drawing/2014/main" id="{B6439AAC-8A96-4015-8A87-ED8DF7027B60}"/>
              </a:ext>
            </a:extLst>
          </p:cNvPr>
          <p:cNvSpPr>
            <a:spLocks noGrp="1"/>
          </p:cNvSpPr>
          <p:nvPr>
            <p:ph type="body" idx="20"/>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5" name="內容版面配置區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zh-TW" altLang="en-US" noProof="0"/>
              <a:t>按一下以編輯母片文字樣式</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摘要">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A3821F-4537-4AE7-8829-C2E3AE60F6E1}"/>
              </a:ext>
            </a:extLst>
          </p:cNvPr>
          <p:cNvSpPr>
            <a:spLocks noGrp="1"/>
          </p:cNvSpPr>
          <p:nvPr>
            <p:ph type="title"/>
          </p:nvPr>
        </p:nvSpPr>
        <p:spPr>
          <a:xfrm>
            <a:off x="5476875" y="1671639"/>
            <a:ext cx="5111750" cy="1204912"/>
          </a:xfrm>
        </p:spPr>
        <p:txBody>
          <a:bodyPr rtlCol="0" anchor="b">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cxnSp>
        <p:nvCxnSpPr>
          <p:cNvPr id="23" name="直線接點​​(S)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S)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日期版面配置區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22" name="頁尾版面配置區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4" name="投影片編號版面配置區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議程">
    <p:bg>
      <p:bgPr>
        <a:solidFill>
          <a:schemeClr val="tx1"/>
        </a:solidFill>
        <a:effectLst/>
      </p:bgPr>
    </p:bg>
    <p:spTree>
      <p:nvGrpSpPr>
        <p:cNvPr id="1" name=""/>
        <p:cNvGrpSpPr/>
        <p:nvPr/>
      </p:nvGrpSpPr>
      <p:grpSpPr>
        <a:xfrm>
          <a:off x="0" y="0"/>
          <a:ext cx="0" cy="0"/>
          <a:chOff x="0" y="0"/>
          <a:chExt cx="0" cy="0"/>
        </a:xfrm>
      </p:grpSpPr>
      <p:pic>
        <p:nvPicPr>
          <p:cNvPr id="8" name="圖形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標題 1">
            <a:extLst>
              <a:ext uri="{FF2B5EF4-FFF2-40B4-BE49-F238E27FC236}">
                <a16:creationId xmlns:a16="http://schemas.microsoft.com/office/drawing/2014/main" id="{3F0A9B92-C2D0-466A-A680-A35832C452B3}"/>
              </a:ext>
            </a:extLst>
          </p:cNvPr>
          <p:cNvSpPr>
            <a:spLocks noGrp="1"/>
          </p:cNvSpPr>
          <p:nvPr>
            <p:ph type="title"/>
          </p:nvPr>
        </p:nvSpPr>
        <p:spPr>
          <a:xfrm>
            <a:off x="1333499" y="1020445"/>
            <a:ext cx="3171825" cy="1325563"/>
          </a:xfrm>
        </p:spPr>
        <p:txBody>
          <a:bodyPr rtlCol="0" anchor="b">
            <a:normAutofit/>
          </a:bodyPr>
          <a:lstStyle>
            <a:lvl1pPr>
              <a:defRPr sz="28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1pPr>
            <a:lvl2pPr marL="4572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2pPr>
            <a:lvl3pPr marL="9144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3pPr>
            <a:lvl4pPr marL="13716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4pPr>
            <a:lvl5pPr marL="1828800" indent="0">
              <a:lnSpc>
                <a:spcPct val="120000"/>
              </a:lnSpc>
              <a:spcBef>
                <a:spcPts val="1000"/>
              </a:spcBef>
              <a:buNone/>
              <a:defRPr sz="1400" baseline="0">
                <a:solidFill>
                  <a:schemeClr val="bg1"/>
                </a:solidFill>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結語">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4267200" y="1615736"/>
            <a:ext cx="4179570" cy="1524735"/>
          </a:xfrm>
        </p:spPr>
        <p:txBody>
          <a:bodyPr rtlCol="0" anchor="b">
            <a:noAutofit/>
          </a:bodyPr>
          <a:lstStyle>
            <a:lvl1pPr algn="l">
              <a:defRPr sz="32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pic>
        <p:nvPicPr>
          <p:cNvPr id="6" name="圖形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日期版面配置區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0" name="頁尾版面配置區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1" name="投影片編號版面配置區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時間表">
    <p:spTree>
      <p:nvGrpSpPr>
        <p:cNvPr id="1" name=""/>
        <p:cNvGrpSpPr/>
        <p:nvPr/>
      </p:nvGrpSpPr>
      <p:grpSpPr>
        <a:xfrm>
          <a:off x="0" y="0"/>
          <a:ext cx="0" cy="0"/>
          <a:chOff x="0" y="0"/>
          <a:chExt cx="0" cy="0"/>
        </a:xfrm>
      </p:grpSpPr>
      <p:sp>
        <p:nvSpPr>
          <p:cNvPr id="12" name="圖形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按一下以編輯標題</a:t>
            </a:r>
          </a:p>
        </p:txBody>
      </p:sp>
      <p:sp>
        <p:nvSpPr>
          <p:cNvPr id="16" name="文字版面配置區 15">
            <a:extLst>
              <a:ext uri="{FF2B5EF4-FFF2-40B4-BE49-F238E27FC236}">
                <a16:creationId xmlns:a16="http://schemas.microsoft.com/office/drawing/2014/main" id="{3BABF6CA-407C-4BF0-8234-1321A676E756}"/>
              </a:ext>
            </a:extLst>
          </p:cNvPr>
          <p:cNvSpPr>
            <a:spLocks noGrp="1"/>
          </p:cNvSpPr>
          <p:nvPr>
            <p:ph type="body" sz="quarter" idx="13"/>
          </p:nvPr>
        </p:nvSpPr>
        <p:spPr>
          <a:xfrm>
            <a:off x="148318" y="1481138"/>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7" name="文字版面配置區 15">
            <a:extLst>
              <a:ext uri="{FF2B5EF4-FFF2-40B4-BE49-F238E27FC236}">
                <a16:creationId xmlns:a16="http://schemas.microsoft.com/office/drawing/2014/main" id="{76D8129B-5B68-421C-968C-3663C86EFC7C}"/>
              </a:ext>
            </a:extLst>
          </p:cNvPr>
          <p:cNvSpPr>
            <a:spLocks noGrp="1"/>
          </p:cNvSpPr>
          <p:nvPr>
            <p:ph type="body" sz="quarter" idx="14"/>
          </p:nvPr>
        </p:nvSpPr>
        <p:spPr>
          <a:xfrm>
            <a:off x="714375" y="2557463"/>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8" name="文字版面配置區 15">
            <a:extLst>
              <a:ext uri="{FF2B5EF4-FFF2-40B4-BE49-F238E27FC236}">
                <a16:creationId xmlns:a16="http://schemas.microsoft.com/office/drawing/2014/main" id="{6C741DCA-8EBD-44F5-9D38-E938A628ADCD}"/>
              </a:ext>
            </a:extLst>
          </p:cNvPr>
          <p:cNvSpPr>
            <a:spLocks noGrp="1"/>
          </p:cNvSpPr>
          <p:nvPr>
            <p:ph type="body" sz="quarter" idx="15"/>
          </p:nvPr>
        </p:nvSpPr>
        <p:spPr>
          <a:xfrm>
            <a:off x="1320800" y="3633788"/>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9" name="文字版面配置區 15">
            <a:extLst>
              <a:ext uri="{FF2B5EF4-FFF2-40B4-BE49-F238E27FC236}">
                <a16:creationId xmlns:a16="http://schemas.microsoft.com/office/drawing/2014/main" id="{5C43C6B1-A1BD-4A90-8B4B-F361C1BEDD26}"/>
              </a:ext>
            </a:extLst>
          </p:cNvPr>
          <p:cNvSpPr>
            <a:spLocks noGrp="1"/>
          </p:cNvSpPr>
          <p:nvPr>
            <p:ph type="body" sz="quarter" idx="16"/>
          </p:nvPr>
        </p:nvSpPr>
        <p:spPr>
          <a:xfrm>
            <a:off x="1905000" y="4710114"/>
            <a:ext cx="2141764" cy="514350"/>
          </a:xfrm>
        </p:spPr>
        <p:txBody>
          <a:bodyPr rtlCol="0" anchor="ctr">
            <a:noAutofit/>
          </a:bodyPr>
          <a:lstStyle>
            <a:lvl1pPr marL="0" indent="0" algn="r">
              <a:buNone/>
              <a:defRPr sz="1600" cap="all" spc="1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4" name="文字版面配置區 15">
            <a:extLst>
              <a:ext uri="{FF2B5EF4-FFF2-40B4-BE49-F238E27FC236}">
                <a16:creationId xmlns:a16="http://schemas.microsoft.com/office/drawing/2014/main" id="{0C66E1BD-33F0-4B94-BF94-CD4698F85C3D}"/>
              </a:ext>
            </a:extLst>
          </p:cNvPr>
          <p:cNvSpPr>
            <a:spLocks noGrp="1"/>
          </p:cNvSpPr>
          <p:nvPr>
            <p:ph type="body" sz="quarter" idx="17"/>
          </p:nvPr>
        </p:nvSpPr>
        <p:spPr>
          <a:xfrm>
            <a:off x="4401535" y="1594478"/>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5" name="文字版面配置區 15">
            <a:extLst>
              <a:ext uri="{FF2B5EF4-FFF2-40B4-BE49-F238E27FC236}">
                <a16:creationId xmlns:a16="http://schemas.microsoft.com/office/drawing/2014/main" id="{2D4661B1-6559-407A-9AEC-A46A0570AE8F}"/>
              </a:ext>
            </a:extLst>
          </p:cNvPr>
          <p:cNvSpPr>
            <a:spLocks noGrp="1"/>
          </p:cNvSpPr>
          <p:nvPr>
            <p:ph type="body" sz="quarter" idx="18"/>
          </p:nvPr>
        </p:nvSpPr>
        <p:spPr>
          <a:xfrm>
            <a:off x="4986028" y="2673328"/>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6" name="文字版面配置區 15">
            <a:extLst>
              <a:ext uri="{FF2B5EF4-FFF2-40B4-BE49-F238E27FC236}">
                <a16:creationId xmlns:a16="http://schemas.microsoft.com/office/drawing/2014/main" id="{DCC983F7-6A25-42C0-811C-EA32138C5B80}"/>
              </a:ext>
            </a:extLst>
          </p:cNvPr>
          <p:cNvSpPr>
            <a:spLocks noGrp="1"/>
          </p:cNvSpPr>
          <p:nvPr>
            <p:ph type="body" sz="quarter" idx="19"/>
          </p:nvPr>
        </p:nvSpPr>
        <p:spPr>
          <a:xfrm>
            <a:off x="5576937" y="3755394"/>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7" name="文字版面配置區 15">
            <a:extLst>
              <a:ext uri="{FF2B5EF4-FFF2-40B4-BE49-F238E27FC236}">
                <a16:creationId xmlns:a16="http://schemas.microsoft.com/office/drawing/2014/main" id="{E83DA0EB-27DD-416A-8DA5-4AFDC8587E5C}"/>
              </a:ext>
            </a:extLst>
          </p:cNvPr>
          <p:cNvSpPr>
            <a:spLocks noGrp="1"/>
          </p:cNvSpPr>
          <p:nvPr>
            <p:ph type="body" sz="quarter" idx="20"/>
          </p:nvPr>
        </p:nvSpPr>
        <p:spPr>
          <a:xfrm>
            <a:off x="6175279" y="4824430"/>
            <a:ext cx="5539095" cy="1010842"/>
          </a:xfrm>
        </p:spPr>
        <p:txBody>
          <a:bodyPr rtlCol="0" anchor="t">
            <a:normAutofit/>
          </a:bodyPr>
          <a:lstStyle>
            <a:lvl1pPr marL="0" indent="0" algn="l">
              <a:lnSpc>
                <a:spcPct val="100000"/>
              </a:lnSpc>
              <a:buNone/>
              <a:defRPr sz="1400" spc="50" baseline="0">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cxnSp>
        <p:nvCxnSpPr>
          <p:cNvPr id="3" name="直線接點​​(S)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直線接點​​(S)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直線接點​​(S)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直線接點​​(S)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日期版面配置區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6" name="頁尾版面配置區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pPr algn="l"/>
            <a:r>
              <a:rPr lang="zh-TW" altLang="en-US" noProof="0"/>
              <a:t>募資簡報</a:t>
            </a:r>
          </a:p>
        </p:txBody>
      </p:sp>
      <p:sp>
        <p:nvSpPr>
          <p:cNvPr id="7" name="投影片編號版面配置區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內容 2 欄位">
    <p:bg>
      <p:bgPr>
        <a:solidFill>
          <a:schemeClr val="tx1"/>
        </a:solidFill>
        <a:effectLst/>
      </p:bgPr>
    </p:bg>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42ACEF30-0520-40B3-A1F1-F3D2530563D6}"/>
              </a:ext>
            </a:extLst>
          </p:cNvPr>
          <p:cNvSpPr>
            <a:spLocks noGrp="1"/>
          </p:cNvSpPr>
          <p:nvPr>
            <p:ph type="title"/>
          </p:nvPr>
        </p:nvSpPr>
        <p:spPr>
          <a:xfrm>
            <a:off x="1885156" y="892177"/>
            <a:ext cx="8421688" cy="1325563"/>
          </a:xfrm>
        </p:spPr>
        <p:txBody>
          <a:bodyPr rtlCol="0">
            <a:normAutofit/>
          </a:bodyPr>
          <a:lstStyle>
            <a:lvl1pPr algn="ctr">
              <a:defRPr lang="en-US" sz="28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7" name="文字版面配置區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1" name="文字版面配置區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32" name="文字版面配置區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3" name="文字版面配置區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34" name="文字版面配置區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2" name="文字版面配置區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按一下以新增副標題</a:t>
            </a:r>
          </a:p>
        </p:txBody>
      </p:sp>
      <p:sp>
        <p:nvSpPr>
          <p:cNvPr id="13" name="文字版面配置區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 name="日期版面配置區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cxnSp>
        <p:nvCxnSpPr>
          <p:cNvPr id="2" name="直線接點​​(S)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S)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內容 3 欄位">
    <p:bg>
      <p:bgPr>
        <a:solidFill>
          <a:schemeClr val="bg1"/>
        </a:solidFill>
        <a:effectLst/>
      </p:bgPr>
    </p:bg>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42ACEF30-0520-40B3-A1F1-F3D2530563D6}"/>
              </a:ext>
            </a:extLst>
          </p:cNvPr>
          <p:cNvSpPr>
            <a:spLocks noGrp="1"/>
          </p:cNvSpPr>
          <p:nvPr>
            <p:ph type="title"/>
          </p:nvPr>
        </p:nvSpPr>
        <p:spPr>
          <a:xfrm>
            <a:off x="1508760" y="4156405"/>
            <a:ext cx="3139440" cy="1325563"/>
          </a:xfrm>
        </p:spPr>
        <p:txBody>
          <a:bodyPr rtlCol="0" anchor="b">
            <a:normAutofit/>
          </a:bodyPr>
          <a:lstStyle>
            <a:lvl1pPr algn="l">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15" name="文字版面配置區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7" name="文字版面配置區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6" name="文字版面配置區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8" name="文字版面配置區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9" name="文字版面配置區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0" name="文字版面配置區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23" name="文字版面配置區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24" name="文字版面配置區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3" name="日期版面配置區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4" name="頁尾版面配置區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2" name="圖形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簡介">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A3821F-4537-4AE7-8829-C2E3AE60F6E1}"/>
              </a:ext>
            </a:extLst>
          </p:cNvPr>
          <p:cNvSpPr>
            <a:spLocks noGrp="1"/>
          </p:cNvSpPr>
          <p:nvPr>
            <p:ph type="title"/>
          </p:nvPr>
        </p:nvSpPr>
        <p:spPr>
          <a:xfrm>
            <a:off x="1362075" y="1671639"/>
            <a:ext cx="5111750" cy="1204912"/>
          </a:xfrm>
        </p:spPr>
        <p:txBody>
          <a:bodyPr rtlCol="0" anchor="b">
            <a:normAutofit/>
          </a:bodyPr>
          <a:lstStyle>
            <a:lvl1pPr>
              <a:defRPr lang="en-US" sz="2800" kern="1200"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cxnSp>
        <p:nvCxnSpPr>
          <p:cNvPr id="14" name="直線接點​​(S)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S)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日期版面配置區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0" name="頁尾版面配置區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1" name="投影片編號版面配置區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分節符號">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5B3628-62D7-4A6D-A79F-34DE91DBA31E}"/>
              </a:ext>
            </a:extLst>
          </p:cNvPr>
          <p:cNvSpPr>
            <a:spLocks noGrp="1"/>
          </p:cNvSpPr>
          <p:nvPr>
            <p:ph type="ctrTitle"/>
          </p:nvPr>
        </p:nvSpPr>
        <p:spPr>
          <a:xfrm>
            <a:off x="6991350" y="2571235"/>
            <a:ext cx="4179570" cy="1715531"/>
          </a:xfrm>
        </p:spPr>
        <p:txBody>
          <a:bodyPr rtlCol="0" anchor="ctr">
            <a:noAutofit/>
          </a:bodyPr>
          <a:lstStyle>
            <a:lvl1pPr algn="l">
              <a:defRPr sz="3600" spc="150"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pic>
        <p:nvPicPr>
          <p:cNvPr id="5" name="圖形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引述">
    <p:spTree>
      <p:nvGrpSpPr>
        <p:cNvPr id="1" name=""/>
        <p:cNvGrpSpPr/>
        <p:nvPr/>
      </p:nvGrpSpPr>
      <p:grpSpPr>
        <a:xfrm>
          <a:off x="0" y="0"/>
          <a:ext cx="0" cy="0"/>
          <a:chOff x="0" y="0"/>
          <a:chExt cx="0" cy="0"/>
        </a:xfrm>
      </p:grpSpPr>
      <p:pic>
        <p:nvPicPr>
          <p:cNvPr id="7" name="圖形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標題 1">
            <a:extLst>
              <a:ext uri="{FF2B5EF4-FFF2-40B4-BE49-F238E27FC236}">
                <a16:creationId xmlns:a16="http://schemas.microsoft.com/office/drawing/2014/main" id="{C2FF67A8-55FA-435D-A18C-96D63D22B53E}"/>
              </a:ext>
            </a:extLst>
          </p:cNvPr>
          <p:cNvSpPr>
            <a:spLocks noGrp="1"/>
          </p:cNvSpPr>
          <p:nvPr>
            <p:ph type="title"/>
          </p:nvPr>
        </p:nvSpPr>
        <p:spPr>
          <a:xfrm>
            <a:off x="5920169" y="1152771"/>
            <a:ext cx="5431971" cy="846301"/>
          </a:xfrm>
        </p:spPr>
        <p:txBody>
          <a:bodyPr rtlCol="0" anchor="t">
            <a:normAutofit/>
          </a:bodyPr>
          <a:lstStyle>
            <a:lvl1pP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cxnSp>
        <p:nvCxnSpPr>
          <p:cNvPr id="9" name="直線接點​​(S)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版面配置區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2" name="文字版面配置區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3" name="文字版面配置區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4" name="文字版面配置區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5" name="文字版面配置區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按一下以新增副標題</a:t>
            </a:r>
          </a:p>
        </p:txBody>
      </p:sp>
      <p:sp>
        <p:nvSpPr>
          <p:cNvPr id="16" name="文字版面配置區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按一下以新增文字</a:t>
            </a:r>
          </a:p>
        </p:txBody>
      </p:sp>
      <p:sp>
        <p:nvSpPr>
          <p:cNvPr id="17" name="日期版面配置區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18" name="頁尾版面配置區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9" name="投影片編號版面配置區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三個內容">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3B5C-31C4-46BA-9FAD-72DF917A84DA}"/>
              </a:ext>
            </a:extLst>
          </p:cNvPr>
          <p:cNvSpPr>
            <a:spLocks noGrp="1"/>
          </p:cNvSpPr>
          <p:nvPr>
            <p:ph type="title"/>
          </p:nvPr>
        </p:nvSpPr>
        <p:spPr>
          <a:xfrm>
            <a:off x="1885156" y="892177"/>
            <a:ext cx="8421688" cy="1325563"/>
          </a:xfrm>
        </p:spPr>
        <p:txBody>
          <a:bodyPr rtlCol="0">
            <a:normAutofit/>
          </a:bodyPr>
          <a:lstStyle>
            <a:lvl1pPr algn="ctr">
              <a:defRPr lang="en-US" sz="2800" kern="1200" cap="all" spc="150" baseline="0" dirty="0">
                <a:solidFill>
                  <a:schemeClr val="tx1"/>
                </a:solidFill>
                <a:latin typeface="Microsoft JhengHei UI" panose="020B0604030504040204" pitchFamily="34" charset="-120"/>
                <a:ea typeface="Microsoft JhengHei UI" panose="020B0604030504040204" pitchFamily="34" charset="-120"/>
                <a:cs typeface="+mj-cs"/>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B659CD1F-9DFB-4048-9B9B-2BD7D4EC6400}"/>
              </a:ext>
            </a:extLst>
          </p:cNvPr>
          <p:cNvSpPr>
            <a:spLocks noGrp="1"/>
          </p:cNvSpPr>
          <p:nvPr>
            <p:ph type="body" idx="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版面配置區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版面配置區 4">
            <a:extLst>
              <a:ext uri="{FF2B5EF4-FFF2-40B4-BE49-F238E27FC236}">
                <a16:creationId xmlns:a16="http://schemas.microsoft.com/office/drawing/2014/main" id="{B374FC39-67F6-42EA-BCD1-F69AE2F0F22D}"/>
              </a:ext>
            </a:extLst>
          </p:cNvPr>
          <p:cNvSpPr>
            <a:spLocks noGrp="1"/>
          </p:cNvSpPr>
          <p:nvPr>
            <p:ph type="body" sz="quarter" idx="3"/>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zh-TW" altLang="en-US" noProof="0"/>
              <a:t>按一下以編輯母片文字樣式</a:t>
            </a:r>
          </a:p>
        </p:txBody>
      </p:sp>
      <p:sp>
        <p:nvSpPr>
          <p:cNvPr id="6" name="內容版面配置區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cxnSp>
        <p:nvCxnSpPr>
          <p:cNvPr id="16" name="直線接點​​(S)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S)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字版面配置區 2">
            <a:extLst>
              <a:ext uri="{FF2B5EF4-FFF2-40B4-BE49-F238E27FC236}">
                <a16:creationId xmlns:a16="http://schemas.microsoft.com/office/drawing/2014/main" id="{1F60A771-8BBC-4565-AB09-402DA7CB2780}"/>
              </a:ext>
            </a:extLst>
          </p:cNvPr>
          <p:cNvSpPr>
            <a:spLocks noGrp="1"/>
          </p:cNvSpPr>
          <p:nvPr>
            <p:ph type="body" idx="13"/>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icrosoft JhengHei UI" panose="020B0604030504040204" pitchFamily="34" charset="-120"/>
                <a:ea typeface="Microsoft JhengHei UI" panose="020B0604030504040204" pitchFamily="34" charset="-120"/>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2" name="內容版面配置區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atin typeface="Microsoft JhengHei UI" panose="020B0604030504040204" pitchFamily="34" charset="-120"/>
                <a:ea typeface="Microsoft JhengHei UI" panose="020B0604030504040204" pitchFamily="34" charset="-120"/>
              </a:defRPr>
            </a:lvl1pPr>
            <a:lvl2pPr marL="457200" indent="0">
              <a:lnSpc>
                <a:spcPct val="100000"/>
              </a:lnSpc>
              <a:buNone/>
              <a:defRPr sz="1400" spc="50" baseline="0">
                <a:latin typeface="Microsoft JhengHei UI" panose="020B0604030504040204" pitchFamily="34" charset="-120"/>
                <a:ea typeface="Microsoft JhengHei UI" panose="020B0604030504040204" pitchFamily="34" charset="-120"/>
              </a:defRPr>
            </a:lvl2pPr>
            <a:lvl3pPr marL="914400" indent="0">
              <a:lnSpc>
                <a:spcPct val="100000"/>
              </a:lnSpc>
              <a:buNone/>
              <a:defRPr sz="1400" spc="50" baseline="0">
                <a:latin typeface="Microsoft JhengHei UI" panose="020B0604030504040204" pitchFamily="34" charset="-120"/>
                <a:ea typeface="Microsoft JhengHei UI" panose="020B0604030504040204" pitchFamily="34" charset="-120"/>
              </a:defRPr>
            </a:lvl3pPr>
            <a:lvl4pPr marL="1371600" indent="0">
              <a:lnSpc>
                <a:spcPct val="100000"/>
              </a:lnSpc>
              <a:buNone/>
              <a:defRPr sz="1400" spc="50" baseline="0">
                <a:latin typeface="Microsoft JhengHei UI" panose="020B0604030504040204" pitchFamily="34" charset="-120"/>
                <a:ea typeface="Microsoft JhengHei UI" panose="020B0604030504040204" pitchFamily="34" charset="-120"/>
              </a:defRPr>
            </a:lvl4pPr>
            <a:lvl5pPr marL="1828800" indent="0">
              <a:lnSpc>
                <a:spcPct val="100000"/>
              </a:lnSpc>
              <a:buNone/>
              <a:defRPr sz="1400" spc="50" baseline="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8" name="頁尾版面配置區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uoskin.media.mit.edu/duoskin_iswc1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l.acm.org/doi/fullHtml/10.1145/3411764.344509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45/3411764.3445094" TargetMode="External"/><Relationship Id="rId7"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l.acm.org/doi/proceedings/10.1145/3411764"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6815C6-3AD0-46E6-A74A-1967BD91AF50}"/>
              </a:ext>
            </a:extLst>
          </p:cNvPr>
          <p:cNvSpPr>
            <a:spLocks noGrp="1"/>
          </p:cNvSpPr>
          <p:nvPr>
            <p:ph type="ctrTitle"/>
          </p:nvPr>
        </p:nvSpPr>
        <p:spPr>
          <a:xfrm>
            <a:off x="6416041" y="3429000"/>
            <a:ext cx="4941771" cy="1461977"/>
          </a:xfrm>
        </p:spPr>
        <p:txBody>
          <a:bodyPr rtlCol="0"/>
          <a:lstStyle/>
          <a:p>
            <a:pPr algn="ctr"/>
            <a:r>
              <a:rPr lang="en-US" altLang="zh-TW" sz="3200" dirty="0"/>
              <a:t>Seminar of Technology &amp; Arts</a:t>
            </a:r>
            <a:br>
              <a:rPr lang="zh-TW" altLang="en-US" sz="6600" dirty="0"/>
            </a:br>
            <a:r>
              <a:rPr lang="en-US" altLang="zh-TW" sz="3200" dirty="0"/>
              <a:t>20220111</a:t>
            </a:r>
            <a:endParaRPr lang="zh-TW" altLang="en-US" sz="6600" dirty="0"/>
          </a:p>
        </p:txBody>
      </p:sp>
      <p:sp>
        <p:nvSpPr>
          <p:cNvPr id="3" name="副標題 2">
            <a:extLst>
              <a:ext uri="{FF2B5EF4-FFF2-40B4-BE49-F238E27FC236}">
                <a16:creationId xmlns:a16="http://schemas.microsoft.com/office/drawing/2014/main" id="{1901B20D-4C28-4DA3-ABBD-718C22A5E58B}"/>
              </a:ext>
            </a:extLst>
          </p:cNvPr>
          <p:cNvSpPr>
            <a:spLocks noGrp="1"/>
          </p:cNvSpPr>
          <p:nvPr>
            <p:ph type="subTitle" idx="1"/>
          </p:nvPr>
        </p:nvSpPr>
        <p:spPr>
          <a:xfrm>
            <a:off x="6416041" y="5626616"/>
            <a:ext cx="4941770" cy="933210"/>
          </a:xfrm>
        </p:spPr>
        <p:txBody>
          <a:bodyPr rtlCol="0">
            <a:normAutofit/>
          </a:bodyPr>
          <a:lstStyle/>
          <a:p>
            <a:pPr algn="ctr">
              <a:spcAft>
                <a:spcPts val="600"/>
              </a:spcAft>
            </a:pPr>
            <a:r>
              <a:rPr lang="zh-TW" altLang="en-US" sz="2400" dirty="0"/>
              <a:t>授課教師</a:t>
            </a:r>
            <a:r>
              <a:rPr lang="en-US" altLang="zh-TW" sz="2400" dirty="0"/>
              <a:t>:</a:t>
            </a:r>
            <a:r>
              <a:rPr lang="zh-TW" altLang="en-US" sz="2400" dirty="0"/>
              <a:t>許素朱教授</a:t>
            </a:r>
            <a:br>
              <a:rPr lang="en-US" altLang="zh-TW" sz="2400" dirty="0"/>
            </a:br>
            <a:r>
              <a:rPr lang="zh-TW" altLang="en-US" sz="2400" dirty="0"/>
              <a:t>報告學生</a:t>
            </a:r>
            <a:r>
              <a:rPr lang="en-US" altLang="zh-TW" sz="2400" dirty="0"/>
              <a:t>:</a:t>
            </a:r>
            <a:r>
              <a:rPr lang="zh-TW" altLang="en-US" sz="2400" dirty="0"/>
              <a:t> 翁政弘 </a:t>
            </a:r>
            <a:r>
              <a:rPr lang="en-US" altLang="zh-TW" sz="2000" dirty="0"/>
              <a:t>iPhD109003815</a:t>
            </a:r>
            <a:endParaRPr lang="en-US" altLang="zh-TW" sz="2400"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10</a:t>
            </a:fld>
            <a:endParaRPr lang="zh-TW" altLang="en-US" noProof="0"/>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a:extLst>
              <a:ext uri="{FF2B5EF4-FFF2-40B4-BE49-F238E27FC236}">
                <a16:creationId xmlns:a16="http://schemas.microsoft.com/office/drawing/2014/main" id="{67C85897-D8FB-4A6C-931E-EF2A46D2C002}"/>
              </a:ext>
            </a:extLst>
          </p:cNvPr>
          <p:cNvSpPr txBox="1"/>
          <p:nvPr/>
        </p:nvSpPr>
        <p:spPr>
          <a:xfrm>
            <a:off x="3821663" y="244250"/>
            <a:ext cx="7893508" cy="523220"/>
          </a:xfrm>
          <a:prstGeom prst="rect">
            <a:avLst/>
          </a:prstGeom>
          <a:noFill/>
        </p:spPr>
        <p:txBody>
          <a:bodyPr wrap="none" rtlCol="0">
            <a:spAutoFit/>
          </a:bodyPr>
          <a:lstStyle/>
          <a:p>
            <a:r>
              <a:rPr lang="en-US" altLang="zh-TW" sz="2800" dirty="0">
                <a:solidFill>
                  <a:schemeClr val="accent1"/>
                </a:solidFill>
                <a:latin typeface="+mn-ea"/>
              </a:rPr>
              <a:t>Des</a:t>
            </a:r>
            <a:r>
              <a:rPr lang="en-US" altLang="zh-TW" sz="2800" dirty="0">
                <a:solidFill>
                  <a:schemeClr val="bg1"/>
                </a:solidFill>
                <a:latin typeface="+mn-ea"/>
              </a:rPr>
              <a:t>ign: </a:t>
            </a:r>
            <a:r>
              <a:rPr lang="en-US" altLang="zh-TW" sz="2800" b="1" dirty="0" err="1">
                <a:solidFill>
                  <a:schemeClr val="bg1"/>
                </a:solidFill>
                <a:latin typeface="+mn-ea"/>
              </a:rPr>
              <a:t>ElectroRing</a:t>
            </a:r>
            <a:r>
              <a:rPr lang="en-US" altLang="zh-TW" sz="2800" b="1" dirty="0">
                <a:solidFill>
                  <a:schemeClr val="bg1"/>
                </a:solidFill>
                <a:latin typeface="+mn-ea"/>
              </a:rPr>
              <a:t> hardware Block diagram </a:t>
            </a:r>
            <a:endParaRPr lang="zh-TW" altLang="en-US" sz="2800" dirty="0">
              <a:solidFill>
                <a:schemeClr val="bg1"/>
              </a:solidFill>
              <a:latin typeface="+mn-ea"/>
            </a:endParaRPr>
          </a:p>
        </p:txBody>
      </p:sp>
      <p:sp>
        <p:nvSpPr>
          <p:cNvPr id="7" name="矩形 6">
            <a:extLst>
              <a:ext uri="{FF2B5EF4-FFF2-40B4-BE49-F238E27FC236}">
                <a16:creationId xmlns:a16="http://schemas.microsoft.com/office/drawing/2014/main" id="{B4B34DB3-9F78-4A79-9CDD-88607846260D}"/>
              </a:ext>
            </a:extLst>
          </p:cNvPr>
          <p:cNvSpPr/>
          <p:nvPr/>
        </p:nvSpPr>
        <p:spPr>
          <a:xfrm>
            <a:off x="592569" y="5108112"/>
            <a:ext cx="11235461" cy="1754326"/>
          </a:xfrm>
          <a:prstGeom prst="rect">
            <a:avLst/>
          </a:prstGeom>
        </p:spPr>
        <p:txBody>
          <a:bodyPr wrap="square">
            <a:spAutoFit/>
          </a:bodyPr>
          <a:lstStyle/>
          <a:p>
            <a:r>
              <a:rPr lang="en-US" altLang="zh-TW" b="1" dirty="0">
                <a:solidFill>
                  <a:schemeClr val="bg1"/>
                </a:solidFill>
                <a:latin typeface="Linux Libertine T"/>
              </a:rPr>
              <a:t>Raw touch sensor (top), accelerometer (middle), and gyroscope (bottom) data for </a:t>
            </a:r>
            <a:br>
              <a:rPr lang="en-US" altLang="zh-TW" b="1" dirty="0">
                <a:solidFill>
                  <a:schemeClr val="bg1"/>
                </a:solidFill>
                <a:latin typeface="Linux Libertine T"/>
              </a:rPr>
            </a:br>
            <a:r>
              <a:rPr lang="en-US" altLang="zh-TW" b="1" dirty="0">
                <a:solidFill>
                  <a:schemeClr val="bg1"/>
                </a:solidFill>
                <a:latin typeface="Linux Libertine T"/>
              </a:rPr>
              <a:t>6 different activities: as function of time: normal pinch, light pinch, weak pinch, and three non-touch distractor activities. </a:t>
            </a:r>
            <a:br>
              <a:rPr lang="en-US" altLang="zh-TW" b="1" dirty="0">
                <a:solidFill>
                  <a:schemeClr val="bg1"/>
                </a:solidFill>
                <a:latin typeface="Linux Libertine T"/>
              </a:rPr>
            </a:br>
            <a:r>
              <a:rPr lang="en-US" altLang="zh-TW" b="1" dirty="0">
                <a:solidFill>
                  <a:schemeClr val="bg1"/>
                </a:solidFill>
                <a:latin typeface="Linux Libertine T"/>
              </a:rPr>
              <a:t>Pinch states are shown as shaded vertical bars. Note how subtly the third set of pinches was performed—peak acceleration (middle plot) and angular velocity (bottom plot) during these "weak" pinches are close to noise level.</a:t>
            </a:r>
            <a:endParaRPr lang="zh-TW" altLang="en-US" dirty="0">
              <a:solidFill>
                <a:schemeClr val="bg1"/>
              </a:solidFill>
            </a:endParaRPr>
          </a:p>
        </p:txBody>
      </p:sp>
      <p:pic>
        <p:nvPicPr>
          <p:cNvPr id="5" name="圖片 4">
            <a:extLst>
              <a:ext uri="{FF2B5EF4-FFF2-40B4-BE49-F238E27FC236}">
                <a16:creationId xmlns:a16="http://schemas.microsoft.com/office/drawing/2014/main" id="{6DA6E11F-5035-4C64-B6F6-DB15C6072D14}"/>
              </a:ext>
            </a:extLst>
          </p:cNvPr>
          <p:cNvPicPr>
            <a:picLocks noChangeAspect="1"/>
          </p:cNvPicPr>
          <p:nvPr/>
        </p:nvPicPr>
        <p:blipFill>
          <a:blip r:embed="rId5"/>
          <a:stretch>
            <a:fillRect/>
          </a:stretch>
        </p:blipFill>
        <p:spPr>
          <a:xfrm>
            <a:off x="1214385" y="967609"/>
            <a:ext cx="9550071" cy="4140503"/>
          </a:xfrm>
          <a:prstGeom prst="rect">
            <a:avLst/>
          </a:prstGeom>
        </p:spPr>
      </p:pic>
    </p:spTree>
    <p:extLst>
      <p:ext uri="{BB962C8B-B14F-4D97-AF65-F5344CB8AC3E}">
        <p14:creationId xmlns:p14="http://schemas.microsoft.com/office/powerpoint/2010/main" val="201517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11</a:t>
            </a:fld>
            <a:endParaRPr lang="zh-TW" altLang="en-US" noProof="0"/>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a:extLst>
              <a:ext uri="{FF2B5EF4-FFF2-40B4-BE49-F238E27FC236}">
                <a16:creationId xmlns:a16="http://schemas.microsoft.com/office/drawing/2014/main" id="{67C85897-D8FB-4A6C-931E-EF2A46D2C002}"/>
              </a:ext>
            </a:extLst>
          </p:cNvPr>
          <p:cNvSpPr txBox="1"/>
          <p:nvPr/>
        </p:nvSpPr>
        <p:spPr>
          <a:xfrm>
            <a:off x="3821663" y="244250"/>
            <a:ext cx="7347461" cy="523220"/>
          </a:xfrm>
          <a:prstGeom prst="rect">
            <a:avLst/>
          </a:prstGeom>
          <a:noFill/>
        </p:spPr>
        <p:txBody>
          <a:bodyPr wrap="none" rtlCol="0">
            <a:spAutoFit/>
          </a:bodyPr>
          <a:lstStyle/>
          <a:p>
            <a:r>
              <a:rPr lang="en-US" altLang="zh-TW" sz="2800" dirty="0">
                <a:solidFill>
                  <a:schemeClr val="accent1"/>
                </a:solidFill>
                <a:latin typeface="+mn-ea"/>
              </a:rPr>
              <a:t>Des</a:t>
            </a:r>
            <a:r>
              <a:rPr lang="en-US" altLang="zh-TW" sz="2800" dirty="0">
                <a:solidFill>
                  <a:schemeClr val="bg1"/>
                </a:solidFill>
                <a:latin typeface="+mn-ea"/>
              </a:rPr>
              <a:t>ign: </a:t>
            </a:r>
            <a:r>
              <a:rPr lang="en-US" altLang="zh-TW" sz="2800" b="1" dirty="0" err="1">
                <a:solidFill>
                  <a:schemeClr val="bg1"/>
                </a:solidFill>
                <a:latin typeface="+mn-ea"/>
              </a:rPr>
              <a:t>ElectroRing</a:t>
            </a:r>
            <a:r>
              <a:rPr lang="en-US" altLang="zh-TW" sz="2800" b="1" dirty="0">
                <a:solidFill>
                  <a:schemeClr val="bg1"/>
                </a:solidFill>
                <a:latin typeface="+mn-ea"/>
              </a:rPr>
              <a:t> Touch Block diagram </a:t>
            </a:r>
            <a:endParaRPr lang="zh-TW" altLang="en-US" sz="2800" dirty="0">
              <a:solidFill>
                <a:schemeClr val="bg1"/>
              </a:solidFill>
              <a:latin typeface="+mn-ea"/>
            </a:endParaRPr>
          </a:p>
        </p:txBody>
      </p:sp>
      <p:sp>
        <p:nvSpPr>
          <p:cNvPr id="7" name="矩形 6">
            <a:extLst>
              <a:ext uri="{FF2B5EF4-FFF2-40B4-BE49-F238E27FC236}">
                <a16:creationId xmlns:a16="http://schemas.microsoft.com/office/drawing/2014/main" id="{B4B34DB3-9F78-4A79-9CDD-88607846260D}"/>
              </a:ext>
            </a:extLst>
          </p:cNvPr>
          <p:cNvSpPr/>
          <p:nvPr/>
        </p:nvSpPr>
        <p:spPr>
          <a:xfrm>
            <a:off x="592569" y="5030698"/>
            <a:ext cx="11235461" cy="1754326"/>
          </a:xfrm>
          <a:prstGeom prst="rect">
            <a:avLst/>
          </a:prstGeom>
        </p:spPr>
        <p:txBody>
          <a:bodyPr wrap="square">
            <a:spAutoFit/>
          </a:bodyPr>
          <a:lstStyle/>
          <a:p>
            <a:r>
              <a:rPr lang="en-US" altLang="zh-TW" b="1" dirty="0">
                <a:solidFill>
                  <a:schemeClr val="bg1"/>
                </a:solidFill>
                <a:latin typeface="Linux Libertine T"/>
              </a:rPr>
              <a:t>Touch detection pipeline—</a:t>
            </a:r>
          </a:p>
          <a:p>
            <a:endParaRPr lang="en-US" altLang="zh-TW" b="1" dirty="0">
              <a:solidFill>
                <a:schemeClr val="bg1"/>
              </a:solidFill>
              <a:latin typeface="Linux Libertine T"/>
            </a:endParaRPr>
          </a:p>
          <a:p>
            <a:r>
              <a:rPr lang="en-US" altLang="zh-TW" b="1" dirty="0">
                <a:solidFill>
                  <a:schemeClr val="bg1"/>
                </a:solidFill>
                <a:latin typeface="Linux Libertine T"/>
              </a:rPr>
              <a:t>The raw signals from the </a:t>
            </a:r>
            <a:r>
              <a:rPr lang="en-US" altLang="zh-TW" b="1" dirty="0" err="1">
                <a:solidFill>
                  <a:schemeClr val="bg1"/>
                </a:solidFill>
                <a:latin typeface="Linux Libertine T"/>
              </a:rPr>
              <a:t>ElectroRing</a:t>
            </a:r>
            <a:r>
              <a:rPr lang="en-US" altLang="zh-TW" b="1" dirty="0">
                <a:solidFill>
                  <a:schemeClr val="bg1"/>
                </a:solidFill>
                <a:latin typeface="Linux Libertine T"/>
              </a:rPr>
              <a:t> hardware are filtered and temporal differences are computed. </a:t>
            </a:r>
          </a:p>
          <a:p>
            <a:endParaRPr lang="en-US" altLang="zh-TW" b="1" dirty="0">
              <a:solidFill>
                <a:schemeClr val="bg1"/>
              </a:solidFill>
              <a:latin typeface="Linux Libertine T"/>
            </a:endParaRPr>
          </a:p>
          <a:p>
            <a:r>
              <a:rPr lang="en-US" altLang="zh-TW" b="1" dirty="0">
                <a:solidFill>
                  <a:schemeClr val="bg1"/>
                </a:solidFill>
                <a:latin typeface="Linux Libertine T"/>
              </a:rPr>
              <a:t>This signal drives a state machine that detects touch and release events. Simple touch and release thresholds are used to determine state transitions.</a:t>
            </a:r>
            <a:endParaRPr lang="zh-TW" altLang="en-US" dirty="0">
              <a:solidFill>
                <a:schemeClr val="bg1"/>
              </a:solidFill>
            </a:endParaRPr>
          </a:p>
        </p:txBody>
      </p:sp>
      <p:pic>
        <p:nvPicPr>
          <p:cNvPr id="2" name="圖片 1">
            <a:extLst>
              <a:ext uri="{FF2B5EF4-FFF2-40B4-BE49-F238E27FC236}">
                <a16:creationId xmlns:a16="http://schemas.microsoft.com/office/drawing/2014/main" id="{AB345B47-43FD-4DB3-96DE-98E03D0F34EE}"/>
              </a:ext>
            </a:extLst>
          </p:cNvPr>
          <p:cNvPicPr>
            <a:picLocks noChangeAspect="1"/>
          </p:cNvPicPr>
          <p:nvPr/>
        </p:nvPicPr>
        <p:blipFill>
          <a:blip r:embed="rId5"/>
          <a:stretch>
            <a:fillRect/>
          </a:stretch>
        </p:blipFill>
        <p:spPr>
          <a:xfrm>
            <a:off x="2948867" y="976217"/>
            <a:ext cx="5905597" cy="3955428"/>
          </a:xfrm>
          <a:prstGeom prst="rect">
            <a:avLst/>
          </a:prstGeom>
        </p:spPr>
      </p:pic>
    </p:spTree>
    <p:extLst>
      <p:ext uri="{BB962C8B-B14F-4D97-AF65-F5344CB8AC3E}">
        <p14:creationId xmlns:p14="http://schemas.microsoft.com/office/powerpoint/2010/main" val="391399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12</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425180"/>
            <a:ext cx="4054571" cy="646331"/>
          </a:xfrm>
          <a:prstGeom prst="rect">
            <a:avLst/>
          </a:prstGeom>
          <a:noFill/>
        </p:spPr>
        <p:txBody>
          <a:bodyPr wrap="none" rtlCol="0">
            <a:spAutoFit/>
          </a:bodyPr>
          <a:lstStyle/>
          <a:p>
            <a:r>
              <a:rPr lang="en-US" altLang="zh-TW" sz="3600" b="1" dirty="0" err="1">
                <a:solidFill>
                  <a:schemeClr val="bg1"/>
                </a:solidFill>
              </a:rPr>
              <a:t>ElectroRing’s</a:t>
            </a:r>
            <a:r>
              <a:rPr lang="en-US" altLang="zh-TW" sz="3600" b="1" dirty="0">
                <a:solidFill>
                  <a:schemeClr val="bg1"/>
                </a:solidFill>
              </a:rPr>
              <a:t> ability </a:t>
            </a:r>
            <a:endParaRPr lang="zh-TW" altLang="en-US" sz="6000" dirty="0">
              <a:solidFill>
                <a:schemeClr val="bg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標題 3">
            <a:extLst>
              <a:ext uri="{FF2B5EF4-FFF2-40B4-BE49-F238E27FC236}">
                <a16:creationId xmlns:a16="http://schemas.microsoft.com/office/drawing/2014/main" id="{5BBA784E-A36C-4606-8888-3D9839A26F50}"/>
              </a:ext>
            </a:extLst>
          </p:cNvPr>
          <p:cNvSpPr>
            <a:spLocks noGrp="1"/>
          </p:cNvSpPr>
          <p:nvPr>
            <p:ph type="title"/>
          </p:nvPr>
        </p:nvSpPr>
        <p:spPr>
          <a:xfrm>
            <a:off x="870436" y="1817764"/>
            <a:ext cx="10620737" cy="1325563"/>
          </a:xfrm>
        </p:spPr>
        <p:txBody>
          <a:bodyPr>
            <a:noAutofit/>
          </a:bodyPr>
          <a:lstStyle/>
          <a:p>
            <a:r>
              <a:rPr lang="en-US" altLang="zh-TW" sz="1800" dirty="0">
                <a:latin typeface="Calibri" panose="020F0502020204030204" pitchFamily="34" charset="0"/>
                <a:cs typeface="Calibri" panose="020F0502020204030204" pitchFamily="34" charset="0"/>
              </a:rPr>
              <a:t>detect subtle touch/release events with precise timing enables a number of useful applications when combined with a pointing technique such as an IMU:</a:t>
            </a:r>
            <a:br>
              <a:rPr lang="en-US" altLang="zh-TW" sz="1800" dirty="0">
                <a:latin typeface="Calibri" panose="020F0502020204030204" pitchFamily="34" charset="0"/>
                <a:cs typeface="Calibri" panose="020F0502020204030204" pitchFamily="34" charset="0"/>
              </a:rPr>
            </a:br>
            <a:br>
              <a:rPr lang="en-US" altLang="zh-TW" sz="1800" dirty="0">
                <a:latin typeface="Calibri" panose="020F0502020204030204" pitchFamily="34" charset="0"/>
                <a:cs typeface="Calibri" panose="020F0502020204030204" pitchFamily="34" charset="0"/>
              </a:rPr>
            </a:br>
            <a:r>
              <a:rPr lang="en-US" altLang="zh-TW" sz="1800" dirty="0">
                <a:latin typeface="Calibri" panose="020F0502020204030204" pitchFamily="34" charset="0"/>
                <a:cs typeface="Calibri" panose="020F0502020204030204" pitchFamily="34" charset="0"/>
              </a:rPr>
              <a:t> (a) In-air drag &amp; drop using </a:t>
            </a:r>
            <a:r>
              <a:rPr lang="en-US" altLang="zh-TW" sz="1800" dirty="0" err="1">
                <a:latin typeface="Calibri" panose="020F0502020204030204" pitchFamily="34" charset="0"/>
                <a:cs typeface="Calibri" panose="020F0502020204030204" pitchFamily="34" charset="0"/>
              </a:rPr>
              <a:t>fnger</a:t>
            </a:r>
            <a:r>
              <a:rPr lang="en-US" altLang="zh-TW" sz="1800" dirty="0">
                <a:latin typeface="Calibri" panose="020F0502020204030204" pitchFamily="34" charset="0"/>
                <a:cs typeface="Calibri" panose="020F0502020204030204" pitchFamily="34" charset="0"/>
              </a:rPr>
              <a:t> pinches. </a:t>
            </a:r>
            <a:br>
              <a:rPr lang="en-US" altLang="zh-TW" sz="1800" dirty="0">
                <a:latin typeface="Calibri" panose="020F0502020204030204" pitchFamily="34" charset="0"/>
                <a:cs typeface="Calibri" panose="020F0502020204030204" pitchFamily="34" charset="0"/>
              </a:rPr>
            </a:br>
            <a:r>
              <a:rPr lang="en-US" altLang="zh-TW" sz="1800" dirty="0">
                <a:latin typeface="Calibri" panose="020F0502020204030204" pitchFamily="34" charset="0"/>
                <a:cs typeface="Calibri" panose="020F0502020204030204" pitchFamily="34" charset="0"/>
              </a:rPr>
              <a:t> (b) Pinch to segment strokes while drawing in mid-air. </a:t>
            </a:r>
            <a:br>
              <a:rPr lang="en-US" altLang="zh-TW" sz="1800" dirty="0">
                <a:latin typeface="Calibri" panose="020F0502020204030204" pitchFamily="34" charset="0"/>
                <a:cs typeface="Calibri" panose="020F0502020204030204" pitchFamily="34" charset="0"/>
              </a:rPr>
            </a:br>
            <a:r>
              <a:rPr lang="en-US" altLang="zh-TW" sz="1800" dirty="0">
                <a:latin typeface="Calibri" panose="020F0502020204030204" pitchFamily="34" charset="0"/>
                <a:cs typeface="Calibri" panose="020F0502020204030204" pitchFamily="34" charset="0"/>
              </a:rPr>
              <a:t> (c) Carousel/slider with inertia controlled by taps/swipes on the palm. </a:t>
            </a:r>
            <a:endParaRPr lang="zh-TW" altLang="en-US" sz="1800" dirty="0">
              <a:latin typeface="Calibri" panose="020F0502020204030204" pitchFamily="34" charset="0"/>
              <a:cs typeface="Calibri" panose="020F0502020204030204" pitchFamily="34" charset="0"/>
            </a:endParaRPr>
          </a:p>
        </p:txBody>
      </p:sp>
      <p:pic>
        <p:nvPicPr>
          <p:cNvPr id="5" name="圖片 4">
            <a:extLst>
              <a:ext uri="{FF2B5EF4-FFF2-40B4-BE49-F238E27FC236}">
                <a16:creationId xmlns:a16="http://schemas.microsoft.com/office/drawing/2014/main" id="{2258954A-AAE6-4B6C-9F72-1B29802B58C4}"/>
              </a:ext>
            </a:extLst>
          </p:cNvPr>
          <p:cNvPicPr>
            <a:picLocks noChangeAspect="1"/>
          </p:cNvPicPr>
          <p:nvPr/>
        </p:nvPicPr>
        <p:blipFill>
          <a:blip r:embed="rId5"/>
          <a:stretch>
            <a:fillRect/>
          </a:stretch>
        </p:blipFill>
        <p:spPr>
          <a:xfrm>
            <a:off x="895350" y="3527502"/>
            <a:ext cx="10629900" cy="2428875"/>
          </a:xfrm>
          <a:prstGeom prst="rect">
            <a:avLst/>
          </a:prstGeom>
        </p:spPr>
      </p:pic>
    </p:spTree>
    <p:extLst>
      <p:ext uri="{BB962C8B-B14F-4D97-AF65-F5344CB8AC3E}">
        <p14:creationId xmlns:p14="http://schemas.microsoft.com/office/powerpoint/2010/main" val="33878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
            <a:extLst>
              <a:ext uri="{FF2B5EF4-FFF2-40B4-BE49-F238E27FC236}">
                <a16:creationId xmlns:a16="http://schemas.microsoft.com/office/drawing/2014/main" id="{2D05EC35-2DA7-4708-BD89-037AC5D6693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49" name="標題 1">
            <a:extLst>
              <a:ext uri="{FF2B5EF4-FFF2-40B4-BE49-F238E27FC236}">
                <a16:creationId xmlns:a16="http://schemas.microsoft.com/office/drawing/2014/main" id="{6220F6FD-5DB4-4252-B73F-893285A17DE7}"/>
              </a:ext>
            </a:extLst>
          </p:cNvPr>
          <p:cNvSpPr>
            <a:spLocks noGrp="1"/>
          </p:cNvSpPr>
          <p:nvPr>
            <p:ph type="title"/>
          </p:nvPr>
        </p:nvSpPr>
        <p:spPr>
          <a:xfrm>
            <a:off x="1885156" y="42628"/>
            <a:ext cx="8421688" cy="1325563"/>
          </a:xfrm>
        </p:spPr>
        <p:txBody>
          <a:bodyPr rtlCol="0"/>
          <a:lstStyle/>
          <a:p>
            <a:pPr rtl="0"/>
            <a:r>
              <a:rPr lang="en-US" altLang="zh-TW" dirty="0"/>
              <a:t>OFF-BODY Surface Touch</a:t>
            </a:r>
            <a:endParaRPr lang="zh-TW" altLang="en-US" dirty="0"/>
          </a:p>
        </p:txBody>
      </p:sp>
      <p:sp>
        <p:nvSpPr>
          <p:cNvPr id="51" name="標題 1">
            <a:extLst>
              <a:ext uri="{FF2B5EF4-FFF2-40B4-BE49-F238E27FC236}">
                <a16:creationId xmlns:a16="http://schemas.microsoft.com/office/drawing/2014/main" id="{03F34689-1F08-458A-962D-C682E891B235}"/>
              </a:ext>
            </a:extLst>
          </p:cNvPr>
          <p:cNvSpPr txBox="1">
            <a:spLocks/>
          </p:cNvSpPr>
          <p:nvPr/>
        </p:nvSpPr>
        <p:spPr>
          <a:xfrm>
            <a:off x="370113" y="1093577"/>
            <a:ext cx="11713029" cy="10364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lang="en-US" sz="2800" kern="1200" cap="all" spc="150" baseline="0" dirty="0">
                <a:solidFill>
                  <a:schemeClr val="bg1"/>
                </a:solidFill>
                <a:latin typeface="Microsoft JhengHei UI" panose="020B0604030504040204" pitchFamily="34" charset="-120"/>
                <a:ea typeface="Microsoft JhengHei UI" panose="020B0604030504040204" pitchFamily="34" charset="-120"/>
                <a:cs typeface="+mj-cs"/>
              </a:defRPr>
            </a:lvl1pPr>
          </a:lstStyle>
          <a:p>
            <a:r>
              <a:rPr lang="zh-TW" altLang="en-US" b="1" dirty="0">
                <a:solidFill>
                  <a:schemeClr val="accent1"/>
                </a:solidFill>
                <a:latin typeface="stix"/>
              </a:rPr>
              <a:t>觸摸導電錶面會產生電容基於表面和之間的耦合返迴路徑用戶的身體。</a:t>
            </a:r>
            <a:endParaRPr lang="zh-TW" altLang="en-US" dirty="0">
              <a:solidFill>
                <a:schemeClr val="accent1"/>
              </a:solidFill>
            </a:endParaRPr>
          </a:p>
        </p:txBody>
      </p:sp>
      <p:pic>
        <p:nvPicPr>
          <p:cNvPr id="2" name="圖片 1">
            <a:extLst>
              <a:ext uri="{FF2B5EF4-FFF2-40B4-BE49-F238E27FC236}">
                <a16:creationId xmlns:a16="http://schemas.microsoft.com/office/drawing/2014/main" id="{CB67D43F-6B38-4E9F-8AF8-D685B66E24BC}"/>
              </a:ext>
            </a:extLst>
          </p:cNvPr>
          <p:cNvPicPr>
            <a:picLocks noChangeAspect="1"/>
          </p:cNvPicPr>
          <p:nvPr/>
        </p:nvPicPr>
        <p:blipFill>
          <a:blip r:embed="rId3"/>
          <a:stretch>
            <a:fillRect/>
          </a:stretch>
        </p:blipFill>
        <p:spPr>
          <a:xfrm>
            <a:off x="3009416" y="2593823"/>
            <a:ext cx="5928915" cy="2751106"/>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E0A63-A388-49B1-A04E-27CE9BD622EF}"/>
              </a:ext>
            </a:extLst>
          </p:cNvPr>
          <p:cNvSpPr>
            <a:spLocks noGrp="1"/>
          </p:cNvSpPr>
          <p:nvPr>
            <p:ph type="title"/>
          </p:nvPr>
        </p:nvSpPr>
        <p:spPr>
          <a:xfrm>
            <a:off x="1333499" y="430136"/>
            <a:ext cx="3171825" cy="1325563"/>
          </a:xfrm>
        </p:spPr>
        <p:txBody>
          <a:bodyPr rtlCol="0"/>
          <a:lstStyle/>
          <a:p>
            <a:r>
              <a:rPr lang="en-US" altLang="zh-TW" dirty="0"/>
              <a:t>CONNECTION</a:t>
            </a:r>
            <a:endParaRPr lang="zh-TW" altLang="en-US" dirty="0"/>
          </a:p>
        </p:txBody>
      </p:sp>
      <p:sp>
        <p:nvSpPr>
          <p:cNvPr id="6" name="文字版面配置區 5">
            <a:extLst>
              <a:ext uri="{FF2B5EF4-FFF2-40B4-BE49-F238E27FC236}">
                <a16:creationId xmlns:a16="http://schemas.microsoft.com/office/drawing/2014/main" id="{7640DF9D-0C9E-4C5D-9635-6B4DE10CCEE5}"/>
              </a:ext>
            </a:extLst>
          </p:cNvPr>
          <p:cNvSpPr>
            <a:spLocks noGrp="1"/>
          </p:cNvSpPr>
          <p:nvPr>
            <p:ph idx="1"/>
          </p:nvPr>
        </p:nvSpPr>
        <p:spPr>
          <a:xfrm>
            <a:off x="1333499" y="2580872"/>
            <a:ext cx="9755048" cy="3337729"/>
          </a:xfrm>
        </p:spPr>
        <p:txBody>
          <a:bodyPr vert="horz" lIns="91440" tIns="45720" rIns="91440" bIns="45720" rtlCol="0" anchor="t">
            <a:noAutofit/>
          </a:bodyPr>
          <a:lstStyle/>
          <a:p>
            <a:r>
              <a:rPr lang="en-US" altLang="zh-TW" sz="2400" b="1" noProof="1"/>
              <a:t>2</a:t>
            </a:r>
            <a:r>
              <a:rPr lang="en-US" altLang="zh-TW" sz="2400" b="1" baseline="30000" noProof="1"/>
              <a:t>nd</a:t>
            </a:r>
            <a:r>
              <a:rPr lang="en-US" altLang="zh-TW" sz="2400" b="1" noProof="1"/>
              <a:t> SKIN  (Cindy) </a:t>
            </a:r>
            <a:r>
              <a:rPr lang="en-US" altLang="zh-TW" sz="2400" dirty="0">
                <a:hlinkClick r:id="rId3"/>
              </a:rPr>
              <a:t>https://duoskin.media.mit.edu/duoskin_iswc16.pdf</a:t>
            </a:r>
            <a:endParaRPr lang="zh-TW" altLang="en-US" sz="2400" dirty="0"/>
          </a:p>
          <a:p>
            <a:r>
              <a:rPr lang="en-US" altLang="zh-TW" sz="2400" b="1" noProof="1"/>
              <a:t>Touch &amp;</a:t>
            </a:r>
            <a:r>
              <a:rPr lang="zh-TW" altLang="en-US" sz="2400" b="1" noProof="1"/>
              <a:t> </a:t>
            </a:r>
            <a:r>
              <a:rPr lang="en-US" altLang="zh-TW" sz="2400" b="1" noProof="1"/>
              <a:t>Hold</a:t>
            </a:r>
          </a:p>
          <a:p>
            <a:r>
              <a:rPr lang="zh-TW" altLang="en-US" sz="2400" dirty="0">
                <a:hlinkClick r:id="rId4">
                  <a:extLst>
                    <a:ext uri="{A12FA001-AC4F-418D-AE19-62706E023703}">
                      <ahyp:hlinkClr xmlns:ahyp="http://schemas.microsoft.com/office/drawing/2018/hyperlinkcolor" val="tx"/>
                    </a:ext>
                  </a:extLst>
                </a:hlinkClick>
              </a:rPr>
              <a:t>https://dl.acm.org/doi/fullHtml/10.1145/3411764.3445099</a:t>
            </a:r>
            <a:endParaRPr lang="en-US" altLang="zh-TW" sz="2400" b="1" noProof="1"/>
          </a:p>
          <a:p>
            <a:endParaRPr lang="zh-TW" altLang="en-US" sz="2400" dirty="0"/>
          </a:p>
        </p:txBody>
      </p:sp>
      <p:sp>
        <p:nvSpPr>
          <p:cNvPr id="4" name="投影片編號版面配置區 3">
            <a:extLst>
              <a:ext uri="{FF2B5EF4-FFF2-40B4-BE49-F238E27FC236}">
                <a16:creationId xmlns:a16="http://schemas.microsoft.com/office/drawing/2014/main" id="{79ED4A67-3A46-4F54-A12A-EAE1B53E6457}"/>
              </a:ext>
            </a:extLst>
          </p:cNvPr>
          <p:cNvSpPr>
            <a:spLocks noGrp="1"/>
          </p:cNvSpPr>
          <p:nvPr>
            <p:ph type="sldNum" sz="quarter" idx="12"/>
          </p:nvPr>
        </p:nvSpPr>
        <p:spPr/>
        <p:txBody>
          <a:bodyPr rtlCol="0"/>
          <a:lstStyle/>
          <a:p>
            <a:pPr rtl="0"/>
            <a:fld id="{19B51A1E-902D-48AF-9020-955120F399B6}" type="slidenum">
              <a:rPr lang="en-ZA" altLang="zh-TW" smtClean="0"/>
              <a:pPr rtl="0"/>
              <a:t>14</a:t>
            </a:fld>
            <a:endParaRPr lang="zh-TW" altLang="en-US" dirty="0"/>
          </a:p>
        </p:txBody>
      </p:sp>
    </p:spTree>
    <p:extLst>
      <p:ext uri="{BB962C8B-B14F-4D97-AF65-F5344CB8AC3E}">
        <p14:creationId xmlns:p14="http://schemas.microsoft.com/office/powerpoint/2010/main" val="20693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rtlCol="0"/>
          <a:lstStyle/>
          <a:p>
            <a:pPr rtl="0"/>
            <a:fld id="{19B51A1E-902D-48AF-9020-955120F399B6}" type="slidenum">
              <a:rPr lang="en-ZA" altLang="zh-TW" smtClean="0"/>
              <a:pPr/>
              <a:t>2</a:t>
            </a:fld>
            <a:endParaRPr lang="zh-TW" altLang="en-ZA"/>
          </a:p>
        </p:txBody>
      </p:sp>
      <p:sp>
        <p:nvSpPr>
          <p:cNvPr id="7" name="矩形 6">
            <a:extLst>
              <a:ext uri="{FF2B5EF4-FFF2-40B4-BE49-F238E27FC236}">
                <a16:creationId xmlns:a16="http://schemas.microsoft.com/office/drawing/2014/main" id="{7D8A85B2-353F-4427-AC3A-278DEE765BFC}"/>
              </a:ext>
            </a:extLst>
          </p:cNvPr>
          <p:cNvSpPr/>
          <p:nvPr/>
        </p:nvSpPr>
        <p:spPr>
          <a:xfrm>
            <a:off x="579184" y="1037500"/>
            <a:ext cx="10541727" cy="1877437"/>
          </a:xfrm>
          <a:prstGeom prst="rect">
            <a:avLst/>
          </a:prstGeom>
        </p:spPr>
        <p:txBody>
          <a:bodyPr wrap="square">
            <a:spAutoFit/>
          </a:bodyPr>
          <a:lstStyle/>
          <a:p>
            <a:r>
              <a:rPr lang="en-US" altLang="zh-TW" sz="4000" b="1" dirty="0" err="1">
                <a:solidFill>
                  <a:srgbClr val="00B0F0"/>
                </a:solidFill>
              </a:rPr>
              <a:t>ElectroRing</a:t>
            </a:r>
            <a:r>
              <a:rPr lang="en-US" altLang="zh-TW" sz="4000" b="1" dirty="0">
                <a:solidFill>
                  <a:srgbClr val="00B0F0"/>
                </a:solidFill>
              </a:rPr>
              <a:t>: Subtle Pinch and Touch Detection with a Ring</a:t>
            </a:r>
          </a:p>
          <a:p>
            <a:endParaRPr lang="en-US" altLang="zh-TW" sz="3600" b="1" i="0" dirty="0">
              <a:solidFill>
                <a:srgbClr val="00B0F0"/>
              </a:solidFill>
              <a:effectLst/>
              <a:latin typeface="proximanova"/>
            </a:endParaRPr>
          </a:p>
        </p:txBody>
      </p:sp>
      <p:sp>
        <p:nvSpPr>
          <p:cNvPr id="8" name="矩形 7">
            <a:extLst>
              <a:ext uri="{FF2B5EF4-FFF2-40B4-BE49-F238E27FC236}">
                <a16:creationId xmlns:a16="http://schemas.microsoft.com/office/drawing/2014/main" id="{60E3FA67-C204-4AF4-B4A7-340440E70251}"/>
              </a:ext>
            </a:extLst>
          </p:cNvPr>
          <p:cNvSpPr/>
          <p:nvPr/>
        </p:nvSpPr>
        <p:spPr>
          <a:xfrm>
            <a:off x="7738751" y="1759112"/>
            <a:ext cx="3734381" cy="646331"/>
          </a:xfrm>
          <a:prstGeom prst="rect">
            <a:avLst/>
          </a:prstGeom>
        </p:spPr>
        <p:txBody>
          <a:bodyPr wrap="square">
            <a:spAutoFit/>
          </a:bodyPr>
          <a:lstStyle/>
          <a:p>
            <a:r>
              <a:rPr lang="en-US" altLang="zh-TW" b="1" dirty="0">
                <a:solidFill>
                  <a:schemeClr val="bg1"/>
                </a:solidFill>
                <a:latin typeface="stix"/>
              </a:rPr>
              <a:t>Wolf Kienzle∗  &amp; Eric Whitmire∗</a:t>
            </a:r>
          </a:p>
          <a:p>
            <a:r>
              <a:rPr lang="en-US" altLang="zh-TW" b="1" dirty="0">
                <a:solidFill>
                  <a:schemeClr val="bg1"/>
                </a:solidFill>
                <a:latin typeface="stix"/>
              </a:rPr>
              <a:t>FRL Research</a:t>
            </a:r>
            <a:r>
              <a:rPr lang="zh-TW" altLang="en-US" b="1" dirty="0">
                <a:solidFill>
                  <a:schemeClr val="bg1"/>
                </a:solidFill>
                <a:latin typeface="stix"/>
              </a:rPr>
              <a:t> </a:t>
            </a:r>
            <a:r>
              <a:rPr lang="en-US" altLang="zh-TW" b="1" dirty="0">
                <a:solidFill>
                  <a:schemeClr val="bg1"/>
                </a:solidFill>
                <a:latin typeface="stix"/>
              </a:rPr>
              <a:t>Redmond, WA, USA</a:t>
            </a:r>
            <a:endParaRPr lang="zh-TW" altLang="en-US" dirty="0">
              <a:solidFill>
                <a:schemeClr val="bg1"/>
              </a:solidFill>
            </a:endParaRPr>
          </a:p>
        </p:txBody>
      </p:sp>
      <p:sp>
        <p:nvSpPr>
          <p:cNvPr id="9" name="矩形 8">
            <a:extLst>
              <a:ext uri="{FF2B5EF4-FFF2-40B4-BE49-F238E27FC236}">
                <a16:creationId xmlns:a16="http://schemas.microsoft.com/office/drawing/2014/main" id="{867F5351-4CEC-40A7-9754-660FCF50916B}"/>
              </a:ext>
            </a:extLst>
          </p:cNvPr>
          <p:cNvSpPr/>
          <p:nvPr/>
        </p:nvSpPr>
        <p:spPr>
          <a:xfrm>
            <a:off x="1002447" y="2262339"/>
            <a:ext cx="2876750" cy="276999"/>
          </a:xfrm>
          <a:prstGeom prst="rect">
            <a:avLst/>
          </a:prstGeom>
        </p:spPr>
        <p:txBody>
          <a:bodyPr wrap="none">
            <a:spAutoFit/>
          </a:bodyPr>
          <a:lstStyle/>
          <a:p>
            <a:r>
              <a:rPr lang="en-US" altLang="zh-TW" sz="1200" dirty="0">
                <a:solidFill>
                  <a:schemeClr val="bg1"/>
                </a:solidFill>
                <a:hlinkClick r:id="rId3">
                  <a:extLst>
                    <a:ext uri="{A12FA001-AC4F-418D-AE19-62706E023703}">
                      <ahyp:hlinkClr xmlns:ahyp="http://schemas.microsoft.com/office/drawing/2018/hyperlinkcolor" val="tx"/>
                    </a:ext>
                  </a:extLst>
                </a:hlinkClick>
              </a:rPr>
              <a:t>https://doi.org/10.1145/3411764.3445094</a:t>
            </a:r>
            <a:endParaRPr lang="zh-TW" altLang="en-US" sz="1200" dirty="0">
              <a:solidFill>
                <a:schemeClr val="bg1"/>
              </a:solidFill>
            </a:endParaRPr>
          </a:p>
        </p:txBody>
      </p:sp>
      <p:pic>
        <p:nvPicPr>
          <p:cNvPr id="1028" name="Picture 4" descr="ACM Digital Library home">
            <a:extLst>
              <a:ext uri="{FF2B5EF4-FFF2-40B4-BE49-F238E27FC236}">
                <a16:creationId xmlns:a16="http://schemas.microsoft.com/office/drawing/2014/main" id="{24AA694D-C086-48C6-98CC-7667004B5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93" y="382673"/>
            <a:ext cx="23526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M home">
            <a:extLst>
              <a:ext uri="{FF2B5EF4-FFF2-40B4-BE49-F238E27FC236}">
                <a16:creationId xmlns:a16="http://schemas.microsoft.com/office/drawing/2014/main" id="{6A138162-5A39-40DA-9C3C-58E63E721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648" y="312618"/>
            <a:ext cx="1773012" cy="62034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5587F4F1-1FAA-4C0D-A8FF-39F56656A270}"/>
              </a:ext>
            </a:extLst>
          </p:cNvPr>
          <p:cNvSpPr/>
          <p:nvPr/>
        </p:nvSpPr>
        <p:spPr>
          <a:xfrm>
            <a:off x="5222265" y="469953"/>
            <a:ext cx="7213575" cy="646331"/>
          </a:xfrm>
          <a:prstGeom prst="rect">
            <a:avLst/>
          </a:prstGeom>
        </p:spPr>
        <p:txBody>
          <a:bodyPr wrap="square">
            <a:spAutoFit/>
          </a:bodyPr>
          <a:lstStyle/>
          <a:p>
            <a:r>
              <a:rPr lang="en-US" altLang="zh-TW" dirty="0">
                <a:solidFill>
                  <a:schemeClr val="bg1"/>
                </a:solidFill>
              </a:rPr>
              <a:t>CHI '21: </a:t>
            </a:r>
            <a:r>
              <a:rPr lang="en-US" altLang="zh-TW" dirty="0">
                <a:solidFill>
                  <a:schemeClr val="bg1"/>
                </a:solidFill>
                <a:hlinkClick r:id="rId6" tooltip="CHI '21: Proceedings of the 2021 CHI Conference on Human Factors in Computing Systems">
                  <a:extLst>
                    <a:ext uri="{A12FA001-AC4F-418D-AE19-62706E023703}">
                      <ahyp:hlinkClr xmlns:ahyp="http://schemas.microsoft.com/office/drawing/2018/hyperlinkcolor" val="tx"/>
                    </a:ext>
                  </a:extLst>
                </a:hlinkClick>
              </a:rPr>
              <a:t>Proceedings of the 2021 CHI Conference on Human Factors in Computing</a:t>
            </a:r>
            <a:r>
              <a:rPr lang="en-US" altLang="zh-TW" dirty="0">
                <a:solidFill>
                  <a:schemeClr val="bg1"/>
                </a:solidFill>
              </a:rPr>
              <a:t>   May 2021 Article No.: 3Pages 1–12</a:t>
            </a:r>
          </a:p>
        </p:txBody>
      </p:sp>
      <p:pic>
        <p:nvPicPr>
          <p:cNvPr id="2" name="圖片 1">
            <a:extLst>
              <a:ext uri="{FF2B5EF4-FFF2-40B4-BE49-F238E27FC236}">
                <a16:creationId xmlns:a16="http://schemas.microsoft.com/office/drawing/2014/main" id="{18299359-24F3-452B-9863-CFA6584EBF0F}"/>
              </a:ext>
            </a:extLst>
          </p:cNvPr>
          <p:cNvPicPr>
            <a:picLocks noChangeAspect="1"/>
          </p:cNvPicPr>
          <p:nvPr/>
        </p:nvPicPr>
        <p:blipFill>
          <a:blip r:embed="rId7"/>
          <a:stretch>
            <a:fillRect/>
          </a:stretch>
        </p:blipFill>
        <p:spPr>
          <a:xfrm>
            <a:off x="593082" y="2550650"/>
            <a:ext cx="10642818" cy="3227962"/>
          </a:xfrm>
          <a:prstGeom prst="rect">
            <a:avLst/>
          </a:prstGeom>
        </p:spPr>
      </p:pic>
      <p:sp>
        <p:nvSpPr>
          <p:cNvPr id="3" name="矩形 2">
            <a:extLst>
              <a:ext uri="{FF2B5EF4-FFF2-40B4-BE49-F238E27FC236}">
                <a16:creationId xmlns:a16="http://schemas.microsoft.com/office/drawing/2014/main" id="{255905B0-780C-4A1E-B886-45C6E5A75F70}"/>
              </a:ext>
            </a:extLst>
          </p:cNvPr>
          <p:cNvSpPr/>
          <p:nvPr/>
        </p:nvSpPr>
        <p:spPr>
          <a:xfrm>
            <a:off x="1530173" y="5800248"/>
            <a:ext cx="4090543" cy="369332"/>
          </a:xfrm>
          <a:prstGeom prst="rect">
            <a:avLst/>
          </a:prstGeom>
        </p:spPr>
        <p:txBody>
          <a:bodyPr wrap="none">
            <a:spAutoFit/>
          </a:bodyPr>
          <a:lstStyle/>
          <a:p>
            <a:r>
              <a:rPr lang="zh-TW" altLang="en-US" dirty="0"/>
              <a:t>smart ring; touch detection; mixed-reality</a:t>
            </a:r>
          </a:p>
        </p:txBody>
      </p:sp>
      <p:sp>
        <p:nvSpPr>
          <p:cNvPr id="11" name="矩形 10">
            <a:extLst>
              <a:ext uri="{FF2B5EF4-FFF2-40B4-BE49-F238E27FC236}">
                <a16:creationId xmlns:a16="http://schemas.microsoft.com/office/drawing/2014/main" id="{6E70D5B7-BD42-4A5F-B7E7-DAB6DBCB417A}"/>
              </a:ext>
            </a:extLst>
          </p:cNvPr>
          <p:cNvSpPr/>
          <p:nvPr/>
        </p:nvSpPr>
        <p:spPr>
          <a:xfrm>
            <a:off x="593082" y="5534561"/>
            <a:ext cx="6096000" cy="1323439"/>
          </a:xfrm>
          <a:prstGeom prst="rect">
            <a:avLst/>
          </a:prstGeom>
        </p:spPr>
        <p:txBody>
          <a:bodyPr>
            <a:spAutoFit/>
          </a:bodyPr>
          <a:lstStyle/>
          <a:p>
            <a:endParaRPr lang="zh-TW" altLang="en-US" sz="2400" dirty="0">
              <a:solidFill>
                <a:schemeClr val="bg1"/>
              </a:solidFill>
              <a:latin typeface="Linux Libertine T"/>
            </a:endParaRPr>
          </a:p>
          <a:p>
            <a:r>
              <a:rPr lang="en-US" altLang="zh-TW" sz="1400" dirty="0" err="1">
                <a:solidFill>
                  <a:schemeClr val="bg1"/>
                </a:solidFill>
                <a:latin typeface="Linux Libertine T"/>
              </a:rPr>
              <a:t>ElectroRing</a:t>
            </a:r>
            <a:r>
              <a:rPr lang="en-US" altLang="zh-TW" sz="1400" dirty="0">
                <a:solidFill>
                  <a:schemeClr val="bg1"/>
                </a:solidFill>
                <a:latin typeface="Linux Libertine T"/>
              </a:rPr>
              <a:t> is implemented on a custom PCB that measures 27 mm by 17 mm. It is powered by a small 407 </a:t>
            </a:r>
            <a:r>
              <a:rPr lang="en-US" altLang="zh-TW" sz="1400" dirty="0" err="1">
                <a:solidFill>
                  <a:schemeClr val="bg1"/>
                </a:solidFill>
                <a:latin typeface="Linux Libertine T"/>
              </a:rPr>
              <a:t>mW</a:t>
            </a:r>
            <a:r>
              <a:rPr lang="en-US" altLang="zh-TW" sz="1400" dirty="0">
                <a:solidFill>
                  <a:schemeClr val="bg1"/>
                </a:solidFill>
                <a:latin typeface="Linux Libertine T"/>
              </a:rPr>
              <a:t> h lithium polymer battery </a:t>
            </a:r>
            <a:r>
              <a:rPr lang="en-US" altLang="zh-TW" sz="1400" dirty="0" err="1">
                <a:solidFill>
                  <a:schemeClr val="bg1"/>
                </a:solidFill>
                <a:latin typeface="Linux Libertine T"/>
              </a:rPr>
              <a:t>afxed</a:t>
            </a:r>
            <a:r>
              <a:rPr lang="en-US" altLang="zh-TW" sz="1400" dirty="0">
                <a:solidFill>
                  <a:schemeClr val="bg1"/>
                </a:solidFill>
                <a:latin typeface="Linux Libertine T"/>
              </a:rPr>
              <a:t> to the side of the ring. Overall, the sys-</a:t>
            </a:r>
            <a:r>
              <a:rPr lang="en-US" altLang="zh-TW" sz="1400" dirty="0" err="1">
                <a:solidFill>
                  <a:schemeClr val="bg1"/>
                </a:solidFill>
                <a:latin typeface="Linux Libertine T"/>
              </a:rPr>
              <a:t>tem</a:t>
            </a:r>
            <a:r>
              <a:rPr lang="en-US" altLang="zh-TW" sz="1400" dirty="0">
                <a:solidFill>
                  <a:schemeClr val="bg1"/>
                </a:solidFill>
                <a:latin typeface="Linux Libertine T"/>
              </a:rPr>
              <a:t> consumes approximately 220 </a:t>
            </a:r>
            <a:r>
              <a:rPr lang="en-US" altLang="zh-TW" sz="1400" dirty="0" err="1">
                <a:solidFill>
                  <a:schemeClr val="bg1"/>
                </a:solidFill>
                <a:latin typeface="Linux Libertine T"/>
              </a:rPr>
              <a:t>mW</a:t>
            </a:r>
            <a:r>
              <a:rPr lang="en-US" altLang="zh-TW" sz="1400" dirty="0">
                <a:solidFill>
                  <a:schemeClr val="bg1"/>
                </a:solidFill>
                <a:latin typeface="Linux Libertine T"/>
              </a:rPr>
              <a:t> of power (for a lifetime of 1-2 hours). </a:t>
            </a:r>
            <a:endParaRPr lang="zh-TW" altLang="en-US" sz="1400" dirty="0">
              <a:solidFill>
                <a:schemeClr val="bg1"/>
              </a:solidFill>
            </a:endParaRPr>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DEFCA7-54E4-44C1-9923-9C72406909D3}"/>
              </a:ext>
            </a:extLst>
          </p:cNvPr>
          <p:cNvSpPr>
            <a:spLocks noGrp="1"/>
          </p:cNvSpPr>
          <p:nvPr>
            <p:ph type="title"/>
          </p:nvPr>
        </p:nvSpPr>
        <p:spPr>
          <a:xfrm>
            <a:off x="732744" y="340744"/>
            <a:ext cx="3171825" cy="1325563"/>
          </a:xfrm>
        </p:spPr>
        <p:txBody>
          <a:bodyPr/>
          <a:lstStyle/>
          <a:p>
            <a:r>
              <a:rPr lang="en-US" altLang="zh-TW" dirty="0"/>
              <a:t>KEYWORD</a:t>
            </a:r>
            <a:endParaRPr lang="zh-TW" altLang="en-US" dirty="0"/>
          </a:p>
        </p:txBody>
      </p:sp>
      <p:sp>
        <p:nvSpPr>
          <p:cNvPr id="3" name="內容版面配置區 2">
            <a:extLst>
              <a:ext uri="{FF2B5EF4-FFF2-40B4-BE49-F238E27FC236}">
                <a16:creationId xmlns:a16="http://schemas.microsoft.com/office/drawing/2014/main" id="{9C55767C-4906-4EBF-B58C-C9A615548803}"/>
              </a:ext>
            </a:extLst>
          </p:cNvPr>
          <p:cNvSpPr>
            <a:spLocks noGrp="1"/>
          </p:cNvSpPr>
          <p:nvPr>
            <p:ph idx="1"/>
          </p:nvPr>
        </p:nvSpPr>
        <p:spPr>
          <a:xfrm>
            <a:off x="2918063" y="2169318"/>
            <a:ext cx="4207355" cy="2519363"/>
          </a:xfrm>
        </p:spPr>
        <p:txBody>
          <a:bodyPr>
            <a:noAutofit/>
          </a:bodyPr>
          <a:lstStyle/>
          <a:p>
            <a:r>
              <a:rPr lang="en-US" altLang="zh-TW" sz="3600" dirty="0"/>
              <a:t>smart ring </a:t>
            </a:r>
          </a:p>
          <a:p>
            <a:r>
              <a:rPr lang="en-US" altLang="zh-TW" sz="3600" dirty="0"/>
              <a:t>touch detection </a:t>
            </a:r>
          </a:p>
          <a:p>
            <a:r>
              <a:rPr lang="en-US" altLang="zh-TW" sz="3600" dirty="0"/>
              <a:t>mixed-reality</a:t>
            </a:r>
            <a:endParaRPr lang="zh-TW" altLang="en-US" sz="3600" dirty="0"/>
          </a:p>
        </p:txBody>
      </p:sp>
      <p:sp>
        <p:nvSpPr>
          <p:cNvPr id="4" name="日期版面配置區 3">
            <a:extLst>
              <a:ext uri="{FF2B5EF4-FFF2-40B4-BE49-F238E27FC236}">
                <a16:creationId xmlns:a16="http://schemas.microsoft.com/office/drawing/2014/main" id="{DF6F3F21-63EE-4D25-B1A5-36FD4F678751}"/>
              </a:ext>
            </a:extLst>
          </p:cNvPr>
          <p:cNvSpPr>
            <a:spLocks noGrp="1"/>
          </p:cNvSpPr>
          <p:nvPr>
            <p:ph type="dt" sz="half" idx="10"/>
          </p:nvPr>
        </p:nvSpPr>
        <p:spPr/>
        <p:txBody>
          <a:body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F567C622-89E0-49F7-BD57-8EFBCA834C03}"/>
              </a:ext>
            </a:extLst>
          </p:cNvPr>
          <p:cNvSpPr>
            <a:spLocks noGrp="1"/>
          </p:cNvSpPr>
          <p:nvPr>
            <p:ph type="ftr" sz="quarter" idx="11"/>
          </p:nvPr>
        </p:nvSpPr>
        <p:spPr/>
        <p:txBody>
          <a:bodyPr/>
          <a:lstStyle/>
          <a:p>
            <a:r>
              <a:rPr lang="zh-TW" altLang="en-US" noProof="0"/>
              <a:t>募資簡報</a:t>
            </a:r>
          </a:p>
        </p:txBody>
      </p:sp>
      <p:sp>
        <p:nvSpPr>
          <p:cNvPr id="6" name="投影片編號版面配置區 5">
            <a:extLst>
              <a:ext uri="{FF2B5EF4-FFF2-40B4-BE49-F238E27FC236}">
                <a16:creationId xmlns:a16="http://schemas.microsoft.com/office/drawing/2014/main" id="{EF64C97D-1D56-4CE8-9908-ED99F2BE5A8E}"/>
              </a:ext>
            </a:extLst>
          </p:cNvPr>
          <p:cNvSpPr>
            <a:spLocks noGrp="1"/>
          </p:cNvSpPr>
          <p:nvPr>
            <p:ph type="sldNum" sz="quarter" idx="12"/>
          </p:nvPr>
        </p:nvSpPr>
        <p:spPr/>
        <p:txBody>
          <a:bodyPr/>
          <a:lstStyle/>
          <a:p>
            <a:fld id="{B5CEABB6-07DC-46E8-9B57-56EC44A396E5}" type="slidenum">
              <a:rPr lang="en-US" altLang="zh-TW" noProof="0" smtClean="0"/>
              <a:pPr/>
              <a:t>3</a:t>
            </a:fld>
            <a:endParaRPr lang="zh-TW" altLang="en-US" noProof="0"/>
          </a:p>
        </p:txBody>
      </p:sp>
    </p:spTree>
    <p:extLst>
      <p:ext uri="{BB962C8B-B14F-4D97-AF65-F5344CB8AC3E}">
        <p14:creationId xmlns:p14="http://schemas.microsoft.com/office/powerpoint/2010/main" val="217278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031FE9-9059-4FE8-B4AC-9771F23A1B89}"/>
              </a:ext>
            </a:extLst>
          </p:cNvPr>
          <p:cNvSpPr>
            <a:spLocks noGrp="1"/>
          </p:cNvSpPr>
          <p:nvPr>
            <p:ph type="title"/>
          </p:nvPr>
        </p:nvSpPr>
        <p:spPr>
          <a:xfrm>
            <a:off x="3121221" y="263621"/>
            <a:ext cx="6505858" cy="627911"/>
          </a:xfrm>
        </p:spPr>
        <p:txBody>
          <a:bodyPr rtlCol="0">
            <a:normAutofit/>
          </a:bodyPr>
          <a:lstStyle/>
          <a:p>
            <a:pPr algn="ctr"/>
            <a:r>
              <a:rPr lang="en-US" altLang="zh-TW" dirty="0"/>
              <a:t>Abstract --</a:t>
            </a:r>
            <a:r>
              <a:rPr lang="zh-TW" altLang="en-US" dirty="0"/>
              <a:t> </a:t>
            </a:r>
            <a:r>
              <a:rPr lang="en-US" altLang="zh-TW" dirty="0" err="1"/>
              <a:t>ElectroRing</a:t>
            </a:r>
            <a:r>
              <a:rPr lang="zh-TW" altLang="en-US" dirty="0"/>
              <a:t>展示了</a:t>
            </a:r>
          </a:p>
        </p:txBody>
      </p:sp>
      <p:sp>
        <p:nvSpPr>
          <p:cNvPr id="22" name="投影片編號版面配置區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en-US" altLang="zh-TW" smtClean="0"/>
              <a:pPr rtl="0"/>
              <a:t>4</a:t>
            </a:fld>
            <a:endParaRPr lang="zh-TW" altLang="en-US"/>
          </a:p>
        </p:txBody>
      </p:sp>
      <p:sp>
        <p:nvSpPr>
          <p:cNvPr id="12" name="文字版面配置區 11">
            <a:extLst>
              <a:ext uri="{FF2B5EF4-FFF2-40B4-BE49-F238E27FC236}">
                <a16:creationId xmlns:a16="http://schemas.microsoft.com/office/drawing/2014/main" id="{2B2A6C25-ED2B-41AC-9036-7C69F17C18DA}"/>
              </a:ext>
            </a:extLst>
          </p:cNvPr>
          <p:cNvSpPr>
            <a:spLocks noGrp="1"/>
          </p:cNvSpPr>
          <p:nvPr>
            <p:ph type="body" sz="quarter" idx="13"/>
          </p:nvPr>
        </p:nvSpPr>
        <p:spPr>
          <a:xfrm>
            <a:off x="211211" y="729286"/>
            <a:ext cx="11416938" cy="5288351"/>
          </a:xfrm>
        </p:spPr>
        <p:txBody>
          <a:bodyPr>
            <a:noAutofit/>
          </a:bodyPr>
          <a:lstStyle/>
          <a:p>
            <a:endParaRPr lang="en-US" altLang="zh-TW" dirty="0"/>
          </a:p>
          <a:p>
            <a:pPr>
              <a:lnSpc>
                <a:spcPct val="120000"/>
              </a:lnSpc>
            </a:pPr>
            <a:r>
              <a:rPr lang="zh-TW" altLang="en-US" dirty="0"/>
              <a:t>一種可穿戴的基於指環的輸入設備，可靠地檢測到細微手指捏合的開始和釋放，更一般地說，指尖與用戶皮膚的接觸。</a:t>
            </a:r>
            <a:endParaRPr lang="en-US" altLang="zh-TW" dirty="0"/>
          </a:p>
          <a:p>
            <a:pPr>
              <a:lnSpc>
                <a:spcPct val="120000"/>
              </a:lnSpc>
            </a:pPr>
            <a:endParaRPr lang="en-US" altLang="zh-TW" dirty="0"/>
          </a:p>
          <a:p>
            <a:pPr>
              <a:lnSpc>
                <a:spcPct val="120000"/>
              </a:lnSpc>
            </a:pPr>
            <a:r>
              <a:rPr lang="zh-TW" altLang="en-US" dirty="0"/>
              <a:t>解決了無處不在的觸摸界面中的一個常見問題，微妙的觸摸手勢幾乎沒有運動或力量可穿戴式相機或 </a:t>
            </a:r>
            <a:r>
              <a:rPr lang="en-US" altLang="zh-TW" dirty="0"/>
              <a:t>IMU </a:t>
            </a:r>
            <a:r>
              <a:rPr lang="zh-TW" altLang="en-US" dirty="0"/>
              <a:t>無法檢測到。 </a:t>
            </a:r>
            <a:endParaRPr lang="en-US" altLang="zh-TW" dirty="0"/>
          </a:p>
          <a:p>
            <a:pPr>
              <a:lnSpc>
                <a:spcPct val="120000"/>
              </a:lnSpc>
            </a:pPr>
            <a:endParaRPr lang="en-US" altLang="zh-TW" dirty="0"/>
          </a:p>
          <a:p>
            <a:pPr>
              <a:lnSpc>
                <a:spcPct val="120000"/>
              </a:lnSpc>
            </a:pPr>
            <a:r>
              <a:rPr lang="zh-TW" altLang="en-US" dirty="0"/>
              <a:t>活躍電氣傳感方法提供了類似階梯函數的變化在原始信號中，對於觸摸和釋放事件，可以是僅使用基本的信號處理技術即可輕鬆檢測到。 尤其，</a:t>
            </a:r>
            <a:endParaRPr lang="en-US" altLang="zh-TW" dirty="0"/>
          </a:p>
          <a:p>
            <a:pPr>
              <a:lnSpc>
                <a:spcPct val="120000"/>
              </a:lnSpc>
            </a:pPr>
            <a:endParaRPr lang="en-US" altLang="zh-TW" dirty="0"/>
          </a:p>
          <a:p>
            <a:pPr>
              <a:lnSpc>
                <a:spcPct val="120000"/>
              </a:lnSpc>
            </a:pPr>
            <a:r>
              <a:rPr lang="zh-TW" altLang="en-US" dirty="0"/>
              <a:t>不需要第二個儀器點，但是只有環本身，這使它與現有的電子觸摸區分開來檢測方法。 我們構建了三個演示應用程序來突出顯示結合簡單的方法時，我們的方法的有效性基於 </a:t>
            </a:r>
            <a:r>
              <a:rPr lang="en-US" altLang="zh-TW" dirty="0"/>
              <a:t>IMU </a:t>
            </a:r>
            <a:r>
              <a:rPr lang="zh-TW" altLang="en-US" dirty="0"/>
              <a:t>的 </a:t>
            </a:r>
            <a:r>
              <a:rPr lang="en-US" altLang="zh-TW" dirty="0"/>
              <a:t>2D </a:t>
            </a:r>
            <a:r>
              <a:rPr lang="zh-TW" altLang="en-US" dirty="0"/>
              <a:t>跟踪系統。</a:t>
            </a:r>
          </a:p>
        </p:txBody>
      </p:sp>
      <p:sp>
        <p:nvSpPr>
          <p:cNvPr id="14" name="文字版面配置區 13">
            <a:extLst>
              <a:ext uri="{FF2B5EF4-FFF2-40B4-BE49-F238E27FC236}">
                <a16:creationId xmlns:a16="http://schemas.microsoft.com/office/drawing/2014/main" id="{AEE0DE4C-D51B-45BD-90AF-10577190226D}"/>
              </a:ext>
            </a:extLst>
          </p:cNvPr>
          <p:cNvSpPr>
            <a:spLocks noGrp="1"/>
          </p:cNvSpPr>
          <p:nvPr>
            <p:ph type="body" sz="quarter" idx="15"/>
          </p:nvPr>
        </p:nvSpPr>
        <p:spPr/>
        <p:txBody>
          <a:bodyPr/>
          <a:lstStyle/>
          <a:p>
            <a:endParaRPr lang="en-US" altLang="zh-TW" dirty="0"/>
          </a:p>
          <a:p>
            <a:endParaRPr lang="zh-TW" altLang="en-US" dirty="0"/>
          </a:p>
        </p:txBody>
      </p:sp>
    </p:spTree>
    <p:extLst>
      <p:ext uri="{BB962C8B-B14F-4D97-AF65-F5344CB8AC3E}">
        <p14:creationId xmlns:p14="http://schemas.microsoft.com/office/powerpoint/2010/main" val="372254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574728" y="1534339"/>
            <a:ext cx="8570563" cy="4722764"/>
          </a:xfrm>
        </p:spPr>
        <p:txBody>
          <a:bodyPr>
            <a:normAutofit/>
          </a:bodyPr>
          <a:lstStyle/>
          <a:p>
            <a:r>
              <a:rPr lang="zh-TW" altLang="en-US" dirty="0"/>
              <a:t>用戶移動性的提高需要新的與計算機交互的方式超越觸摸屏、鼠標和鍵盤。一個有希望的策略是使用戶的皮膚適合觸摸輸入</a:t>
            </a:r>
            <a:r>
              <a:rPr lang="en-US" altLang="zh-TW" dirty="0"/>
              <a:t>[16,17,52]</a:t>
            </a:r>
            <a:r>
              <a:rPr lang="zh-TW" altLang="en-US" dirty="0"/>
              <a:t>。 </a:t>
            </a:r>
            <a:br>
              <a:rPr lang="en-US" altLang="zh-TW" dirty="0"/>
            </a:br>
            <a:r>
              <a:rPr lang="zh-TW" altLang="en-US" dirty="0"/>
              <a:t> </a:t>
            </a:r>
            <a:br>
              <a:rPr lang="zh-TW" altLang="en-US" dirty="0"/>
            </a:br>
            <a:r>
              <a:rPr lang="zh-TW" altLang="en-US" dirty="0"/>
              <a:t>例如，在增強現實 </a:t>
            </a:r>
            <a:r>
              <a:rPr lang="en-US" altLang="zh-TW" dirty="0"/>
              <a:t>(AR) </a:t>
            </a:r>
            <a:r>
              <a:rPr lang="zh-TW" altLang="en-US" dirty="0"/>
              <a:t>應用程序中，用戶可以按下他們張開的手掌或前臂上的虛擬按鈕。除了始終可用，作為輸入表面的皮膚提供了觸覺和本體感受反饋，它可以提供額外的代理感。不幸的是，這種方法的有效性取決於強大的、低延遲的觸摸檢測，這是具有挑戰性的使用可以佩戴的小型、不顯眼的傳感器來實現一天而不妨礙用戶</a:t>
            </a:r>
            <a:r>
              <a:rPr lang="en-US" altLang="zh-TW" dirty="0"/>
              <a:t>[52]</a:t>
            </a:r>
            <a:r>
              <a:rPr lang="zh-TW" altLang="en-US" dirty="0"/>
              <a:t>。</a:t>
            </a:r>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5</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51184" cy="646331"/>
          </a:xfrm>
          <a:prstGeom prst="rect">
            <a:avLst/>
          </a:prstGeom>
          <a:noFill/>
        </p:spPr>
        <p:txBody>
          <a:bodyPr wrap="none" rtlCol="0">
            <a:spAutoFit/>
          </a:bodyPr>
          <a:lstStyle/>
          <a:p>
            <a:r>
              <a:rPr lang="en-US" altLang="zh-TW" sz="3600" dirty="0">
                <a:solidFill>
                  <a:schemeClr val="accent1"/>
                </a:solidFill>
              </a:rPr>
              <a:t>INTRODUCTION</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6" name="Picture 2">
            <a:extLst>
              <a:ext uri="{FF2B5EF4-FFF2-40B4-BE49-F238E27FC236}">
                <a16:creationId xmlns:a16="http://schemas.microsoft.com/office/drawing/2014/main" id="{535317F7-5BE5-4009-A334-67D60D9B0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292" y="3429000"/>
            <a:ext cx="2471980" cy="247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4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BB5C0E03-393D-43B2-BFAD-6F5182CCF038}"/>
              </a:ext>
            </a:extLst>
          </p:cNvPr>
          <p:cNvSpPr>
            <a:spLocks noGrp="1"/>
          </p:cNvSpPr>
          <p:nvPr>
            <p:ph type="dt" sz="half" idx="10"/>
          </p:nvPr>
        </p:nvSpPr>
        <p:spPr/>
        <p:txBody>
          <a:bodyPr/>
          <a:lstStyle/>
          <a:p>
            <a:r>
              <a:rPr lang="en-US" altLang="zh-TW" noProof="0"/>
              <a:t>20XX </a:t>
            </a:r>
            <a:r>
              <a:rPr lang="zh-TW" altLang="en-US" noProof="0"/>
              <a:t>年</a:t>
            </a:r>
          </a:p>
        </p:txBody>
      </p:sp>
      <p:sp>
        <p:nvSpPr>
          <p:cNvPr id="5" name="頁尾版面配置區 4">
            <a:extLst>
              <a:ext uri="{FF2B5EF4-FFF2-40B4-BE49-F238E27FC236}">
                <a16:creationId xmlns:a16="http://schemas.microsoft.com/office/drawing/2014/main" id="{90529783-3166-4BE9-88FE-8CFFCF418F33}"/>
              </a:ext>
            </a:extLst>
          </p:cNvPr>
          <p:cNvSpPr>
            <a:spLocks noGrp="1"/>
          </p:cNvSpPr>
          <p:nvPr>
            <p:ph type="ftr" sz="quarter" idx="11"/>
          </p:nvPr>
        </p:nvSpPr>
        <p:spPr/>
        <p:txBody>
          <a:bodyPr/>
          <a:lstStyle/>
          <a:p>
            <a:r>
              <a:rPr lang="zh-TW" altLang="en-US" noProof="0"/>
              <a:t>募資簡報</a:t>
            </a:r>
          </a:p>
        </p:txBody>
      </p:sp>
      <p:sp>
        <p:nvSpPr>
          <p:cNvPr id="6" name="投影片編號版面配置區 5">
            <a:extLst>
              <a:ext uri="{FF2B5EF4-FFF2-40B4-BE49-F238E27FC236}">
                <a16:creationId xmlns:a16="http://schemas.microsoft.com/office/drawing/2014/main" id="{FBE5928A-9D4B-4DD0-BB5F-5C86A2B03192}"/>
              </a:ext>
            </a:extLst>
          </p:cNvPr>
          <p:cNvSpPr>
            <a:spLocks noGrp="1"/>
          </p:cNvSpPr>
          <p:nvPr>
            <p:ph type="sldNum" sz="quarter" idx="12"/>
          </p:nvPr>
        </p:nvSpPr>
        <p:spPr/>
        <p:txBody>
          <a:bodyPr/>
          <a:lstStyle/>
          <a:p>
            <a:fld id="{B5CEABB6-07DC-46E8-9B57-56EC44A396E5}" type="slidenum">
              <a:rPr lang="en-US" altLang="zh-TW" noProof="0" smtClean="0"/>
              <a:pPr/>
              <a:t>6</a:t>
            </a:fld>
            <a:endParaRPr lang="zh-TW" altLang="en-US" noProof="0"/>
          </a:p>
        </p:txBody>
      </p:sp>
      <p:sp>
        <p:nvSpPr>
          <p:cNvPr id="7" name="矩形 6">
            <a:extLst>
              <a:ext uri="{FF2B5EF4-FFF2-40B4-BE49-F238E27FC236}">
                <a16:creationId xmlns:a16="http://schemas.microsoft.com/office/drawing/2014/main" id="{2888A769-5F2A-437F-B049-9E901A1683C7}"/>
              </a:ext>
            </a:extLst>
          </p:cNvPr>
          <p:cNvSpPr/>
          <p:nvPr/>
        </p:nvSpPr>
        <p:spPr>
          <a:xfrm>
            <a:off x="875055" y="977458"/>
            <a:ext cx="10746689" cy="1200329"/>
          </a:xfrm>
          <a:prstGeom prst="rect">
            <a:avLst/>
          </a:prstGeom>
        </p:spPr>
        <p:txBody>
          <a:bodyPr wrap="square">
            <a:spAutoFit/>
          </a:bodyPr>
          <a:lstStyle/>
          <a:p>
            <a:r>
              <a:rPr lang="zh-TW" altLang="en-US" sz="2400" dirty="0">
                <a:solidFill>
                  <a:schemeClr val="bg1"/>
                </a:solidFill>
              </a:rPr>
              <a:t>在這裡，我們展示了 </a:t>
            </a:r>
            <a:r>
              <a:rPr lang="en-US" altLang="zh-TW" sz="2400" dirty="0" err="1">
                <a:solidFill>
                  <a:schemeClr val="bg1"/>
                </a:solidFill>
              </a:rPr>
              <a:t>ElectroRing</a:t>
            </a:r>
            <a:r>
              <a:rPr lang="zh-TW" altLang="en-US" sz="2400" dirty="0">
                <a:solidFill>
                  <a:schemeClr val="bg1"/>
                </a:solidFill>
              </a:rPr>
              <a:t>，一種始終可用的、可穿戴輸入設備，用於在用戶的觸摸屏上進行接觸檢測皮膚。</a:t>
            </a:r>
            <a:endParaRPr lang="en-US" altLang="zh-TW" sz="2400" dirty="0">
              <a:solidFill>
                <a:schemeClr val="bg1"/>
              </a:solidFill>
            </a:endParaRPr>
          </a:p>
          <a:p>
            <a:endParaRPr lang="en-US" altLang="zh-TW" sz="2400" dirty="0">
              <a:solidFill>
                <a:schemeClr val="bg1"/>
              </a:solidFill>
            </a:endParaRPr>
          </a:p>
        </p:txBody>
      </p:sp>
      <p:sp>
        <p:nvSpPr>
          <p:cNvPr id="8" name="AutoShape 2">
            <a:extLst>
              <a:ext uri="{FF2B5EF4-FFF2-40B4-BE49-F238E27FC236}">
                <a16:creationId xmlns:a16="http://schemas.microsoft.com/office/drawing/2014/main" id="{4F1FCE6F-50CB-456D-B267-13D081EE1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2" name="Picture 4">
            <a:extLst>
              <a:ext uri="{FF2B5EF4-FFF2-40B4-BE49-F238E27FC236}">
                <a16:creationId xmlns:a16="http://schemas.microsoft.com/office/drawing/2014/main" id="{868F3363-7B98-41F4-A771-259E1EAAD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45" y="2668949"/>
            <a:ext cx="5349299" cy="277494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9447C336-30BF-4F5C-A08B-1B06390471A4}"/>
              </a:ext>
            </a:extLst>
          </p:cNvPr>
          <p:cNvSpPr/>
          <p:nvPr/>
        </p:nvSpPr>
        <p:spPr>
          <a:xfrm>
            <a:off x="707755" y="2177787"/>
            <a:ext cx="5540644" cy="3970318"/>
          </a:xfrm>
          <a:prstGeom prst="rect">
            <a:avLst/>
          </a:prstGeom>
        </p:spPr>
        <p:txBody>
          <a:bodyPr wrap="square">
            <a:spAutoFit/>
          </a:bodyPr>
          <a:lstStyle/>
          <a:p>
            <a:r>
              <a:rPr lang="zh-TW" altLang="en-US" sz="2800" dirty="0">
                <a:solidFill>
                  <a:schemeClr val="bg1"/>
                </a:solidFill>
              </a:rPr>
              <a:t> </a:t>
            </a:r>
            <a:r>
              <a:rPr lang="en-US" altLang="zh-TW" sz="2800" dirty="0" err="1">
                <a:solidFill>
                  <a:schemeClr val="bg1"/>
                </a:solidFill>
              </a:rPr>
              <a:t>ElectroRing</a:t>
            </a:r>
            <a:r>
              <a:rPr lang="en-US" altLang="zh-TW" sz="2800" dirty="0">
                <a:solidFill>
                  <a:schemeClr val="bg1"/>
                </a:solidFill>
              </a:rPr>
              <a:t> </a:t>
            </a:r>
            <a:r>
              <a:rPr lang="zh-TW" altLang="en-US" sz="2800" dirty="0">
                <a:solidFill>
                  <a:schemeClr val="bg1"/>
                </a:solidFill>
              </a:rPr>
              <a:t>使用有源電感應方法，類似到 </a:t>
            </a:r>
            <a:r>
              <a:rPr lang="en-US" altLang="zh-TW" sz="2800" dirty="0">
                <a:solidFill>
                  <a:schemeClr val="bg1"/>
                </a:solidFill>
              </a:rPr>
              <a:t>[52, 55]</a:t>
            </a:r>
            <a:r>
              <a:rPr lang="zh-TW" altLang="en-US" sz="2800" dirty="0">
                <a:solidFill>
                  <a:schemeClr val="bg1"/>
                </a:solidFill>
              </a:rPr>
              <a:t>。與相機或 </a:t>
            </a:r>
            <a:r>
              <a:rPr lang="en-US" altLang="zh-TW" sz="2800" dirty="0">
                <a:solidFill>
                  <a:schemeClr val="bg1"/>
                </a:solidFill>
              </a:rPr>
              <a:t>IMU </a:t>
            </a:r>
            <a:r>
              <a:rPr lang="zh-TW" altLang="en-US" sz="2800" dirty="0">
                <a:solidFill>
                  <a:schemeClr val="bg1"/>
                </a:solidFill>
              </a:rPr>
              <a:t>相比（慣性測量單位），這種電氣方法的優點是提供了一個觸摸和傳感器輸出的階躍函數變化釋放，即使是微妙的手勢。</a:t>
            </a:r>
            <a:endParaRPr lang="en-US" altLang="zh-TW" sz="2800" dirty="0">
              <a:solidFill>
                <a:schemeClr val="bg1"/>
              </a:solidFill>
            </a:endParaRPr>
          </a:p>
          <a:p>
            <a:endParaRPr lang="en-US" altLang="zh-TW" sz="2800" dirty="0">
              <a:solidFill>
                <a:schemeClr val="bg1"/>
              </a:solidFill>
            </a:endParaRPr>
          </a:p>
          <a:p>
            <a:r>
              <a:rPr lang="zh-TW" altLang="en-US" sz="2800" dirty="0">
                <a:solidFill>
                  <a:schemeClr val="bg1"/>
                </a:solidFill>
              </a:rPr>
              <a:t>因為</a:t>
            </a:r>
            <a:r>
              <a:rPr lang="en-US" altLang="zh-TW" sz="2800" dirty="0" err="1">
                <a:solidFill>
                  <a:schemeClr val="bg1"/>
                </a:solidFill>
              </a:rPr>
              <a:t>ElectroRing</a:t>
            </a:r>
            <a:r>
              <a:rPr lang="en-US" altLang="zh-TW" sz="2800" dirty="0">
                <a:solidFill>
                  <a:schemeClr val="bg1"/>
                </a:solidFill>
              </a:rPr>
              <a:t> </a:t>
            </a:r>
            <a:r>
              <a:rPr lang="zh-TW" altLang="en-US" sz="2800" dirty="0">
                <a:solidFill>
                  <a:schemeClr val="bg1"/>
                </a:solidFill>
              </a:rPr>
              <a:t>專注於檢測觸摸的精確時刻，而不是什麼或在哪裡</a:t>
            </a:r>
            <a:r>
              <a:rPr lang="en-US" altLang="zh-TW" sz="2800" dirty="0">
                <a:solidFill>
                  <a:schemeClr val="bg1"/>
                </a:solidFill>
              </a:rPr>
              <a:t>!</a:t>
            </a:r>
            <a:endParaRPr lang="zh-TW" altLang="en-US" sz="2800" dirty="0">
              <a:solidFill>
                <a:schemeClr val="bg1"/>
              </a:solidFill>
            </a:endParaRPr>
          </a:p>
        </p:txBody>
      </p:sp>
      <p:sp>
        <p:nvSpPr>
          <p:cNvPr id="10" name="矩形 9">
            <a:extLst>
              <a:ext uri="{FF2B5EF4-FFF2-40B4-BE49-F238E27FC236}">
                <a16:creationId xmlns:a16="http://schemas.microsoft.com/office/drawing/2014/main" id="{90539240-51CF-4FD8-B294-D108482D607D}"/>
              </a:ext>
            </a:extLst>
          </p:cNvPr>
          <p:cNvSpPr/>
          <p:nvPr/>
        </p:nvSpPr>
        <p:spPr>
          <a:xfrm>
            <a:off x="6439744" y="5465828"/>
            <a:ext cx="904415" cy="369332"/>
          </a:xfrm>
          <a:prstGeom prst="rect">
            <a:avLst/>
          </a:prstGeom>
        </p:spPr>
        <p:txBody>
          <a:bodyPr wrap="none">
            <a:spAutoFit/>
          </a:bodyPr>
          <a:lstStyle/>
          <a:p>
            <a:r>
              <a:rPr lang="en-US" altLang="zh-TW" dirty="0">
                <a:solidFill>
                  <a:schemeClr val="bg1"/>
                </a:solidFill>
              </a:rPr>
              <a:t>[52, 55]</a:t>
            </a:r>
            <a:endParaRPr lang="zh-TW" altLang="en-US" dirty="0"/>
          </a:p>
        </p:txBody>
      </p:sp>
      <p:sp>
        <p:nvSpPr>
          <p:cNvPr id="11" name="矩形 10">
            <a:extLst>
              <a:ext uri="{FF2B5EF4-FFF2-40B4-BE49-F238E27FC236}">
                <a16:creationId xmlns:a16="http://schemas.microsoft.com/office/drawing/2014/main" id="{6BDE900D-35EF-4912-99EB-65FC6664F203}"/>
              </a:ext>
            </a:extLst>
          </p:cNvPr>
          <p:cNvSpPr/>
          <p:nvPr/>
        </p:nvSpPr>
        <p:spPr>
          <a:xfrm>
            <a:off x="6439744" y="2052646"/>
            <a:ext cx="5373345" cy="646331"/>
          </a:xfrm>
          <a:prstGeom prst="rect">
            <a:avLst/>
          </a:prstGeom>
          <a:solidFill>
            <a:schemeClr val="tx1">
              <a:lumMod val="65000"/>
              <a:lumOff val="35000"/>
            </a:schemeClr>
          </a:solidFill>
        </p:spPr>
        <p:txBody>
          <a:bodyPr wrap="square">
            <a:spAutoFit/>
          </a:bodyPr>
          <a:lstStyle/>
          <a:p>
            <a:r>
              <a:rPr lang="en-US" altLang="zh-TW" b="1" dirty="0" err="1">
                <a:solidFill>
                  <a:schemeClr val="bg1"/>
                </a:solidFill>
                <a:latin typeface="Merriweather Sans"/>
              </a:rPr>
              <a:t>ActiTouch</a:t>
            </a:r>
            <a:r>
              <a:rPr lang="en-US" altLang="zh-TW" b="1" dirty="0">
                <a:solidFill>
                  <a:schemeClr val="bg1"/>
                </a:solidFill>
                <a:latin typeface="Merriweather Sans"/>
              </a:rPr>
              <a:t>: Robust Touch Detection for On-Skin AR/VR Interfaces</a:t>
            </a:r>
            <a:endParaRPr lang="en-US" altLang="zh-TW" b="1" i="0" dirty="0">
              <a:solidFill>
                <a:schemeClr val="bg1"/>
              </a:solidFill>
              <a:effectLst/>
              <a:latin typeface="Merriweather Sans"/>
            </a:endParaRPr>
          </a:p>
        </p:txBody>
      </p:sp>
      <p:sp>
        <p:nvSpPr>
          <p:cNvPr id="2" name="矩形 1">
            <a:extLst>
              <a:ext uri="{FF2B5EF4-FFF2-40B4-BE49-F238E27FC236}">
                <a16:creationId xmlns:a16="http://schemas.microsoft.com/office/drawing/2014/main" id="{F88F72C2-CE8C-4D43-B1EF-46BCBC847EFD}"/>
              </a:ext>
            </a:extLst>
          </p:cNvPr>
          <p:cNvSpPr/>
          <p:nvPr/>
        </p:nvSpPr>
        <p:spPr>
          <a:xfrm>
            <a:off x="8298718" y="6551363"/>
            <a:ext cx="3742499" cy="307777"/>
          </a:xfrm>
          <a:prstGeom prst="rect">
            <a:avLst/>
          </a:prstGeom>
        </p:spPr>
        <p:txBody>
          <a:bodyPr wrap="none">
            <a:spAutoFit/>
          </a:bodyPr>
          <a:lstStyle/>
          <a:p>
            <a:r>
              <a:rPr lang="zh-TW" altLang="en-US" sz="1400" dirty="0">
                <a:solidFill>
                  <a:schemeClr val="bg1">
                    <a:lumMod val="85000"/>
                  </a:schemeClr>
                </a:solidFill>
              </a:rPr>
              <a:t>*Inertial Measurement Unit </a:t>
            </a:r>
            <a:r>
              <a:rPr lang="en-US" altLang="zh-TW" sz="1400" dirty="0">
                <a:solidFill>
                  <a:schemeClr val="bg1">
                    <a:lumMod val="85000"/>
                  </a:schemeClr>
                </a:solidFill>
              </a:rPr>
              <a:t>–</a:t>
            </a:r>
            <a:r>
              <a:rPr lang="zh-TW" altLang="en-US" sz="1400" dirty="0">
                <a:solidFill>
                  <a:schemeClr val="bg1">
                    <a:lumMod val="85000"/>
                  </a:schemeClr>
                </a:solidFill>
              </a:rPr>
              <a:t>IMU慣性測量單元</a:t>
            </a:r>
          </a:p>
        </p:txBody>
      </p:sp>
    </p:spTree>
    <p:extLst>
      <p:ext uri="{BB962C8B-B14F-4D97-AF65-F5344CB8AC3E}">
        <p14:creationId xmlns:p14="http://schemas.microsoft.com/office/powerpoint/2010/main" val="246203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975299" y="1336065"/>
            <a:ext cx="4561006" cy="2610539"/>
          </a:xfrm>
        </p:spPr>
        <p:txBody>
          <a:bodyPr>
            <a:normAutofit fontScale="90000"/>
          </a:bodyPr>
          <a:lstStyle/>
          <a:p>
            <a:r>
              <a:rPr lang="zh-TW" altLang="en-US" dirty="0"/>
              <a:t>以自我為中心的相機是無處不在的觸摸輸入的有吸引力的解決方案，因為它有可能在一個設備中解決觸摸分割和触摸定位。商品深度相機的普及，例如 </a:t>
            </a:r>
            <a:r>
              <a:rPr lang="en-US" altLang="zh-TW" dirty="0"/>
              <a:t>Microsoft Kinect</a:t>
            </a:r>
            <a:r>
              <a:rPr lang="zh-TW" altLang="en-US" dirty="0"/>
              <a:t>，使這個問題變得更加容易處理</a:t>
            </a:r>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7</a:t>
            </a:fld>
            <a:endParaRPr lang="zh-TW" altLang="en-US" noProof="0"/>
          </a:p>
        </p:txBody>
      </p:sp>
      <p:sp>
        <p:nvSpPr>
          <p:cNvPr id="7" name="文字方塊 6">
            <a:extLst>
              <a:ext uri="{FF2B5EF4-FFF2-40B4-BE49-F238E27FC236}">
                <a16:creationId xmlns:a16="http://schemas.microsoft.com/office/drawing/2014/main" id="{BF757551-E553-4CF0-A9A7-1298AD9DB3BC}"/>
              </a:ext>
            </a:extLst>
          </p:cNvPr>
          <p:cNvSpPr txBox="1"/>
          <p:nvPr/>
        </p:nvSpPr>
        <p:spPr>
          <a:xfrm>
            <a:off x="4454489" y="600892"/>
            <a:ext cx="3126818" cy="646331"/>
          </a:xfrm>
          <a:prstGeom prst="rect">
            <a:avLst/>
          </a:prstGeom>
          <a:noFill/>
        </p:spPr>
        <p:txBody>
          <a:bodyPr wrap="none" rtlCol="0">
            <a:spAutoFit/>
          </a:bodyPr>
          <a:lstStyle/>
          <a:p>
            <a:r>
              <a:rPr lang="en-US" altLang="zh-TW" sz="3600" dirty="0">
                <a:solidFill>
                  <a:schemeClr val="accent1"/>
                </a:solidFill>
              </a:rPr>
              <a:t>RELATED</a:t>
            </a:r>
            <a:r>
              <a:rPr lang="zh-TW" altLang="en-US" sz="3600" dirty="0">
                <a:solidFill>
                  <a:schemeClr val="accent1"/>
                </a:solidFill>
              </a:rPr>
              <a:t> </a:t>
            </a:r>
            <a:r>
              <a:rPr lang="en-US" altLang="zh-TW" sz="3600" dirty="0">
                <a:solidFill>
                  <a:schemeClr val="accent1"/>
                </a:solidFill>
              </a:rPr>
              <a:t>WORK</a:t>
            </a:r>
            <a:endParaRPr lang="zh-TW" altLang="en-US" sz="3600" dirty="0">
              <a:solidFill>
                <a:schemeClr val="accent1"/>
              </a:solidFill>
            </a:endParaRPr>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 name="圖片 2">
            <a:extLst>
              <a:ext uri="{FF2B5EF4-FFF2-40B4-BE49-F238E27FC236}">
                <a16:creationId xmlns:a16="http://schemas.microsoft.com/office/drawing/2014/main" id="{9CA878DF-B387-481A-88B8-25367C890A97}"/>
              </a:ext>
            </a:extLst>
          </p:cNvPr>
          <p:cNvPicPr>
            <a:picLocks noChangeAspect="1"/>
          </p:cNvPicPr>
          <p:nvPr/>
        </p:nvPicPr>
        <p:blipFill rotWithShape="1">
          <a:blip r:embed="rId5"/>
          <a:srcRect t="2923"/>
          <a:stretch/>
        </p:blipFill>
        <p:spPr>
          <a:xfrm>
            <a:off x="1155375" y="3946604"/>
            <a:ext cx="3979473" cy="2893627"/>
          </a:xfrm>
          <a:prstGeom prst="rect">
            <a:avLst/>
          </a:prstGeom>
        </p:spPr>
      </p:pic>
      <p:sp>
        <p:nvSpPr>
          <p:cNvPr id="4" name="矩形 3">
            <a:extLst>
              <a:ext uri="{FF2B5EF4-FFF2-40B4-BE49-F238E27FC236}">
                <a16:creationId xmlns:a16="http://schemas.microsoft.com/office/drawing/2014/main" id="{09AB9D38-EC27-407D-B8C5-6962D834E7AD}"/>
              </a:ext>
            </a:extLst>
          </p:cNvPr>
          <p:cNvSpPr/>
          <p:nvPr/>
        </p:nvSpPr>
        <p:spPr>
          <a:xfrm>
            <a:off x="1752794" y="6498458"/>
            <a:ext cx="3006016" cy="369332"/>
          </a:xfrm>
          <a:prstGeom prst="rect">
            <a:avLst/>
          </a:prstGeom>
        </p:spPr>
        <p:txBody>
          <a:bodyPr wrap="none">
            <a:spAutoFit/>
          </a:bodyPr>
          <a:lstStyle/>
          <a:p>
            <a:r>
              <a:rPr lang="en-US" altLang="zh-TW" dirty="0">
                <a:solidFill>
                  <a:srgbClr val="111111"/>
                </a:solidFill>
                <a:latin typeface="Roboto"/>
              </a:rPr>
              <a:t>Microsoft Kinect v2 sensor. </a:t>
            </a:r>
            <a:endParaRPr lang="en-US" altLang="zh-TW" b="0" i="0" dirty="0">
              <a:solidFill>
                <a:srgbClr val="111111"/>
              </a:solidFill>
              <a:effectLst/>
              <a:latin typeface="Roboto"/>
            </a:endParaRPr>
          </a:p>
        </p:txBody>
      </p:sp>
      <p:pic>
        <p:nvPicPr>
          <p:cNvPr id="1026" name="Picture 2" descr="Microsoft HoloLens | 適用於企業的混合實境技術">
            <a:extLst>
              <a:ext uri="{FF2B5EF4-FFF2-40B4-BE49-F238E27FC236}">
                <a16:creationId xmlns:a16="http://schemas.microsoft.com/office/drawing/2014/main" id="{FF966E34-E72F-4ADF-861E-7F6B6FB47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857" y="439578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2FD93705-E9CA-42A9-ADBE-8743049688CE}"/>
              </a:ext>
            </a:extLst>
          </p:cNvPr>
          <p:cNvSpPr/>
          <p:nvPr/>
        </p:nvSpPr>
        <p:spPr>
          <a:xfrm>
            <a:off x="6933015" y="1742349"/>
            <a:ext cx="4075814" cy="1569660"/>
          </a:xfrm>
          <a:prstGeom prst="rect">
            <a:avLst/>
          </a:prstGeom>
        </p:spPr>
        <p:txBody>
          <a:bodyPr wrap="square">
            <a:spAutoFit/>
          </a:bodyPr>
          <a:lstStyle/>
          <a:p>
            <a:r>
              <a:rPr lang="en-US" altLang="zh-TW" sz="2400" dirty="0" err="1">
                <a:solidFill>
                  <a:schemeClr val="bg1"/>
                </a:solidFill>
              </a:rPr>
              <a:t>MRTouch</a:t>
            </a:r>
            <a:r>
              <a:rPr lang="en-US" altLang="zh-TW" sz="2400" dirty="0">
                <a:solidFill>
                  <a:schemeClr val="bg1"/>
                </a:solidFill>
              </a:rPr>
              <a:t> [45] </a:t>
            </a:r>
            <a:r>
              <a:rPr lang="zh-TW" altLang="en-US" sz="2400" dirty="0">
                <a:solidFill>
                  <a:schemeClr val="bg1"/>
                </a:solidFill>
              </a:rPr>
              <a:t>使用 </a:t>
            </a:r>
            <a:r>
              <a:rPr lang="en-US" altLang="zh-TW" sz="2400" dirty="0">
                <a:solidFill>
                  <a:schemeClr val="bg1"/>
                </a:solidFill>
              </a:rPr>
              <a:t>Microsoft HoloLens </a:t>
            </a:r>
            <a:r>
              <a:rPr lang="zh-TW" altLang="en-US" sz="2400" dirty="0">
                <a:solidFill>
                  <a:schemeClr val="bg1"/>
                </a:solidFill>
              </a:rPr>
              <a:t>中的深度感應系統改進了這項工作，但仍然存在近距離觸摸模糊的問題</a:t>
            </a:r>
          </a:p>
        </p:txBody>
      </p:sp>
      <p:pic>
        <p:nvPicPr>
          <p:cNvPr id="1028" name="Picture 4" descr="等了快一年！微軟第二代混合實境頭戴設備HoloLens 2終於登臺，9月正式開賣| iThome">
            <a:extLst>
              <a:ext uri="{FF2B5EF4-FFF2-40B4-BE49-F238E27FC236}">
                <a16:creationId xmlns:a16="http://schemas.microsoft.com/office/drawing/2014/main" id="{A537D4EB-3C0E-4808-9A4A-5438E9990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0922" y="479583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4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C653A-FB3C-4A84-BBE4-8421E06A9E15}"/>
              </a:ext>
            </a:extLst>
          </p:cNvPr>
          <p:cNvSpPr>
            <a:spLocks noGrp="1"/>
          </p:cNvSpPr>
          <p:nvPr>
            <p:ph type="title"/>
          </p:nvPr>
        </p:nvSpPr>
        <p:spPr>
          <a:xfrm>
            <a:off x="602174" y="5227752"/>
            <a:ext cx="10109564" cy="1509310"/>
          </a:xfrm>
        </p:spPr>
        <p:txBody>
          <a:bodyPr>
            <a:noAutofit/>
          </a:bodyPr>
          <a:lstStyle/>
          <a:p>
            <a:r>
              <a:rPr lang="en-US" altLang="zh-TW" sz="1800" b="1" dirty="0"/>
              <a:t>(b) During a pinch, the signal travels through the thumb and galvanically back to the transmit electrode. </a:t>
            </a:r>
            <a:br>
              <a:rPr lang="en-US" altLang="zh-TW" sz="1800" b="1" dirty="0"/>
            </a:br>
            <a:br>
              <a:rPr lang="en-US" altLang="zh-TW" sz="1800" b="1" dirty="0"/>
            </a:br>
            <a:r>
              <a:rPr lang="en-US" altLang="zh-TW" sz="1800" b="1" dirty="0"/>
              <a:t>(c) Touching the opposing palm creates a galvanic path through the body back to the proximal transmit electrode. </a:t>
            </a:r>
            <a:endParaRPr lang="zh-TW" altLang="en-US" sz="1800" dirty="0"/>
          </a:p>
        </p:txBody>
      </p:sp>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8</a:t>
            </a:fld>
            <a:endParaRPr lang="zh-TW" altLang="en-US" noProof="0"/>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a:extLst>
              <a:ext uri="{FF2B5EF4-FFF2-40B4-BE49-F238E27FC236}">
                <a16:creationId xmlns:a16="http://schemas.microsoft.com/office/drawing/2014/main" id="{67C85897-D8FB-4A6C-931E-EF2A46D2C002}"/>
              </a:ext>
            </a:extLst>
          </p:cNvPr>
          <p:cNvSpPr txBox="1"/>
          <p:nvPr/>
        </p:nvSpPr>
        <p:spPr>
          <a:xfrm>
            <a:off x="4545960" y="443298"/>
            <a:ext cx="4839979" cy="646331"/>
          </a:xfrm>
          <a:prstGeom prst="rect">
            <a:avLst/>
          </a:prstGeom>
          <a:noFill/>
        </p:spPr>
        <p:txBody>
          <a:bodyPr wrap="none" rtlCol="0">
            <a:spAutoFit/>
          </a:bodyPr>
          <a:lstStyle/>
          <a:p>
            <a:r>
              <a:rPr lang="en-US" altLang="zh-TW" sz="3600" dirty="0">
                <a:solidFill>
                  <a:schemeClr val="accent1"/>
                </a:solidFill>
              </a:rPr>
              <a:t>Design / Implementation</a:t>
            </a:r>
            <a:endParaRPr lang="zh-TW" altLang="en-US" sz="3600" dirty="0">
              <a:solidFill>
                <a:schemeClr val="accent1"/>
              </a:solidFill>
            </a:endParaRPr>
          </a:p>
        </p:txBody>
      </p:sp>
      <p:pic>
        <p:nvPicPr>
          <p:cNvPr id="4" name="圖片 3">
            <a:extLst>
              <a:ext uri="{FF2B5EF4-FFF2-40B4-BE49-F238E27FC236}">
                <a16:creationId xmlns:a16="http://schemas.microsoft.com/office/drawing/2014/main" id="{34FC5B41-C266-4883-801B-566B4D511539}"/>
              </a:ext>
            </a:extLst>
          </p:cNvPr>
          <p:cNvPicPr>
            <a:picLocks noChangeAspect="1"/>
          </p:cNvPicPr>
          <p:nvPr/>
        </p:nvPicPr>
        <p:blipFill>
          <a:blip r:embed="rId5"/>
          <a:stretch>
            <a:fillRect/>
          </a:stretch>
        </p:blipFill>
        <p:spPr>
          <a:xfrm>
            <a:off x="602174" y="1267187"/>
            <a:ext cx="5295900" cy="3933825"/>
          </a:xfrm>
          <a:prstGeom prst="rect">
            <a:avLst/>
          </a:prstGeom>
        </p:spPr>
      </p:pic>
      <p:sp>
        <p:nvSpPr>
          <p:cNvPr id="5" name="矩形 4">
            <a:extLst>
              <a:ext uri="{FF2B5EF4-FFF2-40B4-BE49-F238E27FC236}">
                <a16:creationId xmlns:a16="http://schemas.microsoft.com/office/drawing/2014/main" id="{1756DED1-624D-4D55-87D9-F7807642CD92}"/>
              </a:ext>
            </a:extLst>
          </p:cNvPr>
          <p:cNvSpPr/>
          <p:nvPr/>
        </p:nvSpPr>
        <p:spPr>
          <a:xfrm>
            <a:off x="6210300" y="1532926"/>
            <a:ext cx="5674239" cy="3046988"/>
          </a:xfrm>
          <a:prstGeom prst="rect">
            <a:avLst/>
          </a:prstGeom>
        </p:spPr>
        <p:txBody>
          <a:bodyPr wrap="square">
            <a:spAutoFit/>
          </a:bodyPr>
          <a:lstStyle/>
          <a:p>
            <a:r>
              <a:rPr lang="en-US" altLang="zh-TW" sz="2400" dirty="0">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rPr>
              <a:t>(a) </a:t>
            </a:r>
            <a:r>
              <a:rPr lang="en-US" altLang="zh-TW" sz="2400" dirty="0" err="1">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rPr>
              <a:t>ElectroRing</a:t>
            </a:r>
            <a:r>
              <a:rPr lang="en-US" altLang="zh-TW" sz="2400" dirty="0">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rPr>
              <a:t> uses 5 electrodes: 2 transmit electrodes (closest to the palm) </a:t>
            </a:r>
            <a:r>
              <a:rPr lang="en-US" altLang="zh-TW" sz="2400" dirty="0" err="1">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rPr>
              <a:t>diferentially</a:t>
            </a:r>
            <a:r>
              <a:rPr lang="en-US" altLang="zh-TW" sz="2400" dirty="0">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rPr>
              <a:t> couple the AC signal to the finger, the middle electrode shields direct coupling between the Tx and Rx electrodes, two receive electrodes (distal) measure the gradient of the signal along the finger. </a:t>
            </a:r>
            <a:endParaRPr lang="zh-TW" altLang="en-US" sz="2400" dirty="0">
              <a:solidFill>
                <a:schemeClr val="bg1"/>
              </a:solidFill>
              <a:latin typeface="Microsoft JhengHei UI" panose="020B0604030504040204" pitchFamily="34" charset="-12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07507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174997F2-90FF-4706-BD7E-39A3DBE2AACA}"/>
              </a:ext>
            </a:extLst>
          </p:cNvPr>
          <p:cNvSpPr>
            <a:spLocks noGrp="1"/>
          </p:cNvSpPr>
          <p:nvPr>
            <p:ph type="sldNum" sz="quarter" idx="12"/>
          </p:nvPr>
        </p:nvSpPr>
        <p:spPr/>
        <p:txBody>
          <a:bodyPr/>
          <a:lstStyle/>
          <a:p>
            <a:fld id="{B5CEABB6-07DC-46E8-9B57-56EC44A396E5}" type="slidenum">
              <a:rPr lang="en-US" altLang="zh-TW" noProof="0" smtClean="0"/>
              <a:pPr/>
              <a:t>9</a:t>
            </a:fld>
            <a:endParaRPr lang="zh-TW" altLang="en-US" noProof="0"/>
          </a:p>
        </p:txBody>
      </p:sp>
      <p:pic>
        <p:nvPicPr>
          <p:cNvPr id="8" name="Picture 4" descr="ACM Digital Library home">
            <a:extLst>
              <a:ext uri="{FF2B5EF4-FFF2-40B4-BE49-F238E27FC236}">
                <a16:creationId xmlns:a16="http://schemas.microsoft.com/office/drawing/2014/main" id="{DD00B9CD-4680-4AB2-AFAA-B63F2804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8" y="357622"/>
            <a:ext cx="1723374" cy="390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CM home">
            <a:extLst>
              <a:ext uri="{FF2B5EF4-FFF2-40B4-BE49-F238E27FC236}">
                <a16:creationId xmlns:a16="http://schemas.microsoft.com/office/drawing/2014/main" id="{4793A7E0-AD11-4474-91DF-767C5656E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87" y="345341"/>
            <a:ext cx="1298761" cy="4544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52ED62F-54D2-47CC-9705-3D2CCE08025B}"/>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00" b="0" i="0" u="sng" strike="noStrike" cap="none" normalizeH="0" baseline="0">
                <a:ln>
                  <a:noFill/>
                </a:ln>
                <a:solidFill>
                  <a:schemeClr val="tx1"/>
                </a:solidFill>
                <a:effectLst/>
                <a:latin typeface="Arial" panose="020B0604020202020204" pitchFamily="34" charset="0"/>
                <a:ea typeface="Merriweather Sans"/>
              </a:rPr>
              <a:t>Inrak Choi</a:t>
            </a:r>
            <a:endParaRPr kumimoji="0" lang="zh-TW" altLang="zh-TW"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AutoShape 5">
            <a:extLst>
              <a:ext uri="{FF2B5EF4-FFF2-40B4-BE49-F238E27FC236}">
                <a16:creationId xmlns:a16="http://schemas.microsoft.com/office/drawing/2014/main" id="{90EA28FA-C57C-463C-9FD8-A6424F3C37D2}"/>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9">
            <a:extLst>
              <a:ext uri="{FF2B5EF4-FFF2-40B4-BE49-F238E27FC236}">
                <a16:creationId xmlns:a16="http://schemas.microsoft.com/office/drawing/2014/main" id="{67C85897-D8FB-4A6C-931E-EF2A46D2C002}"/>
              </a:ext>
            </a:extLst>
          </p:cNvPr>
          <p:cNvSpPr txBox="1"/>
          <p:nvPr/>
        </p:nvSpPr>
        <p:spPr>
          <a:xfrm>
            <a:off x="3848419" y="436600"/>
            <a:ext cx="7893508" cy="523220"/>
          </a:xfrm>
          <a:prstGeom prst="rect">
            <a:avLst/>
          </a:prstGeom>
          <a:noFill/>
        </p:spPr>
        <p:txBody>
          <a:bodyPr wrap="none" rtlCol="0">
            <a:spAutoFit/>
          </a:bodyPr>
          <a:lstStyle/>
          <a:p>
            <a:r>
              <a:rPr lang="en-US" altLang="zh-TW" sz="2800" dirty="0">
                <a:solidFill>
                  <a:schemeClr val="accent1"/>
                </a:solidFill>
                <a:latin typeface="+mn-ea"/>
              </a:rPr>
              <a:t>Des</a:t>
            </a:r>
            <a:r>
              <a:rPr lang="en-US" altLang="zh-TW" sz="2800" dirty="0">
                <a:solidFill>
                  <a:schemeClr val="bg1"/>
                </a:solidFill>
                <a:latin typeface="+mn-ea"/>
              </a:rPr>
              <a:t>ign: </a:t>
            </a:r>
            <a:r>
              <a:rPr lang="en-US" altLang="zh-TW" sz="2800" b="1" dirty="0" err="1">
                <a:solidFill>
                  <a:schemeClr val="bg1"/>
                </a:solidFill>
                <a:latin typeface="+mn-ea"/>
              </a:rPr>
              <a:t>ElectroRing</a:t>
            </a:r>
            <a:r>
              <a:rPr lang="en-US" altLang="zh-TW" sz="2800" b="1" dirty="0">
                <a:solidFill>
                  <a:schemeClr val="bg1"/>
                </a:solidFill>
                <a:latin typeface="+mn-ea"/>
              </a:rPr>
              <a:t> hardware Block diagram </a:t>
            </a:r>
            <a:endParaRPr lang="zh-TW" altLang="en-US" sz="2800" dirty="0">
              <a:solidFill>
                <a:schemeClr val="bg1"/>
              </a:solidFill>
              <a:latin typeface="+mn-ea"/>
            </a:endParaRPr>
          </a:p>
        </p:txBody>
      </p:sp>
      <p:pic>
        <p:nvPicPr>
          <p:cNvPr id="3" name="圖片 2">
            <a:extLst>
              <a:ext uri="{FF2B5EF4-FFF2-40B4-BE49-F238E27FC236}">
                <a16:creationId xmlns:a16="http://schemas.microsoft.com/office/drawing/2014/main" id="{6691138A-C552-4014-A486-C4DC6D565702}"/>
              </a:ext>
            </a:extLst>
          </p:cNvPr>
          <p:cNvPicPr>
            <a:picLocks noChangeAspect="1"/>
          </p:cNvPicPr>
          <p:nvPr/>
        </p:nvPicPr>
        <p:blipFill>
          <a:blip r:embed="rId5"/>
          <a:stretch>
            <a:fillRect/>
          </a:stretch>
        </p:blipFill>
        <p:spPr>
          <a:xfrm>
            <a:off x="709612" y="1657350"/>
            <a:ext cx="10772775" cy="3543300"/>
          </a:xfrm>
          <a:prstGeom prst="rect">
            <a:avLst/>
          </a:prstGeom>
        </p:spPr>
      </p:pic>
      <p:sp>
        <p:nvSpPr>
          <p:cNvPr id="7" name="矩形 6">
            <a:extLst>
              <a:ext uri="{FF2B5EF4-FFF2-40B4-BE49-F238E27FC236}">
                <a16:creationId xmlns:a16="http://schemas.microsoft.com/office/drawing/2014/main" id="{B4B34DB3-9F78-4A79-9CDD-88607846260D}"/>
              </a:ext>
            </a:extLst>
          </p:cNvPr>
          <p:cNvSpPr/>
          <p:nvPr/>
        </p:nvSpPr>
        <p:spPr>
          <a:xfrm>
            <a:off x="709612" y="5319586"/>
            <a:ext cx="10772775" cy="1477328"/>
          </a:xfrm>
          <a:prstGeom prst="rect">
            <a:avLst/>
          </a:prstGeom>
        </p:spPr>
        <p:txBody>
          <a:bodyPr wrap="square">
            <a:spAutoFit/>
          </a:bodyPr>
          <a:lstStyle/>
          <a:p>
            <a:r>
              <a:rPr lang="en-US" altLang="zh-TW" b="1" dirty="0">
                <a:solidFill>
                  <a:schemeClr val="bg1"/>
                </a:solidFill>
                <a:latin typeface="Linux Libertine T"/>
              </a:rPr>
              <a:t>The transmit driver buffers a 10.7 MHz signal and applies it to the two transmit electrodes. </a:t>
            </a:r>
          </a:p>
          <a:p>
            <a:r>
              <a:rPr lang="en-US" altLang="zh-TW" b="1" dirty="0">
                <a:solidFill>
                  <a:schemeClr val="bg1"/>
                </a:solidFill>
                <a:latin typeface="Linux Libertine T"/>
              </a:rPr>
              <a:t>A shield driver holds the shield electrode at a DC voltage. </a:t>
            </a:r>
          </a:p>
          <a:p>
            <a:endParaRPr lang="en-US" altLang="zh-TW" b="1" dirty="0">
              <a:solidFill>
                <a:schemeClr val="bg1"/>
              </a:solidFill>
              <a:latin typeface="Linux Libertine T"/>
            </a:endParaRPr>
          </a:p>
          <a:p>
            <a:r>
              <a:rPr lang="en-US" altLang="zh-TW" b="1" dirty="0">
                <a:solidFill>
                  <a:schemeClr val="bg1"/>
                </a:solidFill>
                <a:latin typeface="Linux Libertine T"/>
              </a:rPr>
              <a:t>The receive front-end </a:t>
            </a:r>
            <a:r>
              <a:rPr lang="en-US" altLang="zh-TW" b="1" dirty="0" err="1">
                <a:solidFill>
                  <a:schemeClr val="bg1"/>
                </a:solidFill>
                <a:latin typeface="Linux Libertine T"/>
              </a:rPr>
              <a:t>amplifes</a:t>
            </a:r>
            <a:r>
              <a:rPr lang="en-US" altLang="zh-TW" b="1" dirty="0">
                <a:solidFill>
                  <a:schemeClr val="bg1"/>
                </a:solidFill>
                <a:latin typeface="Linux Libertine T"/>
              </a:rPr>
              <a:t> and </a:t>
            </a:r>
            <a:r>
              <a:rPr lang="en-US" altLang="zh-TW" b="1" dirty="0" err="1">
                <a:solidFill>
                  <a:schemeClr val="bg1"/>
                </a:solidFill>
                <a:latin typeface="Linux Libertine T"/>
              </a:rPr>
              <a:t>flters</a:t>
            </a:r>
            <a:r>
              <a:rPr lang="en-US" altLang="zh-TW" b="1" dirty="0">
                <a:solidFill>
                  <a:schemeClr val="bg1"/>
                </a:solidFill>
                <a:latin typeface="Linux Libertine T"/>
              </a:rPr>
              <a:t> the signal, which is sampled by an ADC on the </a:t>
            </a:r>
            <a:r>
              <a:rPr lang="en-US" altLang="zh-TW" b="1" dirty="0" err="1">
                <a:solidFill>
                  <a:schemeClr val="bg1"/>
                </a:solidFill>
                <a:latin typeface="Linux Libertine T"/>
              </a:rPr>
              <a:t>PSoC</a:t>
            </a:r>
            <a:r>
              <a:rPr lang="en-US" altLang="zh-TW" b="1" dirty="0">
                <a:solidFill>
                  <a:schemeClr val="bg1"/>
                </a:solidFill>
                <a:latin typeface="Linux Libertine T"/>
              </a:rPr>
              <a:t>. </a:t>
            </a:r>
          </a:p>
          <a:p>
            <a:r>
              <a:rPr lang="en-US" altLang="zh-TW" b="1" dirty="0">
                <a:solidFill>
                  <a:schemeClr val="bg1"/>
                </a:solidFill>
                <a:latin typeface="Linux Libertine T"/>
              </a:rPr>
              <a:t>The </a:t>
            </a:r>
            <a:r>
              <a:rPr lang="en-US" altLang="zh-TW" b="1" dirty="0" err="1">
                <a:solidFill>
                  <a:schemeClr val="bg1"/>
                </a:solidFill>
                <a:latin typeface="Linux Libertine T"/>
              </a:rPr>
              <a:t>PSoC</a:t>
            </a:r>
            <a:r>
              <a:rPr lang="en-US" altLang="zh-TW" b="1" dirty="0">
                <a:solidFill>
                  <a:schemeClr val="bg1"/>
                </a:solidFill>
                <a:latin typeface="Linux Libertine T"/>
              </a:rPr>
              <a:t> applies a </a:t>
            </a:r>
            <a:r>
              <a:rPr lang="en-US" altLang="zh-TW" b="1" dirty="0" err="1">
                <a:solidFill>
                  <a:schemeClr val="bg1"/>
                </a:solidFill>
                <a:latin typeface="Linux Libertine T"/>
              </a:rPr>
              <a:t>Goertzel</a:t>
            </a:r>
            <a:r>
              <a:rPr lang="en-US" altLang="zh-TW" b="1" dirty="0">
                <a:solidFill>
                  <a:schemeClr val="bg1"/>
                </a:solidFill>
                <a:latin typeface="Linux Libertine T"/>
              </a:rPr>
              <a:t> </a:t>
            </a:r>
            <a:r>
              <a:rPr lang="en-US" altLang="zh-TW" b="1" dirty="0" err="1">
                <a:solidFill>
                  <a:schemeClr val="bg1"/>
                </a:solidFill>
                <a:latin typeface="Linux Libertine T"/>
              </a:rPr>
              <a:t>flter</a:t>
            </a:r>
            <a:r>
              <a:rPr lang="en-US" altLang="zh-TW" b="1" dirty="0">
                <a:solidFill>
                  <a:schemeClr val="bg1"/>
                </a:solidFill>
                <a:latin typeface="Linux Libertine T"/>
              </a:rPr>
              <a:t> and streams the values to a PC. </a:t>
            </a:r>
            <a:endParaRPr lang="zh-TW" altLang="en-US" dirty="0">
              <a:solidFill>
                <a:schemeClr val="bg1"/>
              </a:solidFill>
            </a:endParaRPr>
          </a:p>
        </p:txBody>
      </p:sp>
      <p:sp>
        <p:nvSpPr>
          <p:cNvPr id="12" name="矩形 11">
            <a:extLst>
              <a:ext uri="{FF2B5EF4-FFF2-40B4-BE49-F238E27FC236}">
                <a16:creationId xmlns:a16="http://schemas.microsoft.com/office/drawing/2014/main" id="{B010B96C-4512-4720-BE9E-9BE13BECAE07}"/>
              </a:ext>
            </a:extLst>
          </p:cNvPr>
          <p:cNvSpPr/>
          <p:nvPr/>
        </p:nvSpPr>
        <p:spPr>
          <a:xfrm>
            <a:off x="7095156" y="1718218"/>
            <a:ext cx="3264996" cy="307777"/>
          </a:xfrm>
          <a:prstGeom prst="rect">
            <a:avLst/>
          </a:prstGeom>
          <a:solidFill>
            <a:schemeClr val="bg1">
              <a:lumMod val="95000"/>
            </a:schemeClr>
          </a:solidFill>
        </p:spPr>
        <p:txBody>
          <a:bodyPr wrap="none">
            <a:spAutoFit/>
          </a:bodyPr>
          <a:lstStyle/>
          <a:p>
            <a:r>
              <a:rPr lang="en-US" altLang="zh-TW" sz="1400" b="1" dirty="0" err="1">
                <a:latin typeface="Linux Libertine T"/>
              </a:rPr>
              <a:t>ElectroRing</a:t>
            </a:r>
            <a:r>
              <a:rPr lang="en-US" altLang="zh-TW" sz="1400" b="1" dirty="0">
                <a:latin typeface="Linux Libertine T"/>
              </a:rPr>
              <a:t> hardware Block diagram </a:t>
            </a:r>
            <a:endParaRPr lang="zh-TW" altLang="en-US" sz="1400" dirty="0"/>
          </a:p>
        </p:txBody>
      </p:sp>
    </p:spTree>
    <p:extLst>
      <p:ext uri="{BB962C8B-B14F-4D97-AF65-F5344CB8AC3E}">
        <p14:creationId xmlns:p14="http://schemas.microsoft.com/office/powerpoint/2010/main" val="470905145"/>
      </p:ext>
    </p:extLst>
  </p:cSld>
  <p:clrMapOvr>
    <a:masterClrMapping/>
  </p:clrMapOvr>
</p:sld>
</file>

<file path=ppt/theme/theme1.xml><?xml version="1.0" encoding="utf-8"?>
<a:theme xmlns:a="http://schemas.openxmlformats.org/drawingml/2006/main" name="單線">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8869_TF22318419_Win32" id="{484791FE-B89A-4873-A14B-ACF71875DAAB}" vid="{F8EC1E10-9DF0-490B-83D2-9448824E28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極簡風銷售宣傳</Template>
  <TotalTime>0</TotalTime>
  <Words>2354</Words>
  <Application>Microsoft Office PowerPoint</Application>
  <PresentationFormat>寬螢幕</PresentationFormat>
  <Paragraphs>123</Paragraphs>
  <Slides>14</Slides>
  <Notes>12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14</vt:i4>
      </vt:variant>
    </vt:vector>
  </HeadingPairs>
  <TitlesOfParts>
    <vt:vector size="24" baseType="lpstr">
      <vt:lpstr>Linux Libertine T</vt:lpstr>
      <vt:lpstr>Merriweather Sans</vt:lpstr>
      <vt:lpstr>Microsoft JhengHei UI</vt:lpstr>
      <vt:lpstr>proximanova</vt:lpstr>
      <vt:lpstr>Roboto</vt:lpstr>
      <vt:lpstr>stix</vt:lpstr>
      <vt:lpstr>Tenorite</vt:lpstr>
      <vt:lpstr>Arial</vt:lpstr>
      <vt:lpstr>Calibri</vt:lpstr>
      <vt:lpstr>單線</vt:lpstr>
      <vt:lpstr>Seminar of Technology &amp; Arts 20220111</vt:lpstr>
      <vt:lpstr>PowerPoint 簡報</vt:lpstr>
      <vt:lpstr>KEYWORD</vt:lpstr>
      <vt:lpstr>Abstract -- ElectroRing展示了</vt:lpstr>
      <vt:lpstr>用戶移動性的提高需要新的與計算機交互的方式超越觸摸屏、鼠標和鍵盤。一個有希望的策略是使用戶的皮膚適合觸摸輸入[16,17,52]。    例如，在增強現實 (AR) 應用程序中，用戶可以按下他們張開的手掌或前臂上的虛擬按鈕。除了始終可用，作為輸入表面的皮膚提供了觸覺和本體感受反饋，它可以提供額外的代理感。不幸的是，這種方法的有效性取決於強大的、低延遲的觸摸檢測，這是具有挑戰性的使用可以佩戴的小型、不顯眼的傳感器來實現一天而不妨礙用戶[52]。</vt:lpstr>
      <vt:lpstr>PowerPoint 簡報</vt:lpstr>
      <vt:lpstr>以自我為中心的相機是無處不在的觸摸輸入的有吸引力的解決方案，因為它有可能在一個設備中解決觸摸分割和触摸定位。商品深度相機的普及，例如 Microsoft Kinect，使這個問題變得更加容易處理</vt:lpstr>
      <vt:lpstr>(b) During a pinch, the signal travels through the thumb and galvanically back to the transmit electrode.   (c) Touching the opposing palm creates a galvanic path through the body back to the proximal transmit electrode. </vt:lpstr>
      <vt:lpstr>PowerPoint 簡報</vt:lpstr>
      <vt:lpstr>PowerPoint 簡報</vt:lpstr>
      <vt:lpstr>PowerPoint 簡報</vt:lpstr>
      <vt:lpstr>detect subtle touch/release events with precise timing enables a number of useful applications when combined with a pointing technique such as an IMU:   (a) In-air drag &amp; drop using fnger pinches.   (b) Pinch to segment strokes while drawing in mid-air.   (c) Carousel/slider with inertia controlled by taps/swipes on the palm. </vt:lpstr>
      <vt:lpstr>OFF-BODY Surface Touch</vt:lpstr>
      <vt:lpstr>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2021-10-18T19:49:57Z</dcterms:created>
  <dcterms:modified xsi:type="dcterms:W3CDTF">2022-01-10T04:24:48Z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