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15"/>
  </p:notesMasterIdLst>
  <p:sldIdLst>
    <p:sldId id="256" r:id="rId2"/>
    <p:sldId id="342" r:id="rId3"/>
    <p:sldId id="354" r:id="rId4"/>
    <p:sldId id="344" r:id="rId5"/>
    <p:sldId id="355" r:id="rId6"/>
    <p:sldId id="358" r:id="rId7"/>
    <p:sldId id="359" r:id="rId8"/>
    <p:sldId id="360" r:id="rId9"/>
    <p:sldId id="362" r:id="rId10"/>
    <p:sldId id="363" r:id="rId11"/>
    <p:sldId id="364" r:id="rId12"/>
    <p:sldId id="365" r:id="rId13"/>
    <p:sldId id="366" r:id="rId14"/>
  </p:sldIdLst>
  <p:sldSz cx="9144000" cy="5143500" type="screen16x9"/>
  <p:notesSz cx="6858000" cy="9144000"/>
  <p:embeddedFontLst>
    <p:embeddedFont>
      <p:font typeface="Bebas Neue" panose="02020500000000000000" charset="0"/>
      <p:regular r:id="rId16"/>
    </p:embeddedFont>
    <p:embeddedFont>
      <p:font typeface="Oxygen" panose="02000503000000000000" pitchFamily="2" charset="0"/>
      <p:regular r:id="rId17"/>
      <p:bold r:id="rId18"/>
    </p:embeddedFont>
    <p:embeddedFont>
      <p:font typeface="Oxygen Light" panose="02000303000000000000" pitchFamily="2" charset="0"/>
      <p:regular r:id="rId19"/>
      <p:bold r:id="rId20"/>
    </p:embeddedFont>
    <p:embeddedFont>
      <p:font typeface="Poiret One" panose="02000000000000000000" pitchFamily="2" charset="0"/>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BDF5FB-B300-47EE-B28A-B60CEEB3F4E7}">
  <a:tblStyle styleId="{07BDF5FB-B300-47EE-B28A-B60CEEB3F4E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31"/>
    <p:restoredTop sz="80591"/>
  </p:normalViewPr>
  <p:slideViewPr>
    <p:cSldViewPr snapToGrid="0" snapToObjects="1">
      <p:cViewPr varScale="1">
        <p:scale>
          <a:sx n="93" d="100"/>
          <a:sy n="93" d="100"/>
        </p:scale>
        <p:origin x="1330"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a25f85cae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a25f85cae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pPr marL="158750" indent="0">
              <a:buNone/>
            </a:pPr>
            <a:endParaRPr kumimoji="1" lang="zh-TW" altLang="en-US" dirty="0"/>
          </a:p>
        </p:txBody>
      </p:sp>
    </p:spTree>
    <p:extLst>
      <p:ext uri="{BB962C8B-B14F-4D97-AF65-F5344CB8AC3E}">
        <p14:creationId xmlns:p14="http://schemas.microsoft.com/office/powerpoint/2010/main" val="272761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pPr marL="158750" indent="0">
              <a:buNone/>
            </a:pPr>
            <a:endParaRPr kumimoji="1" lang="zh-TW" altLang="en-US" dirty="0"/>
          </a:p>
        </p:txBody>
      </p:sp>
    </p:spTree>
    <p:extLst>
      <p:ext uri="{BB962C8B-B14F-4D97-AF65-F5344CB8AC3E}">
        <p14:creationId xmlns:p14="http://schemas.microsoft.com/office/powerpoint/2010/main" val="3774426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pPr marL="158750" indent="0">
              <a:buNone/>
            </a:pPr>
            <a:r>
              <a:rPr lang="en-US" altLang="zh-TW" dirty="0"/>
              <a:t>A) </a:t>
            </a:r>
            <a:r>
              <a:rPr lang="zh-TW" altLang="en-US" dirty="0"/>
              <a:t>使用手勢和指示的直接動作</a:t>
            </a:r>
            <a:endParaRPr lang="en-US" altLang="zh-TW" dirty="0"/>
          </a:p>
          <a:p>
            <a:pPr marL="158750" indent="0">
              <a:buNone/>
            </a:pPr>
            <a:r>
              <a:rPr lang="en-US" altLang="zh-TW" dirty="0"/>
              <a:t>B) </a:t>
            </a:r>
            <a:r>
              <a:rPr lang="zh-TW" altLang="en-US" dirty="0"/>
              <a:t>通過強制</a:t>
            </a:r>
            <a:r>
              <a:rPr lang="en-US" altLang="zh-TW" dirty="0"/>
              <a:t>”</a:t>
            </a:r>
            <a:r>
              <a:rPr lang="zh-TW" altLang="en-US" dirty="0"/>
              <a:t>代理</a:t>
            </a:r>
            <a:r>
              <a:rPr lang="en-US" altLang="zh-TW" dirty="0"/>
              <a:t>”</a:t>
            </a:r>
            <a:r>
              <a:rPr lang="zh-TW" altLang="en-US" dirty="0"/>
              <a:t>身體到某些位置來強制其姿勢</a:t>
            </a:r>
            <a:endParaRPr lang="en-US" altLang="zh-TW" dirty="0"/>
          </a:p>
          <a:p>
            <a:pPr marL="158750" indent="0">
              <a:buNone/>
            </a:pPr>
            <a:r>
              <a:rPr lang="en-US" altLang="zh-TW" dirty="0"/>
              <a:t>C) </a:t>
            </a:r>
            <a:r>
              <a:rPr lang="zh-TW" altLang="en-US" dirty="0"/>
              <a:t>通過改變對身體姿勢的感知來誘發運動（紅色箭頭代表誘發運動）</a:t>
            </a:r>
          </a:p>
        </p:txBody>
      </p:sp>
    </p:spTree>
    <p:extLst>
      <p:ext uri="{BB962C8B-B14F-4D97-AF65-F5344CB8AC3E}">
        <p14:creationId xmlns:p14="http://schemas.microsoft.com/office/powerpoint/2010/main" val="4344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pPr marL="158750" indent="0">
              <a:buNone/>
            </a:pPr>
            <a:r>
              <a:rPr lang="zh-TW" altLang="en-US" dirty="0"/>
              <a:t>展示了與口頭交流相比，在搜索任務中共享眼睛注視模式的有效性，因為它需要用戶 </a:t>
            </a:r>
            <a:r>
              <a:rPr lang="en-US" altLang="zh-TW" dirty="0"/>
              <a:t>interest of visual </a:t>
            </a:r>
            <a:r>
              <a:rPr lang="zh-TW" altLang="en-US" dirty="0"/>
              <a:t>和注意力。</a:t>
            </a:r>
            <a:endParaRPr lang="en-US" altLang="zh-TW" dirty="0"/>
          </a:p>
          <a:p>
            <a:pPr marL="158750" indent="0">
              <a:buNone/>
            </a:pPr>
            <a:endParaRPr lang="en-US" altLang="zh-TW" dirty="0"/>
          </a:p>
          <a:p>
            <a:pPr marL="158750" indent="0">
              <a:buNone/>
            </a:pPr>
            <a:r>
              <a:rPr lang="zh-TW" altLang="en-US" dirty="0"/>
              <a:t>共享注視提供了一種在時間緊迫的空間任務中協調並行活動的高效方法</a:t>
            </a:r>
          </a:p>
        </p:txBody>
      </p:sp>
    </p:spTree>
    <p:extLst>
      <p:ext uri="{BB962C8B-B14F-4D97-AF65-F5344CB8AC3E}">
        <p14:creationId xmlns:p14="http://schemas.microsoft.com/office/powerpoint/2010/main" val="144159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pPr marL="158750" indent="0">
              <a:buNone/>
            </a:pPr>
            <a:r>
              <a:rPr lang="zh-TW" altLang="en-US" dirty="0"/>
              <a:t>用於提取用戶的顯著性信息和視覺感知</a:t>
            </a:r>
            <a:r>
              <a:rPr lang="en-US" altLang="zh-TW" dirty="0"/>
              <a:t>: </a:t>
            </a:r>
            <a:r>
              <a:rPr lang="zh-TW" altLang="en-US" dirty="0"/>
              <a:t>提供與遠程操作員的間接通信</a:t>
            </a:r>
            <a:r>
              <a:rPr lang="en-US" altLang="zh-TW" dirty="0"/>
              <a:t>, </a:t>
            </a:r>
            <a:r>
              <a:rPr lang="zh-TW" altLang="en-US" dirty="0"/>
              <a:t>共享隱含</a:t>
            </a:r>
            <a:r>
              <a:rPr lang="en-US" altLang="zh-TW" dirty="0"/>
              <a:t>info, </a:t>
            </a:r>
            <a:r>
              <a:rPr lang="zh-TW" altLang="en-US" dirty="0"/>
              <a:t>擴展用戶視覺感知</a:t>
            </a:r>
            <a:endParaRPr lang="en-US" altLang="zh-TW" dirty="0"/>
          </a:p>
        </p:txBody>
      </p:sp>
    </p:spTree>
    <p:extLst>
      <p:ext uri="{BB962C8B-B14F-4D97-AF65-F5344CB8AC3E}">
        <p14:creationId xmlns:p14="http://schemas.microsoft.com/office/powerpoint/2010/main" val="2780935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pPr marL="158750" indent="0" algn="l">
              <a:buNone/>
            </a:pPr>
            <a:r>
              <a:rPr lang="en-US" altLang="zh-TW" sz="1800" b="0" i="0" u="none" strike="noStrike" baseline="0" dirty="0">
                <a:latin typeface="LinLibertineT"/>
              </a:rPr>
              <a:t>For example, the remote operator can directly understand the object of interest without verbal communication or physical pointing by the user</a:t>
            </a:r>
            <a:endParaRPr lang="zh-TW" altLang="en-US" dirty="0"/>
          </a:p>
        </p:txBody>
      </p:sp>
    </p:spTree>
    <p:extLst>
      <p:ext uri="{BB962C8B-B14F-4D97-AF65-F5344CB8AC3E}">
        <p14:creationId xmlns:p14="http://schemas.microsoft.com/office/powerpoint/2010/main" val="2927106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pPr marL="158750" indent="0">
              <a:buNone/>
            </a:pPr>
            <a:r>
              <a:rPr lang="en-US" altLang="zh-TW" sz="1100" b="0" i="0" u="none" strike="noStrike" baseline="0" dirty="0">
                <a:latin typeface="LinLibertineT"/>
              </a:rPr>
              <a:t>the operator would be aware that it is not what the wheelchair is seeing</a:t>
            </a:r>
          </a:p>
        </p:txBody>
      </p:sp>
    </p:spTree>
    <p:extLst>
      <p:ext uri="{BB962C8B-B14F-4D97-AF65-F5344CB8AC3E}">
        <p14:creationId xmlns:p14="http://schemas.microsoft.com/office/powerpoint/2010/main" val="7930040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9143999" cy="5144006"/>
          </a:xfrm>
          <a:prstGeom prst="rect">
            <a:avLst/>
          </a:prstGeom>
          <a:noFill/>
          <a:ln>
            <a:noFill/>
          </a:ln>
        </p:spPr>
      </p:pic>
      <p:sp>
        <p:nvSpPr>
          <p:cNvPr id="10" name="Google Shape;10;p2"/>
          <p:cNvSpPr txBox="1">
            <a:spLocks noGrp="1"/>
          </p:cNvSpPr>
          <p:nvPr>
            <p:ph type="ctrTitle"/>
          </p:nvPr>
        </p:nvSpPr>
        <p:spPr>
          <a:xfrm>
            <a:off x="4149000" y="970200"/>
            <a:ext cx="3852000" cy="2410500"/>
          </a:xfrm>
          <a:prstGeom prst="rect">
            <a:avLst/>
          </a:prstGeom>
        </p:spPr>
        <p:txBody>
          <a:bodyPr spcFirstLastPara="1" wrap="square" lIns="91425" tIns="91425" rIns="91425" bIns="91425" anchor="b" anchorCtr="0">
            <a:noAutofit/>
          </a:bodyPr>
          <a:lstStyle>
            <a:lvl1pPr lvl="0" algn="r">
              <a:spcBef>
                <a:spcPts val="0"/>
              </a:spcBef>
              <a:spcAft>
                <a:spcPts val="0"/>
              </a:spcAft>
              <a:buSzPts val="5200"/>
              <a:buNone/>
              <a:defRPr sz="4400" b="1">
                <a:latin typeface="Poiret One"/>
                <a:ea typeface="Poiret One"/>
                <a:cs typeface="Poiret One"/>
                <a:sym typeface="Poiret On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4149000" y="3380700"/>
            <a:ext cx="3852000" cy="7926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800"/>
              <a:buNone/>
              <a:defRPr>
                <a:latin typeface="Oxygen"/>
                <a:ea typeface="Oxygen"/>
                <a:cs typeface="Oxygen"/>
                <a:sym typeface="Oxygen"/>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51"/>
        <p:cNvGrpSpPr/>
        <p:nvPr/>
      </p:nvGrpSpPr>
      <p:grpSpPr>
        <a:xfrm>
          <a:off x="0" y="0"/>
          <a:ext cx="0" cy="0"/>
          <a:chOff x="0" y="0"/>
          <a:chExt cx="0" cy="0"/>
        </a:xfrm>
      </p:grpSpPr>
      <p:pic>
        <p:nvPicPr>
          <p:cNvPr id="52" name="Google Shape;52;p13"/>
          <p:cNvPicPr preferRelativeResize="0"/>
          <p:nvPr/>
        </p:nvPicPr>
        <p:blipFill>
          <a:blip r:embed="rId2">
            <a:alphaModFix/>
          </a:blip>
          <a:stretch>
            <a:fillRect/>
          </a:stretch>
        </p:blipFill>
        <p:spPr>
          <a:xfrm>
            <a:off x="0" y="0"/>
            <a:ext cx="9144000" cy="5143500"/>
          </a:xfrm>
          <a:prstGeom prst="rect">
            <a:avLst/>
          </a:prstGeom>
          <a:noFill/>
          <a:ln>
            <a:noFill/>
          </a:ln>
        </p:spPr>
      </p:pic>
      <p:sp>
        <p:nvSpPr>
          <p:cNvPr id="53" name="Google Shape;53;p13"/>
          <p:cNvSpPr txBox="1">
            <a:spLocks noGrp="1"/>
          </p:cNvSpPr>
          <p:nvPr>
            <p:ph type="title"/>
          </p:nvPr>
        </p:nvSpPr>
        <p:spPr>
          <a:xfrm>
            <a:off x="720000" y="2804438"/>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4" name="Google Shape;54;p13"/>
          <p:cNvSpPr txBox="1">
            <a:spLocks noGrp="1"/>
          </p:cNvSpPr>
          <p:nvPr>
            <p:ph type="title" idx="2" hasCustomPrompt="1"/>
          </p:nvPr>
        </p:nvSpPr>
        <p:spPr>
          <a:xfrm>
            <a:off x="720000" y="1589526"/>
            <a:ext cx="23364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5" name="Google Shape;55;p13"/>
          <p:cNvSpPr txBox="1">
            <a:spLocks noGrp="1"/>
          </p:cNvSpPr>
          <p:nvPr>
            <p:ph type="subTitle" idx="1"/>
          </p:nvPr>
        </p:nvSpPr>
        <p:spPr>
          <a:xfrm>
            <a:off x="720000" y="3177110"/>
            <a:ext cx="2336400" cy="8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Oxygen"/>
                <a:ea typeface="Oxygen"/>
                <a:cs typeface="Oxygen"/>
                <a:sym typeface="Oxygen"/>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56" name="Google Shape;56;p13"/>
          <p:cNvSpPr txBox="1">
            <a:spLocks noGrp="1"/>
          </p:cNvSpPr>
          <p:nvPr>
            <p:ph type="title" idx="3"/>
          </p:nvPr>
        </p:nvSpPr>
        <p:spPr>
          <a:xfrm>
            <a:off x="3403800" y="2804438"/>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7" name="Google Shape;57;p13"/>
          <p:cNvSpPr txBox="1">
            <a:spLocks noGrp="1"/>
          </p:cNvSpPr>
          <p:nvPr>
            <p:ph type="title" idx="4" hasCustomPrompt="1"/>
          </p:nvPr>
        </p:nvSpPr>
        <p:spPr>
          <a:xfrm>
            <a:off x="3403800" y="1589526"/>
            <a:ext cx="23364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8" name="Google Shape;58;p13"/>
          <p:cNvSpPr txBox="1">
            <a:spLocks noGrp="1"/>
          </p:cNvSpPr>
          <p:nvPr>
            <p:ph type="subTitle" idx="5"/>
          </p:nvPr>
        </p:nvSpPr>
        <p:spPr>
          <a:xfrm>
            <a:off x="3403800" y="3177110"/>
            <a:ext cx="2336400" cy="8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Oxygen"/>
                <a:ea typeface="Oxygen"/>
                <a:cs typeface="Oxygen"/>
                <a:sym typeface="Oxygen"/>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59" name="Google Shape;59;p13"/>
          <p:cNvSpPr txBox="1">
            <a:spLocks noGrp="1"/>
          </p:cNvSpPr>
          <p:nvPr>
            <p:ph type="title" idx="6"/>
          </p:nvPr>
        </p:nvSpPr>
        <p:spPr>
          <a:xfrm>
            <a:off x="6087600" y="2804438"/>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0" name="Google Shape;60;p13"/>
          <p:cNvSpPr txBox="1">
            <a:spLocks noGrp="1"/>
          </p:cNvSpPr>
          <p:nvPr>
            <p:ph type="title" idx="7" hasCustomPrompt="1"/>
          </p:nvPr>
        </p:nvSpPr>
        <p:spPr>
          <a:xfrm>
            <a:off x="6087600" y="1589526"/>
            <a:ext cx="23364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1" name="Google Shape;61;p13"/>
          <p:cNvSpPr txBox="1">
            <a:spLocks noGrp="1"/>
          </p:cNvSpPr>
          <p:nvPr>
            <p:ph type="subTitle" idx="8"/>
          </p:nvPr>
        </p:nvSpPr>
        <p:spPr>
          <a:xfrm>
            <a:off x="6087600" y="3177110"/>
            <a:ext cx="2336400" cy="8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Oxygen"/>
                <a:ea typeface="Oxygen"/>
                <a:cs typeface="Oxygen"/>
                <a:sym typeface="Oxygen"/>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62" name="Google Shape;62;p13"/>
          <p:cNvSpPr txBox="1">
            <a:spLocks noGrp="1"/>
          </p:cNvSpPr>
          <p:nvPr>
            <p:ph type="title" idx="9"/>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4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54"/>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BLANK_1_1_1_1_1_1_3">
    <p:spTree>
      <p:nvGrpSpPr>
        <p:cNvPr id="1" name="Shape 155"/>
        <p:cNvGrpSpPr/>
        <p:nvPr/>
      </p:nvGrpSpPr>
      <p:grpSpPr>
        <a:xfrm>
          <a:off x="0" y="0"/>
          <a:ext cx="0" cy="0"/>
          <a:chOff x="0" y="0"/>
          <a:chExt cx="0" cy="0"/>
        </a:xfrm>
      </p:grpSpPr>
      <p:pic>
        <p:nvPicPr>
          <p:cNvPr id="156" name="Google Shape;156;p30"/>
          <p:cNvPicPr preferRelativeResize="0"/>
          <p:nvPr/>
        </p:nvPicPr>
        <p:blipFill>
          <a:blip r:embed="rId2">
            <a:alphaModFix/>
          </a:blip>
          <a:stretch>
            <a:fillRect/>
          </a:stretch>
        </p:blipFill>
        <p:spPr>
          <a:xfrm>
            <a:off x="0" y="0"/>
            <a:ext cx="9144000" cy="51435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2">
  <p:cSld name="CUSTOM_4_1">
    <p:spTree>
      <p:nvGrpSpPr>
        <p:cNvPr id="1" name="Shape 157"/>
        <p:cNvGrpSpPr/>
        <p:nvPr/>
      </p:nvGrpSpPr>
      <p:grpSpPr>
        <a:xfrm>
          <a:off x="0" y="0"/>
          <a:ext cx="0" cy="0"/>
          <a:chOff x="0" y="0"/>
          <a:chExt cx="0" cy="0"/>
        </a:xfrm>
      </p:grpSpPr>
      <p:pic>
        <p:nvPicPr>
          <p:cNvPr id="158" name="Google Shape;158;p31"/>
          <p:cNvPicPr preferRelativeResize="0"/>
          <p:nvPr/>
        </p:nvPicPr>
        <p:blipFill>
          <a:blip r:embed="rId2">
            <a:alphaModFix/>
          </a:blip>
          <a:stretch>
            <a:fillRect/>
          </a:stretch>
        </p:blipFill>
        <p:spPr>
          <a:xfrm>
            <a:off x="0" y="0"/>
            <a:ext cx="9144000" cy="514351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Poiret One"/>
              <a:buNone/>
              <a:defRPr sz="2800">
                <a:solidFill>
                  <a:schemeClr val="dk1"/>
                </a:solidFill>
                <a:latin typeface="Poiret One"/>
                <a:ea typeface="Poiret One"/>
                <a:cs typeface="Poiret One"/>
                <a:sym typeface="Poiret One"/>
              </a:defRPr>
            </a:lvl1pPr>
            <a:lvl2pPr lvl="1"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2pPr>
            <a:lvl3pPr lvl="2"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3pPr>
            <a:lvl4pPr lvl="3"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4pPr>
            <a:lvl5pPr lvl="4"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5pPr>
            <a:lvl6pPr lvl="5"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6pPr>
            <a:lvl7pPr lvl="6"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7pPr>
            <a:lvl8pPr lvl="7"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8pPr>
            <a:lvl9pPr lvl="8"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Oxygen Light"/>
              <a:buChar char="●"/>
              <a:defRPr sz="1800">
                <a:solidFill>
                  <a:schemeClr val="lt2"/>
                </a:solidFill>
                <a:latin typeface="Oxygen Light"/>
                <a:ea typeface="Oxygen Light"/>
                <a:cs typeface="Oxygen Light"/>
                <a:sym typeface="Oxygen Light"/>
              </a:defRPr>
            </a:lvl1pPr>
            <a:lvl2pPr marL="914400" lvl="1" indent="-317500">
              <a:lnSpc>
                <a:spcPct val="115000"/>
              </a:lnSpc>
              <a:spcBef>
                <a:spcPts val="1600"/>
              </a:spcBef>
              <a:spcAft>
                <a:spcPts val="0"/>
              </a:spcAft>
              <a:buClr>
                <a:schemeClr val="lt2"/>
              </a:buClr>
              <a:buSzPts val="1400"/>
              <a:buFont typeface="Oxygen Light"/>
              <a:buChar char="○"/>
              <a:defRPr>
                <a:solidFill>
                  <a:schemeClr val="lt2"/>
                </a:solidFill>
                <a:latin typeface="Oxygen Light"/>
                <a:ea typeface="Oxygen Light"/>
                <a:cs typeface="Oxygen Light"/>
                <a:sym typeface="Oxygen Light"/>
              </a:defRPr>
            </a:lvl2pPr>
            <a:lvl3pPr marL="1371600" lvl="2" indent="-317500">
              <a:lnSpc>
                <a:spcPct val="115000"/>
              </a:lnSpc>
              <a:spcBef>
                <a:spcPts val="1600"/>
              </a:spcBef>
              <a:spcAft>
                <a:spcPts val="0"/>
              </a:spcAft>
              <a:buClr>
                <a:schemeClr val="lt2"/>
              </a:buClr>
              <a:buSzPts val="1400"/>
              <a:buFont typeface="Oxygen Light"/>
              <a:buChar char="■"/>
              <a:defRPr>
                <a:solidFill>
                  <a:schemeClr val="lt2"/>
                </a:solidFill>
                <a:latin typeface="Oxygen Light"/>
                <a:ea typeface="Oxygen Light"/>
                <a:cs typeface="Oxygen Light"/>
                <a:sym typeface="Oxygen Light"/>
              </a:defRPr>
            </a:lvl3pPr>
            <a:lvl4pPr marL="1828800" lvl="3" indent="-317500">
              <a:lnSpc>
                <a:spcPct val="115000"/>
              </a:lnSpc>
              <a:spcBef>
                <a:spcPts val="1600"/>
              </a:spcBef>
              <a:spcAft>
                <a:spcPts val="0"/>
              </a:spcAft>
              <a:buClr>
                <a:schemeClr val="lt2"/>
              </a:buClr>
              <a:buSzPts val="1400"/>
              <a:buFont typeface="Oxygen Light"/>
              <a:buChar char="●"/>
              <a:defRPr>
                <a:solidFill>
                  <a:schemeClr val="lt2"/>
                </a:solidFill>
                <a:latin typeface="Oxygen Light"/>
                <a:ea typeface="Oxygen Light"/>
                <a:cs typeface="Oxygen Light"/>
                <a:sym typeface="Oxygen Light"/>
              </a:defRPr>
            </a:lvl4pPr>
            <a:lvl5pPr marL="2286000" lvl="4" indent="-317500">
              <a:lnSpc>
                <a:spcPct val="115000"/>
              </a:lnSpc>
              <a:spcBef>
                <a:spcPts val="1600"/>
              </a:spcBef>
              <a:spcAft>
                <a:spcPts val="0"/>
              </a:spcAft>
              <a:buClr>
                <a:schemeClr val="lt2"/>
              </a:buClr>
              <a:buSzPts val="1400"/>
              <a:buFont typeface="Oxygen Light"/>
              <a:buChar char="○"/>
              <a:defRPr>
                <a:solidFill>
                  <a:schemeClr val="lt2"/>
                </a:solidFill>
                <a:latin typeface="Oxygen Light"/>
                <a:ea typeface="Oxygen Light"/>
                <a:cs typeface="Oxygen Light"/>
                <a:sym typeface="Oxygen Light"/>
              </a:defRPr>
            </a:lvl5pPr>
            <a:lvl6pPr marL="2743200" lvl="5" indent="-317500">
              <a:lnSpc>
                <a:spcPct val="115000"/>
              </a:lnSpc>
              <a:spcBef>
                <a:spcPts val="1600"/>
              </a:spcBef>
              <a:spcAft>
                <a:spcPts val="0"/>
              </a:spcAft>
              <a:buClr>
                <a:schemeClr val="lt2"/>
              </a:buClr>
              <a:buSzPts val="1400"/>
              <a:buFont typeface="Oxygen Light"/>
              <a:buChar char="■"/>
              <a:defRPr>
                <a:solidFill>
                  <a:schemeClr val="lt2"/>
                </a:solidFill>
                <a:latin typeface="Oxygen Light"/>
                <a:ea typeface="Oxygen Light"/>
                <a:cs typeface="Oxygen Light"/>
                <a:sym typeface="Oxygen Light"/>
              </a:defRPr>
            </a:lvl6pPr>
            <a:lvl7pPr marL="3200400" lvl="6" indent="-317500">
              <a:lnSpc>
                <a:spcPct val="115000"/>
              </a:lnSpc>
              <a:spcBef>
                <a:spcPts val="1600"/>
              </a:spcBef>
              <a:spcAft>
                <a:spcPts val="0"/>
              </a:spcAft>
              <a:buClr>
                <a:schemeClr val="lt2"/>
              </a:buClr>
              <a:buSzPts val="1400"/>
              <a:buFont typeface="Oxygen Light"/>
              <a:buChar char="●"/>
              <a:defRPr>
                <a:solidFill>
                  <a:schemeClr val="lt2"/>
                </a:solidFill>
                <a:latin typeface="Oxygen Light"/>
                <a:ea typeface="Oxygen Light"/>
                <a:cs typeface="Oxygen Light"/>
                <a:sym typeface="Oxygen Light"/>
              </a:defRPr>
            </a:lvl7pPr>
            <a:lvl8pPr marL="3657600" lvl="7" indent="-317500">
              <a:lnSpc>
                <a:spcPct val="115000"/>
              </a:lnSpc>
              <a:spcBef>
                <a:spcPts val="1600"/>
              </a:spcBef>
              <a:spcAft>
                <a:spcPts val="0"/>
              </a:spcAft>
              <a:buClr>
                <a:schemeClr val="lt2"/>
              </a:buClr>
              <a:buSzPts val="1400"/>
              <a:buFont typeface="Oxygen Light"/>
              <a:buChar char="○"/>
              <a:defRPr>
                <a:solidFill>
                  <a:schemeClr val="lt2"/>
                </a:solidFill>
                <a:latin typeface="Oxygen Light"/>
                <a:ea typeface="Oxygen Light"/>
                <a:cs typeface="Oxygen Light"/>
                <a:sym typeface="Oxygen Light"/>
              </a:defRPr>
            </a:lvl8pPr>
            <a:lvl9pPr marL="4114800" lvl="8" indent="-317500">
              <a:lnSpc>
                <a:spcPct val="115000"/>
              </a:lnSpc>
              <a:spcBef>
                <a:spcPts val="1600"/>
              </a:spcBef>
              <a:spcAft>
                <a:spcPts val="1600"/>
              </a:spcAft>
              <a:buClr>
                <a:schemeClr val="lt2"/>
              </a:buClr>
              <a:buSzPts val="1400"/>
              <a:buFont typeface="Oxygen Light"/>
              <a:buChar char="■"/>
              <a:defRPr>
                <a:solidFill>
                  <a:schemeClr val="lt2"/>
                </a:solidFill>
                <a:latin typeface="Oxygen Light"/>
                <a:ea typeface="Oxygen Light"/>
                <a:cs typeface="Oxygen Light"/>
                <a:sym typeface="Oxygen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8" r:id="rId2"/>
    <p:sldLayoutId id="2147483659" r:id="rId3"/>
    <p:sldLayoutId id="2147483675" r:id="rId4"/>
    <p:sldLayoutId id="2147483676" r:id="rId5"/>
    <p:sldLayoutId id="2147483677"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shoppingdesign.com.tw/post/view/4505"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video" Target="https://www.youtube.com/embed/20YL8gFW1QU?feature=oembe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4"/>
          <p:cNvSpPr txBox="1">
            <a:spLocks noGrp="1"/>
          </p:cNvSpPr>
          <p:nvPr>
            <p:ph type="ctrTitle"/>
          </p:nvPr>
        </p:nvSpPr>
        <p:spPr>
          <a:xfrm>
            <a:off x="3116340" y="970200"/>
            <a:ext cx="5635773" cy="2410500"/>
          </a:xfrm>
          <a:prstGeom prst="rect">
            <a:avLst/>
          </a:prstGeom>
        </p:spPr>
        <p:txBody>
          <a:bodyPr spcFirstLastPara="1" wrap="square" lIns="91425" tIns="91425" rIns="91425" bIns="91425" anchor="b" anchorCtr="0">
            <a:noAutofit/>
          </a:bodyPr>
          <a:lstStyle/>
          <a:p>
            <a:pPr lvl="0"/>
            <a:r>
              <a:rPr lang="en-GB" sz="4000" dirty="0" err="1"/>
              <a:t>SlideFusion</a:t>
            </a:r>
            <a:br>
              <a:rPr lang="en-GB" sz="4000" dirty="0"/>
            </a:br>
            <a:r>
              <a:rPr lang="en-US" sz="2800" dirty="0"/>
              <a:t>Surrogacy Wheelchair with Implicit </a:t>
            </a:r>
            <a:r>
              <a:rPr lang="en-US" sz="2800" dirty="0" err="1"/>
              <a:t>Eyegaze</a:t>
            </a:r>
            <a:r>
              <a:rPr lang="en-US" sz="2800" dirty="0"/>
              <a:t> Modality Sharing</a:t>
            </a:r>
            <a:endParaRPr sz="4000" dirty="0">
              <a:solidFill>
                <a:schemeClr val="accent1"/>
              </a:solidFill>
            </a:endParaRPr>
          </a:p>
        </p:txBody>
      </p:sp>
      <p:sp>
        <p:nvSpPr>
          <p:cNvPr id="168" name="Google Shape;168;p34"/>
          <p:cNvSpPr txBox="1">
            <a:spLocks noGrp="1"/>
          </p:cNvSpPr>
          <p:nvPr>
            <p:ph type="subTitle" idx="1"/>
          </p:nvPr>
        </p:nvSpPr>
        <p:spPr>
          <a:xfrm>
            <a:off x="4900114" y="3386829"/>
            <a:ext cx="3852000" cy="792600"/>
          </a:xfrm>
          <a:prstGeom prst="rect">
            <a:avLst/>
          </a:prstGeom>
        </p:spPr>
        <p:txBody>
          <a:bodyPr spcFirstLastPara="1" wrap="square" lIns="91425" tIns="91425" rIns="91425" bIns="91425" anchor="t" anchorCtr="0">
            <a:noAutofit/>
          </a:bodyPr>
          <a:lstStyle/>
          <a:p>
            <a:pPr marL="0" lvl="0" indent="0"/>
            <a:r>
              <a:rPr lang="en-GB" sz="2800" dirty="0"/>
              <a:t>Wong, Shing Ming</a:t>
            </a:r>
            <a:br>
              <a:rPr lang="en-GB" sz="2800" dirty="0"/>
            </a:br>
            <a:r>
              <a:rPr lang="en-GB" sz="2800" dirty="0"/>
              <a:t>19 Oct.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10">
            <a:extLst>
              <a:ext uri="{FF2B5EF4-FFF2-40B4-BE49-F238E27FC236}">
                <a16:creationId xmlns:a16="http://schemas.microsoft.com/office/drawing/2014/main" id="{D01B4DC1-E018-4DD3-B55F-B0D08A8AEC64}"/>
              </a:ext>
            </a:extLst>
          </p:cNvPr>
          <p:cNvSpPr>
            <a:spLocks noGrp="1"/>
          </p:cNvSpPr>
          <p:nvPr>
            <p:ph type="title" idx="9"/>
          </p:nvPr>
        </p:nvSpPr>
        <p:spPr/>
        <p:txBody>
          <a:bodyPr/>
          <a:lstStyle/>
          <a:p>
            <a:pPr algn="l"/>
            <a:r>
              <a:rPr lang="en-US" altLang="zh-TW" sz="1800" dirty="0">
                <a:latin typeface="Poiret One" panose="02000000000000000000" pitchFamily="2" charset="0"/>
              </a:rPr>
              <a:t>Eye-tracking module</a:t>
            </a:r>
            <a:endParaRPr lang="zh-TW" altLang="en-US" dirty="0">
              <a:latin typeface="Poiret One" panose="02000000000000000000" pitchFamily="2" charset="0"/>
            </a:endParaRPr>
          </a:p>
        </p:txBody>
      </p:sp>
      <p:sp>
        <p:nvSpPr>
          <p:cNvPr id="13" name="文字方塊 12">
            <a:extLst>
              <a:ext uri="{FF2B5EF4-FFF2-40B4-BE49-F238E27FC236}">
                <a16:creationId xmlns:a16="http://schemas.microsoft.com/office/drawing/2014/main" id="{1C47AD19-1A68-4128-9D51-36EF7AFE294A}"/>
              </a:ext>
            </a:extLst>
          </p:cNvPr>
          <p:cNvSpPr txBox="1"/>
          <p:nvPr/>
        </p:nvSpPr>
        <p:spPr>
          <a:xfrm>
            <a:off x="720000" y="1071448"/>
            <a:ext cx="8084695" cy="646331"/>
          </a:xfrm>
          <a:prstGeom prst="rect">
            <a:avLst/>
          </a:prstGeom>
          <a:noFill/>
        </p:spPr>
        <p:txBody>
          <a:bodyPr wrap="square">
            <a:spAutoFit/>
          </a:bodyPr>
          <a:lstStyle/>
          <a:p>
            <a:pPr algn="l"/>
            <a:r>
              <a:rPr lang="en-US" altLang="zh-TW" sz="1800" dirty="0">
                <a:latin typeface="Oxygen" panose="02000503000000000000" pitchFamily="2" charset="0"/>
              </a:rPr>
              <a:t>E</a:t>
            </a:r>
            <a:r>
              <a:rPr lang="en-US" altLang="zh-TW" sz="1800" b="0" i="0" u="none" strike="noStrike" baseline="0" dirty="0">
                <a:latin typeface="Oxygen" panose="02000503000000000000" pitchFamily="2" charset="0"/>
              </a:rPr>
              <a:t>ye gaze info is overlaid into the visual feedback stream allowing the remote user to visually understand the real-time attention of the wheelchair user</a:t>
            </a:r>
            <a:endParaRPr lang="en-US" altLang="zh-TW" b="0" i="0" u="none" strike="noStrike" baseline="0" dirty="0">
              <a:latin typeface="Oxygen" panose="02000503000000000000" pitchFamily="2" charset="0"/>
            </a:endParaRPr>
          </a:p>
        </p:txBody>
      </p:sp>
      <p:pic>
        <p:nvPicPr>
          <p:cNvPr id="3" name="圖片 2" descr="一張含有 文字, 個人, 螢幕擷取畫面 的圖片&#10;&#10;自動產生的描述">
            <a:extLst>
              <a:ext uri="{FF2B5EF4-FFF2-40B4-BE49-F238E27FC236}">
                <a16:creationId xmlns:a16="http://schemas.microsoft.com/office/drawing/2014/main" id="{CA471A47-381A-4738-9AB1-B731221C21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3200" y="2034194"/>
            <a:ext cx="4398293" cy="2994520"/>
          </a:xfrm>
          <a:prstGeom prst="rect">
            <a:avLst/>
          </a:prstGeom>
        </p:spPr>
      </p:pic>
    </p:spTree>
    <p:extLst>
      <p:ext uri="{BB962C8B-B14F-4D97-AF65-F5344CB8AC3E}">
        <p14:creationId xmlns:p14="http://schemas.microsoft.com/office/powerpoint/2010/main" val="2099302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a:extLst>
              <a:ext uri="{FF2B5EF4-FFF2-40B4-BE49-F238E27FC236}">
                <a16:creationId xmlns:a16="http://schemas.microsoft.com/office/drawing/2014/main" id="{A2C49E74-86A8-4895-B9E4-F7C5F24B1C73}"/>
              </a:ext>
            </a:extLst>
          </p:cNvPr>
          <p:cNvSpPr txBox="1"/>
          <p:nvPr/>
        </p:nvSpPr>
        <p:spPr>
          <a:xfrm>
            <a:off x="720000" y="1017725"/>
            <a:ext cx="7857532" cy="878574"/>
          </a:xfrm>
          <a:prstGeom prst="rect">
            <a:avLst/>
          </a:prstGeom>
          <a:noFill/>
        </p:spPr>
        <p:txBody>
          <a:bodyPr wrap="square">
            <a:spAutoFit/>
          </a:bodyPr>
          <a:lstStyle/>
          <a:p>
            <a:pPr algn="l">
              <a:lnSpc>
                <a:spcPct val="150000"/>
              </a:lnSpc>
            </a:pPr>
            <a:r>
              <a:rPr lang="en-US" altLang="zh-TW" sz="1800" b="0" i="0" u="none" strike="noStrike" baseline="0" dirty="0">
                <a:latin typeface="LinLibertineT"/>
              </a:rPr>
              <a:t>When the operator is viewing a completely different perspective</a:t>
            </a:r>
          </a:p>
          <a:p>
            <a:pPr marL="720000" indent="-342900" algn="l">
              <a:lnSpc>
                <a:spcPct val="150000"/>
              </a:lnSpc>
              <a:buFont typeface="Wingdings" panose="05000000000000000000" pitchFamily="2" charset="2"/>
              <a:buChar char="Ø"/>
            </a:pPr>
            <a:r>
              <a:rPr lang="en-US" altLang="zh-TW" sz="1800" dirty="0">
                <a:latin typeface="LinLibertineT"/>
              </a:rPr>
              <a:t>E</a:t>
            </a:r>
            <a:r>
              <a:rPr lang="en-US" altLang="zh-TW" sz="1800" b="0" i="0" u="none" strike="noStrike" baseline="0" dirty="0">
                <a:latin typeface="LinLibertineT"/>
              </a:rPr>
              <a:t>xtending the user’s visual awareness</a:t>
            </a:r>
            <a:endParaRPr lang="zh-TW" altLang="en-US" sz="1800" dirty="0"/>
          </a:p>
        </p:txBody>
      </p:sp>
      <p:pic>
        <p:nvPicPr>
          <p:cNvPr id="15" name="圖片 14" descr="一張含有 文字, 個人 的圖片&#10;&#10;自動產生的描述">
            <a:extLst>
              <a:ext uri="{FF2B5EF4-FFF2-40B4-BE49-F238E27FC236}">
                <a16:creationId xmlns:a16="http://schemas.microsoft.com/office/drawing/2014/main" id="{ABF393BF-3ACC-4171-9997-8AB5CA76D1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13471" y="2263385"/>
            <a:ext cx="4917057" cy="2475889"/>
          </a:xfrm>
          <a:prstGeom prst="rect">
            <a:avLst/>
          </a:prstGeom>
        </p:spPr>
      </p:pic>
      <p:sp>
        <p:nvSpPr>
          <p:cNvPr id="20" name="標題 10">
            <a:extLst>
              <a:ext uri="{FF2B5EF4-FFF2-40B4-BE49-F238E27FC236}">
                <a16:creationId xmlns:a16="http://schemas.microsoft.com/office/drawing/2014/main" id="{1E47E0A7-28C1-4EB0-ABBD-33867BB8C53C}"/>
              </a:ext>
            </a:extLst>
          </p:cNvPr>
          <p:cNvSpPr txBox="1">
            <a:spLocks/>
          </p:cNvSpPr>
          <p:nvPr/>
        </p:nvSpPr>
        <p:spPr>
          <a:xfrm>
            <a:off x="720000" y="445025"/>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Poiret One"/>
              <a:buNone/>
              <a:defRPr sz="2400" b="1" i="0" u="none" strike="noStrike" cap="none">
                <a:solidFill>
                  <a:schemeClr val="dk1"/>
                </a:solidFill>
                <a:latin typeface="Poiret One"/>
                <a:ea typeface="Poiret One"/>
                <a:cs typeface="Poiret One"/>
                <a:sym typeface="Poiret One"/>
              </a:defRPr>
            </a:lvl1pPr>
            <a:lvl2pPr marR="0" lvl="1"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9pPr>
          </a:lstStyle>
          <a:p>
            <a:pPr algn="l"/>
            <a:r>
              <a:rPr lang="en-US" altLang="zh-TW" sz="1800" dirty="0">
                <a:latin typeface="Poiret One" panose="02000000000000000000" pitchFamily="2" charset="0"/>
              </a:rPr>
              <a:t>User experience</a:t>
            </a:r>
            <a:endParaRPr lang="zh-TW" altLang="en-US" dirty="0">
              <a:latin typeface="Poiret One" panose="02000000000000000000" pitchFamily="2" charset="0"/>
            </a:endParaRPr>
          </a:p>
        </p:txBody>
      </p:sp>
    </p:spTree>
    <p:extLst>
      <p:ext uri="{BB962C8B-B14F-4D97-AF65-F5344CB8AC3E}">
        <p14:creationId xmlns:p14="http://schemas.microsoft.com/office/powerpoint/2010/main" val="1916113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a:extLst>
              <a:ext uri="{FF2B5EF4-FFF2-40B4-BE49-F238E27FC236}">
                <a16:creationId xmlns:a16="http://schemas.microsoft.com/office/drawing/2014/main" id="{34ADE1B6-AB46-4302-8D31-B291D1CC2F57}"/>
              </a:ext>
            </a:extLst>
          </p:cNvPr>
          <p:cNvSpPr txBox="1"/>
          <p:nvPr/>
        </p:nvSpPr>
        <p:spPr>
          <a:xfrm>
            <a:off x="720000" y="1336924"/>
            <a:ext cx="7800024" cy="2031325"/>
          </a:xfrm>
          <a:prstGeom prst="rect">
            <a:avLst/>
          </a:prstGeom>
          <a:noFill/>
        </p:spPr>
        <p:txBody>
          <a:bodyPr wrap="square">
            <a:spAutoFit/>
          </a:bodyPr>
          <a:lstStyle/>
          <a:p>
            <a:pPr marL="342900" indent="-342900" algn="l">
              <a:buFont typeface="+mj-lt"/>
              <a:buAutoNum type="arabicPeriod"/>
            </a:pPr>
            <a:r>
              <a:rPr lang="en-US" altLang="zh-TW" sz="1800" dirty="0">
                <a:latin typeface="Oxygen" panose="02000503000000000000" pitchFamily="2" charset="0"/>
              </a:rPr>
              <a:t>U</a:t>
            </a:r>
            <a:r>
              <a:rPr lang="en-US" altLang="zh-TW" sz="1800" b="0" i="0" u="none" strike="noStrike" baseline="0" dirty="0">
                <a:latin typeface="Oxygen" panose="02000503000000000000" pitchFamily="2" charset="0"/>
              </a:rPr>
              <a:t>sing head-mounted display and hand tracking devices to control the surrogacy robot</a:t>
            </a:r>
          </a:p>
          <a:p>
            <a:pPr marL="342900" indent="-342900" algn="l">
              <a:buFont typeface="+mj-lt"/>
              <a:buAutoNum type="arabicPeriod"/>
            </a:pPr>
            <a:endParaRPr lang="en-US" altLang="zh-TW" sz="1800" dirty="0">
              <a:latin typeface="Oxygen" panose="02000503000000000000" pitchFamily="2" charset="0"/>
            </a:endParaRPr>
          </a:p>
          <a:p>
            <a:pPr marL="342900" indent="-342900" algn="l">
              <a:buFont typeface="+mj-lt"/>
              <a:buAutoNum type="arabicPeriod"/>
            </a:pPr>
            <a:endParaRPr lang="en-US" altLang="zh-TW" sz="1800" dirty="0">
              <a:latin typeface="Oxygen" panose="02000503000000000000" pitchFamily="2" charset="0"/>
            </a:endParaRPr>
          </a:p>
          <a:p>
            <a:pPr marL="342900" indent="-342900" algn="l">
              <a:buFont typeface="+mj-lt"/>
              <a:buAutoNum type="arabicPeriod"/>
            </a:pPr>
            <a:r>
              <a:rPr lang="en-US" altLang="zh-TW" sz="1800" b="0" i="0" u="none" strike="noStrike" baseline="0" dirty="0">
                <a:latin typeface="Oxygen" panose="02000503000000000000" pitchFamily="2" charset="0"/>
              </a:rPr>
              <a:t>User sits on the wheelchair and operate it. This user is equipped with an eye-gaze tracking devic</a:t>
            </a:r>
            <a:r>
              <a:rPr lang="en-US" altLang="zh-TW" sz="1800" dirty="0">
                <a:latin typeface="Oxygen" panose="02000503000000000000" pitchFamily="2" charset="0"/>
              </a:rPr>
              <a:t>e </a:t>
            </a:r>
            <a:r>
              <a:rPr lang="en-US" altLang="zh-TW" sz="1800" b="0" i="0" u="none" strike="noStrike" baseline="0" dirty="0">
                <a:latin typeface="Oxygen" panose="02000503000000000000" pitchFamily="2" charset="0"/>
              </a:rPr>
              <a:t>to capture their eye movement and share it implicitly with the remote operator.</a:t>
            </a:r>
            <a:endParaRPr lang="zh-TW" altLang="en-US" sz="1800" dirty="0">
              <a:latin typeface="Oxygen" panose="02000503000000000000" pitchFamily="2" charset="0"/>
            </a:endParaRPr>
          </a:p>
        </p:txBody>
      </p:sp>
      <p:sp>
        <p:nvSpPr>
          <p:cNvPr id="16" name="標題 10">
            <a:extLst>
              <a:ext uri="{FF2B5EF4-FFF2-40B4-BE49-F238E27FC236}">
                <a16:creationId xmlns:a16="http://schemas.microsoft.com/office/drawing/2014/main" id="{0A90EEBA-2061-48E1-9B14-B0BCD4BB6A0E}"/>
              </a:ext>
            </a:extLst>
          </p:cNvPr>
          <p:cNvSpPr txBox="1">
            <a:spLocks/>
          </p:cNvSpPr>
          <p:nvPr/>
        </p:nvSpPr>
        <p:spPr>
          <a:xfrm>
            <a:off x="720000" y="445025"/>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Poiret One"/>
              <a:buNone/>
              <a:defRPr sz="2400" b="1" i="0" u="none" strike="noStrike" cap="none">
                <a:solidFill>
                  <a:schemeClr val="dk1"/>
                </a:solidFill>
                <a:latin typeface="Poiret One"/>
                <a:ea typeface="Poiret One"/>
                <a:cs typeface="Poiret One"/>
                <a:sym typeface="Poiret One"/>
              </a:defRPr>
            </a:lvl1pPr>
            <a:lvl2pPr marR="0" lvl="1"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9pPr>
          </a:lstStyle>
          <a:p>
            <a:pPr algn="l"/>
            <a:r>
              <a:rPr lang="en-US" altLang="zh-TW" sz="1800" dirty="0">
                <a:latin typeface="Poiret One" panose="02000000000000000000" pitchFamily="2" charset="0"/>
              </a:rPr>
              <a:t>Operation</a:t>
            </a:r>
            <a:endParaRPr lang="zh-TW" altLang="en-US" dirty="0">
              <a:latin typeface="Poiret One" panose="02000000000000000000" pitchFamily="2" charset="0"/>
            </a:endParaRPr>
          </a:p>
        </p:txBody>
      </p:sp>
    </p:spTree>
    <p:extLst>
      <p:ext uri="{BB962C8B-B14F-4D97-AF65-F5344CB8AC3E}">
        <p14:creationId xmlns:p14="http://schemas.microsoft.com/office/powerpoint/2010/main" val="2999832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圖片 14" descr="一張含有 男人, 個人 的圖片&#10;&#10;自動產生的描述">
            <a:hlinkClick r:id="rId2"/>
            <a:extLst>
              <a:ext uri="{FF2B5EF4-FFF2-40B4-BE49-F238E27FC236}">
                <a16:creationId xmlns:a16="http://schemas.microsoft.com/office/drawing/2014/main" id="{52B871DB-9DF7-4648-8833-E47513C0E8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44307" y="1097048"/>
            <a:ext cx="5255385" cy="2949403"/>
          </a:xfrm>
          <a:prstGeom prst="rect">
            <a:avLst/>
          </a:prstGeom>
        </p:spPr>
      </p:pic>
      <p:sp>
        <p:nvSpPr>
          <p:cNvPr id="18" name="標題 10">
            <a:extLst>
              <a:ext uri="{FF2B5EF4-FFF2-40B4-BE49-F238E27FC236}">
                <a16:creationId xmlns:a16="http://schemas.microsoft.com/office/drawing/2014/main" id="{43D9C203-674A-44D9-87D9-15EAE7F4EFFD}"/>
              </a:ext>
            </a:extLst>
          </p:cNvPr>
          <p:cNvSpPr txBox="1">
            <a:spLocks/>
          </p:cNvSpPr>
          <p:nvPr/>
        </p:nvSpPr>
        <p:spPr>
          <a:xfrm>
            <a:off x="720000" y="445025"/>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Poiret One"/>
              <a:buNone/>
              <a:defRPr sz="2400" b="1" i="0" u="none" strike="noStrike" cap="none">
                <a:solidFill>
                  <a:schemeClr val="dk1"/>
                </a:solidFill>
                <a:latin typeface="Poiret One"/>
                <a:ea typeface="Poiret One"/>
                <a:cs typeface="Poiret One"/>
                <a:sym typeface="Poiret One"/>
              </a:defRPr>
            </a:lvl1pPr>
            <a:lvl2pPr marR="0" lvl="1"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9pPr>
          </a:lstStyle>
          <a:p>
            <a:pPr algn="l"/>
            <a:r>
              <a:rPr lang="en-US" altLang="zh-TW" sz="1800" dirty="0">
                <a:latin typeface="Poiret One" panose="02000000000000000000" pitchFamily="2" charset="0"/>
              </a:rPr>
              <a:t>P.S.: A human-robot dance duet</a:t>
            </a:r>
          </a:p>
        </p:txBody>
      </p:sp>
    </p:spTree>
    <p:extLst>
      <p:ext uri="{BB962C8B-B14F-4D97-AF65-F5344CB8AC3E}">
        <p14:creationId xmlns:p14="http://schemas.microsoft.com/office/powerpoint/2010/main" val="3629325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10">
            <a:extLst>
              <a:ext uri="{FF2B5EF4-FFF2-40B4-BE49-F238E27FC236}">
                <a16:creationId xmlns:a16="http://schemas.microsoft.com/office/drawing/2014/main" id="{A41770A9-DFA1-224D-B689-6FEEDD5CEF20}"/>
              </a:ext>
            </a:extLst>
          </p:cNvPr>
          <p:cNvSpPr>
            <a:spLocks noGrp="1"/>
          </p:cNvSpPr>
          <p:nvPr>
            <p:ph type="title" idx="9"/>
          </p:nvPr>
        </p:nvSpPr>
        <p:spPr/>
        <p:txBody>
          <a:bodyPr/>
          <a:lstStyle/>
          <a:p>
            <a:r>
              <a:rPr kumimoji="1" lang="en-US" altLang="zh-TW" dirty="0"/>
              <a:t>Info of the paper</a:t>
            </a:r>
            <a:endParaRPr kumimoji="1" lang="zh-TW" altLang="en-US" dirty="0"/>
          </a:p>
        </p:txBody>
      </p:sp>
      <p:sp>
        <p:nvSpPr>
          <p:cNvPr id="2" name="文字方塊 1">
            <a:extLst>
              <a:ext uri="{FF2B5EF4-FFF2-40B4-BE49-F238E27FC236}">
                <a16:creationId xmlns:a16="http://schemas.microsoft.com/office/drawing/2014/main" id="{3620FA94-ECA8-AD4D-9FD1-17B9E7518F05}"/>
              </a:ext>
            </a:extLst>
          </p:cNvPr>
          <p:cNvSpPr txBox="1"/>
          <p:nvPr/>
        </p:nvSpPr>
        <p:spPr>
          <a:xfrm>
            <a:off x="372574" y="1017725"/>
            <a:ext cx="8398851" cy="1200329"/>
          </a:xfrm>
          <a:prstGeom prst="rect">
            <a:avLst/>
          </a:prstGeom>
          <a:noFill/>
        </p:spPr>
        <p:txBody>
          <a:bodyPr wrap="square" rtlCol="0">
            <a:spAutoFit/>
          </a:bodyPr>
          <a:lstStyle/>
          <a:p>
            <a:pPr marL="457200" indent="-457200">
              <a:buClr>
                <a:schemeClr val="accent5">
                  <a:lumMod val="25000"/>
                </a:schemeClr>
              </a:buClr>
              <a:buFont typeface="+mj-lt"/>
              <a:buAutoNum type="arabicPeriod"/>
            </a:pPr>
            <a:r>
              <a:rPr lang="en-GB" altLang="zh-TW" sz="1800" dirty="0">
                <a:solidFill>
                  <a:schemeClr val="accent5">
                    <a:lumMod val="25000"/>
                  </a:schemeClr>
                </a:solidFill>
                <a:latin typeface="Oxygen" panose="02000503000000000000" pitchFamily="2" charset="0"/>
              </a:rPr>
              <a:t>Contributions</a:t>
            </a:r>
            <a:r>
              <a:rPr kumimoji="1" lang="en-US" altLang="zh-TW" sz="1800" dirty="0">
                <a:solidFill>
                  <a:schemeClr val="accent5">
                    <a:lumMod val="25000"/>
                  </a:schemeClr>
                </a:solidFill>
                <a:latin typeface="Oxygen" panose="02000503000000000000" pitchFamily="2" charset="0"/>
              </a:rPr>
              <a:t>:</a:t>
            </a:r>
            <a:endParaRPr lang="en-GB" altLang="zh-TW" sz="1800" dirty="0">
              <a:solidFill>
                <a:schemeClr val="accent5">
                  <a:lumMod val="25000"/>
                </a:schemeClr>
              </a:solidFill>
              <a:latin typeface="Oxygen" panose="02000503000000000000" pitchFamily="2" charset="0"/>
            </a:endParaRPr>
          </a:p>
          <a:p>
            <a:pPr marL="720000" indent="-342900">
              <a:buFont typeface="Wingdings" pitchFamily="2" charset="2"/>
              <a:buChar char="Ø"/>
            </a:pPr>
            <a:r>
              <a:rPr lang="en-US" altLang="zh-TW" sz="1800" b="1" dirty="0">
                <a:solidFill>
                  <a:schemeClr val="accent5">
                    <a:lumMod val="25000"/>
                  </a:schemeClr>
                </a:solidFill>
                <a:latin typeface="Oxygen" panose="02000503000000000000" pitchFamily="2" charset="0"/>
              </a:rPr>
              <a:t>To propose the design of a remote surrogacy wheelchair system</a:t>
            </a:r>
          </a:p>
          <a:p>
            <a:pPr marL="720000" indent="-342900">
              <a:buFont typeface="Wingdings" pitchFamily="2" charset="2"/>
              <a:buChar char="Ø"/>
            </a:pPr>
            <a:r>
              <a:rPr lang="en-US" altLang="zh-TW" sz="1800" b="1" dirty="0">
                <a:solidFill>
                  <a:schemeClr val="accent5">
                    <a:lumMod val="25000"/>
                  </a:schemeClr>
                </a:solidFill>
                <a:latin typeface="Oxygen" panose="02000503000000000000" pitchFamily="2" charset="0"/>
              </a:rPr>
              <a:t>To explore the use of eye gaze modality for implicit communication and vision awareness sharing</a:t>
            </a:r>
            <a:endParaRPr lang="en-GB" altLang="zh-TW" sz="1800" b="1" dirty="0">
              <a:solidFill>
                <a:schemeClr val="accent5">
                  <a:lumMod val="25000"/>
                </a:schemeClr>
              </a:solidFill>
              <a:latin typeface="Oxygen" panose="02000503000000000000" pitchFamily="2" charset="0"/>
            </a:endParaRPr>
          </a:p>
        </p:txBody>
      </p:sp>
      <p:sp>
        <p:nvSpPr>
          <p:cNvPr id="8" name="文字方塊 7">
            <a:extLst>
              <a:ext uri="{FF2B5EF4-FFF2-40B4-BE49-F238E27FC236}">
                <a16:creationId xmlns:a16="http://schemas.microsoft.com/office/drawing/2014/main" id="{74D560AB-07D0-5A4B-B9DD-5C58E20300D4}"/>
              </a:ext>
            </a:extLst>
          </p:cNvPr>
          <p:cNvSpPr txBox="1"/>
          <p:nvPr/>
        </p:nvSpPr>
        <p:spPr>
          <a:xfrm>
            <a:off x="372573" y="2387084"/>
            <a:ext cx="8398851" cy="646331"/>
          </a:xfrm>
          <a:prstGeom prst="rect">
            <a:avLst/>
          </a:prstGeom>
          <a:noFill/>
        </p:spPr>
        <p:txBody>
          <a:bodyPr wrap="square" rtlCol="0">
            <a:spAutoFit/>
          </a:bodyPr>
          <a:lstStyle/>
          <a:p>
            <a:pPr marL="457200" indent="-457200">
              <a:buClr>
                <a:schemeClr val="accent5">
                  <a:lumMod val="25000"/>
                </a:schemeClr>
              </a:buClr>
              <a:buFont typeface="+mj-lt"/>
              <a:buAutoNum type="arabicPeriod" startAt="2"/>
            </a:pPr>
            <a:r>
              <a:rPr lang="en-GB" altLang="zh-TW" sz="1800" dirty="0">
                <a:solidFill>
                  <a:schemeClr val="accent5">
                    <a:lumMod val="25000"/>
                  </a:schemeClr>
                </a:solidFill>
                <a:latin typeface="Oxygen" panose="02000503000000000000" pitchFamily="2" charset="0"/>
              </a:rPr>
              <a:t>Research by Keio University</a:t>
            </a:r>
          </a:p>
          <a:p>
            <a:pPr marL="720000" indent="-285750">
              <a:buClr>
                <a:schemeClr val="accent5">
                  <a:lumMod val="25000"/>
                </a:schemeClr>
              </a:buClr>
              <a:buFont typeface="Wingdings" panose="05000000000000000000" pitchFamily="2" charset="2"/>
              <a:buChar char="Ø"/>
            </a:pPr>
            <a:r>
              <a:rPr lang="en-US" altLang="zh-TW" sz="1800" dirty="0">
                <a:solidFill>
                  <a:schemeClr val="accent5">
                    <a:lumMod val="25000"/>
                  </a:schemeClr>
                </a:solidFill>
                <a:latin typeface="Oxygen" panose="02000503000000000000" pitchFamily="2" charset="0"/>
              </a:rPr>
              <a:t>Graduate School of Media Design</a:t>
            </a:r>
            <a:endParaRPr lang="en-GB" altLang="zh-TW" sz="1800" dirty="0">
              <a:solidFill>
                <a:schemeClr val="accent5">
                  <a:lumMod val="25000"/>
                </a:schemeClr>
              </a:solidFill>
              <a:latin typeface="Oxygen" panose="02000503000000000000" pitchFamily="2" charset="0"/>
            </a:endParaRPr>
          </a:p>
        </p:txBody>
      </p:sp>
      <p:sp>
        <p:nvSpPr>
          <p:cNvPr id="9" name="文字方塊 8">
            <a:extLst>
              <a:ext uri="{FF2B5EF4-FFF2-40B4-BE49-F238E27FC236}">
                <a16:creationId xmlns:a16="http://schemas.microsoft.com/office/drawing/2014/main" id="{FE065F1B-26FF-7140-AE46-B07359B6DDB0}"/>
              </a:ext>
            </a:extLst>
          </p:cNvPr>
          <p:cNvSpPr txBox="1"/>
          <p:nvPr/>
        </p:nvSpPr>
        <p:spPr>
          <a:xfrm>
            <a:off x="372570" y="3197322"/>
            <a:ext cx="8398851" cy="646331"/>
          </a:xfrm>
          <a:prstGeom prst="rect">
            <a:avLst/>
          </a:prstGeom>
          <a:noFill/>
        </p:spPr>
        <p:txBody>
          <a:bodyPr wrap="square" rtlCol="0">
            <a:spAutoFit/>
          </a:bodyPr>
          <a:lstStyle/>
          <a:p>
            <a:pPr marL="457200" indent="-457200">
              <a:buClr>
                <a:schemeClr val="accent5">
                  <a:lumMod val="25000"/>
                </a:schemeClr>
              </a:buClr>
              <a:buFont typeface="+mj-lt"/>
              <a:buAutoNum type="arabicPeriod" startAt="3"/>
            </a:pPr>
            <a:r>
              <a:rPr lang="en-GB" altLang="zh-TW" sz="1800" dirty="0">
                <a:solidFill>
                  <a:schemeClr val="accent5">
                    <a:lumMod val="25000"/>
                  </a:schemeClr>
                </a:solidFill>
                <a:latin typeface="Oxygen" panose="02000503000000000000" pitchFamily="2" charset="0"/>
              </a:rPr>
              <a:t>ACM SIGGRAPH 2020 - Emerging Technologies</a:t>
            </a:r>
          </a:p>
          <a:p>
            <a:pPr marL="720000" indent="-342900">
              <a:buFont typeface="Wingdings" pitchFamily="2" charset="2"/>
              <a:buChar char="Ø"/>
            </a:pPr>
            <a:r>
              <a:rPr lang="en-US" altLang="zh-TW" sz="1800" dirty="0">
                <a:solidFill>
                  <a:schemeClr val="accent5">
                    <a:lumMod val="25000"/>
                  </a:schemeClr>
                </a:solidFill>
                <a:latin typeface="Oxygen" panose="02000503000000000000" pitchFamily="2" charset="0"/>
              </a:rPr>
              <a:t>Times Cited: 0 (from Google Scholar at Oct 18, 2021)</a:t>
            </a:r>
          </a:p>
        </p:txBody>
      </p:sp>
      <p:sp>
        <p:nvSpPr>
          <p:cNvPr id="6" name="文字方塊 5">
            <a:extLst>
              <a:ext uri="{FF2B5EF4-FFF2-40B4-BE49-F238E27FC236}">
                <a16:creationId xmlns:a16="http://schemas.microsoft.com/office/drawing/2014/main" id="{A3631BD0-63A5-46F7-A9A8-7577889827FB}"/>
              </a:ext>
            </a:extLst>
          </p:cNvPr>
          <p:cNvSpPr txBox="1"/>
          <p:nvPr/>
        </p:nvSpPr>
        <p:spPr>
          <a:xfrm>
            <a:off x="372571" y="4007560"/>
            <a:ext cx="8398851" cy="646331"/>
          </a:xfrm>
          <a:prstGeom prst="rect">
            <a:avLst/>
          </a:prstGeom>
          <a:noFill/>
        </p:spPr>
        <p:txBody>
          <a:bodyPr wrap="square" rtlCol="0">
            <a:spAutoFit/>
          </a:bodyPr>
          <a:lstStyle/>
          <a:p>
            <a:pPr marL="342900" indent="-342900">
              <a:buClr>
                <a:schemeClr val="accent5">
                  <a:lumMod val="25000"/>
                </a:schemeClr>
              </a:buClr>
              <a:buFont typeface="+mj-lt"/>
              <a:buAutoNum type="arabicPeriod" startAt="4"/>
            </a:pPr>
            <a:r>
              <a:rPr lang="en-GB" altLang="zh-TW" sz="1800" dirty="0">
                <a:solidFill>
                  <a:schemeClr val="accent5">
                    <a:lumMod val="25000"/>
                  </a:schemeClr>
                </a:solidFill>
                <a:latin typeface="Oxygen" panose="02000503000000000000" pitchFamily="2" charset="0"/>
              </a:rPr>
              <a:t> Keywords</a:t>
            </a:r>
          </a:p>
          <a:p>
            <a:pPr marL="720000" indent="-285750">
              <a:buClr>
                <a:schemeClr val="accent5">
                  <a:lumMod val="25000"/>
                </a:schemeClr>
              </a:buClr>
              <a:buFont typeface="Wingdings" panose="05000000000000000000" pitchFamily="2" charset="2"/>
              <a:buChar char="Ø"/>
            </a:pPr>
            <a:r>
              <a:rPr lang="en-US" altLang="zh-TW" sz="1800" dirty="0">
                <a:solidFill>
                  <a:schemeClr val="accent5">
                    <a:lumMod val="25000"/>
                  </a:schemeClr>
                </a:solidFill>
                <a:latin typeface="Oxygen" panose="02000503000000000000" pitchFamily="2" charset="0"/>
              </a:rPr>
              <a:t>Accessibility wheelchairs, Collaborative Systems, Eye gaze, Telepresence</a:t>
            </a:r>
            <a:endParaRPr lang="en-GB" altLang="zh-TW" sz="1800" dirty="0">
              <a:solidFill>
                <a:schemeClr val="accent5">
                  <a:lumMod val="25000"/>
                </a:schemeClr>
              </a:solidFill>
              <a:latin typeface="Oxygen" panose="02000503000000000000" pitchFamily="2" charset="0"/>
            </a:endParaRPr>
          </a:p>
        </p:txBody>
      </p:sp>
    </p:spTree>
    <p:extLst>
      <p:ext uri="{BB962C8B-B14F-4D97-AF65-F5344CB8AC3E}">
        <p14:creationId xmlns:p14="http://schemas.microsoft.com/office/powerpoint/2010/main" val="2774070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10">
            <a:extLst>
              <a:ext uri="{FF2B5EF4-FFF2-40B4-BE49-F238E27FC236}">
                <a16:creationId xmlns:a16="http://schemas.microsoft.com/office/drawing/2014/main" id="{0D4342C1-E956-487B-B1E1-D3EA10215E94}"/>
              </a:ext>
            </a:extLst>
          </p:cNvPr>
          <p:cNvSpPr>
            <a:spLocks noGrp="1"/>
          </p:cNvSpPr>
          <p:nvPr>
            <p:ph type="title" idx="9"/>
          </p:nvPr>
        </p:nvSpPr>
        <p:spPr/>
        <p:txBody>
          <a:bodyPr/>
          <a:lstStyle/>
          <a:p>
            <a:r>
              <a:rPr lang="en-US" altLang="zh-TW" dirty="0"/>
              <a:t>Overview</a:t>
            </a:r>
            <a:endParaRPr lang="zh-TW" altLang="en-US" dirty="0"/>
          </a:p>
        </p:txBody>
      </p:sp>
      <p:pic>
        <p:nvPicPr>
          <p:cNvPr id="12" name="線上媒體 11" title="SlideFusion: Surrogacy Wheelchair With Implicit Eyegaze Modality Sharing">
            <a:hlinkClick r:id="" action="ppaction://media"/>
            <a:extLst>
              <a:ext uri="{FF2B5EF4-FFF2-40B4-BE49-F238E27FC236}">
                <a16:creationId xmlns:a16="http://schemas.microsoft.com/office/drawing/2014/main" id="{A6748B3C-0E53-4B2B-9C07-B817E6DDF739}"/>
              </a:ext>
            </a:extLst>
          </p:cNvPr>
          <p:cNvPicPr>
            <a:picLocks noRot="1" noChangeAspect="1"/>
          </p:cNvPicPr>
          <p:nvPr>
            <a:videoFile r:link="rId1"/>
          </p:nvPr>
        </p:nvPicPr>
        <p:blipFill>
          <a:blip r:embed="rId3"/>
          <a:stretch>
            <a:fillRect/>
          </a:stretch>
        </p:blipFill>
        <p:spPr>
          <a:xfrm>
            <a:off x="1311860" y="1086737"/>
            <a:ext cx="6520280" cy="3683958"/>
          </a:xfrm>
          <a:prstGeom prst="rect">
            <a:avLst/>
          </a:prstGeom>
        </p:spPr>
      </p:pic>
    </p:spTree>
    <p:extLst>
      <p:ext uri="{BB962C8B-B14F-4D97-AF65-F5344CB8AC3E}">
        <p14:creationId xmlns:p14="http://schemas.microsoft.com/office/powerpoint/2010/main" val="4215856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10">
            <a:extLst>
              <a:ext uri="{FF2B5EF4-FFF2-40B4-BE49-F238E27FC236}">
                <a16:creationId xmlns:a16="http://schemas.microsoft.com/office/drawing/2014/main" id="{D9396967-2C97-0C45-9CB0-5434403BFA89}"/>
              </a:ext>
            </a:extLst>
          </p:cNvPr>
          <p:cNvSpPr>
            <a:spLocks noGrp="1"/>
          </p:cNvSpPr>
          <p:nvPr>
            <p:ph type="title" idx="9"/>
          </p:nvPr>
        </p:nvSpPr>
        <p:spPr>
          <a:xfrm>
            <a:off x="720000" y="220738"/>
            <a:ext cx="7704000" cy="572700"/>
          </a:xfrm>
        </p:spPr>
        <p:txBody>
          <a:bodyPr/>
          <a:lstStyle/>
          <a:p>
            <a:r>
              <a:rPr kumimoji="1" lang="en-US" altLang="zh-TW" dirty="0"/>
              <a:t>Related Work - Surrogacy Wheelchair</a:t>
            </a:r>
            <a:endParaRPr kumimoji="1" lang="zh-TW" altLang="en-US" dirty="0"/>
          </a:p>
        </p:txBody>
      </p:sp>
      <p:sp>
        <p:nvSpPr>
          <p:cNvPr id="8" name="文字方塊 7">
            <a:extLst>
              <a:ext uri="{FF2B5EF4-FFF2-40B4-BE49-F238E27FC236}">
                <a16:creationId xmlns:a16="http://schemas.microsoft.com/office/drawing/2014/main" id="{355885A9-54D4-42B0-8863-A7E9D8540DE7}"/>
              </a:ext>
            </a:extLst>
          </p:cNvPr>
          <p:cNvSpPr txBox="1"/>
          <p:nvPr/>
        </p:nvSpPr>
        <p:spPr>
          <a:xfrm>
            <a:off x="2208362" y="4804946"/>
            <a:ext cx="6935638" cy="338554"/>
          </a:xfrm>
          <a:prstGeom prst="rect">
            <a:avLst/>
          </a:prstGeom>
          <a:noFill/>
        </p:spPr>
        <p:txBody>
          <a:bodyPr wrap="square">
            <a:spAutoFit/>
          </a:bodyPr>
          <a:lstStyle/>
          <a:p>
            <a:pPr algn="just"/>
            <a:r>
              <a:rPr lang="en-US" altLang="zh-TW" sz="800" b="0" i="0" u="none" strike="noStrike" baseline="0" dirty="0">
                <a:latin typeface="Oxygen" panose="02000503000000000000" pitchFamily="2" charset="0"/>
              </a:rPr>
              <a:t>Satoshi </a:t>
            </a:r>
            <a:r>
              <a:rPr lang="en-US" altLang="zh-TW" sz="800" b="0" i="0" u="none" strike="noStrike" baseline="0" dirty="0" err="1">
                <a:latin typeface="Oxygen" panose="02000503000000000000" pitchFamily="2" charset="0"/>
              </a:rPr>
              <a:t>Hashizume</a:t>
            </a:r>
            <a:r>
              <a:rPr lang="en-US" altLang="zh-TW" sz="800" b="0" i="0" u="none" strike="noStrike" baseline="0" dirty="0">
                <a:latin typeface="Oxygen" panose="02000503000000000000" pitchFamily="2" charset="0"/>
              </a:rPr>
              <a:t>, </a:t>
            </a:r>
            <a:r>
              <a:rPr lang="en-US" altLang="zh-TW" sz="800" b="0" i="0" u="none" strike="noStrike" baseline="0" dirty="0" err="1">
                <a:latin typeface="Oxygen" panose="02000503000000000000" pitchFamily="2" charset="0"/>
              </a:rPr>
              <a:t>Ippei</a:t>
            </a:r>
            <a:r>
              <a:rPr lang="en-US" altLang="zh-TW" sz="800" b="0" i="0" u="none" strike="noStrike" baseline="0" dirty="0">
                <a:latin typeface="Oxygen" panose="02000503000000000000" pitchFamily="2" charset="0"/>
              </a:rPr>
              <a:t> Suzuki, </a:t>
            </a:r>
            <a:r>
              <a:rPr lang="en-US" altLang="zh-TW" sz="800" b="0" i="0" u="none" strike="noStrike" baseline="0" dirty="0" err="1">
                <a:latin typeface="Oxygen" panose="02000503000000000000" pitchFamily="2" charset="0"/>
              </a:rPr>
              <a:t>Kazuki</a:t>
            </a:r>
            <a:r>
              <a:rPr lang="en-US" altLang="zh-TW" sz="800" b="0" i="0" u="none" strike="noStrike" baseline="0" dirty="0">
                <a:latin typeface="Oxygen" panose="02000503000000000000" pitchFamily="2" charset="0"/>
              </a:rPr>
              <a:t> </a:t>
            </a:r>
            <a:r>
              <a:rPr lang="en-US" altLang="zh-TW" sz="800" b="0" i="0" u="none" strike="noStrike" baseline="0" dirty="0" err="1">
                <a:latin typeface="Oxygen" panose="02000503000000000000" pitchFamily="2" charset="0"/>
              </a:rPr>
              <a:t>Takazawa</a:t>
            </a:r>
            <a:r>
              <a:rPr lang="en-US" altLang="zh-TW" sz="800" b="0" i="0" u="none" strike="noStrike" baseline="0" dirty="0">
                <a:latin typeface="Oxygen" panose="02000503000000000000" pitchFamily="2" charset="0"/>
              </a:rPr>
              <a:t>, Ryuichiro Sasaki, and Yoichi </a:t>
            </a:r>
            <a:r>
              <a:rPr lang="en-US" altLang="zh-TW" sz="800" b="0" i="0" u="none" strike="noStrike" baseline="0" dirty="0" err="1">
                <a:latin typeface="Oxygen" panose="02000503000000000000" pitchFamily="2" charset="0"/>
              </a:rPr>
              <a:t>Ochiai</a:t>
            </a:r>
            <a:r>
              <a:rPr lang="en-US" altLang="zh-TW" sz="800" b="0" i="0" u="none" strike="noStrike" baseline="0" dirty="0">
                <a:latin typeface="Oxygen" panose="02000503000000000000" pitchFamily="2" charset="0"/>
              </a:rPr>
              <a:t>. 2018. </a:t>
            </a:r>
            <a:r>
              <a:rPr lang="en-US" altLang="zh-TW" sz="800" b="0" i="0" u="none" strike="noStrike" baseline="0" dirty="0" err="1">
                <a:latin typeface="Oxygen" panose="02000503000000000000" pitchFamily="2" charset="0"/>
              </a:rPr>
              <a:t>Telewheelchair</a:t>
            </a:r>
            <a:r>
              <a:rPr lang="en-US" altLang="zh-TW" sz="800" b="0" i="0" u="none" strike="noStrike" baseline="0" dirty="0">
                <a:latin typeface="Oxygen" panose="02000503000000000000" pitchFamily="2" charset="0"/>
              </a:rPr>
              <a:t>: The remote controllable electric wheelchair system combined human and machine intelligence. In Proceedings of the 9th Augmented Human International Conference. 1–9.</a:t>
            </a:r>
            <a:endParaRPr lang="zh-TW" altLang="en-US" sz="800" dirty="0">
              <a:latin typeface="Oxygen" panose="02000503000000000000" pitchFamily="2" charset="0"/>
            </a:endParaRPr>
          </a:p>
        </p:txBody>
      </p:sp>
      <p:sp>
        <p:nvSpPr>
          <p:cNvPr id="12" name="文字方塊 11">
            <a:extLst>
              <a:ext uri="{FF2B5EF4-FFF2-40B4-BE49-F238E27FC236}">
                <a16:creationId xmlns:a16="http://schemas.microsoft.com/office/drawing/2014/main" id="{5D67D484-4AFE-4C4F-A809-B8E295F9249B}"/>
              </a:ext>
            </a:extLst>
          </p:cNvPr>
          <p:cNvSpPr txBox="1"/>
          <p:nvPr/>
        </p:nvSpPr>
        <p:spPr>
          <a:xfrm>
            <a:off x="719999" y="1064200"/>
            <a:ext cx="7269191" cy="738664"/>
          </a:xfrm>
          <a:prstGeom prst="rect">
            <a:avLst/>
          </a:prstGeom>
          <a:noFill/>
        </p:spPr>
        <p:txBody>
          <a:bodyPr wrap="square">
            <a:spAutoFit/>
          </a:bodyPr>
          <a:lstStyle/>
          <a:p>
            <a:pPr marL="342900" indent="-342900">
              <a:buFont typeface="+mj-lt"/>
              <a:buAutoNum type="arabicPeriod"/>
            </a:pPr>
            <a:r>
              <a:rPr lang="en-US" altLang="zh-TW" dirty="0">
                <a:latin typeface="Oxygen" panose="02000503000000000000" pitchFamily="2" charset="0"/>
              </a:rPr>
              <a:t>A</a:t>
            </a:r>
            <a:r>
              <a:rPr lang="zh-TW" altLang="en-US" dirty="0">
                <a:latin typeface="Oxygen" panose="02000503000000000000" pitchFamily="2" charset="0"/>
              </a:rPr>
              <a:t>udio and omni-visual feedback to the remote nursing operator</a:t>
            </a:r>
            <a:endParaRPr lang="en-US" altLang="zh-TW" dirty="0">
              <a:latin typeface="Oxygen" panose="02000503000000000000" pitchFamily="2" charset="0"/>
            </a:endParaRPr>
          </a:p>
          <a:p>
            <a:pPr marL="342900" indent="-342900">
              <a:buFont typeface="+mj-lt"/>
              <a:buAutoNum type="arabicPeriod"/>
            </a:pPr>
            <a:endParaRPr lang="en-US" altLang="zh-TW" dirty="0">
              <a:latin typeface="Oxygen" panose="02000503000000000000" pitchFamily="2" charset="0"/>
            </a:endParaRPr>
          </a:p>
          <a:p>
            <a:pPr marL="342900" indent="-342900">
              <a:buFont typeface="+mj-lt"/>
              <a:buAutoNum type="arabicPeriod"/>
            </a:pPr>
            <a:r>
              <a:rPr lang="en-US" altLang="zh-TW" dirty="0">
                <a:latin typeface="Oxygen" panose="02000503000000000000" pitchFamily="2" charset="0"/>
              </a:rPr>
              <a:t>Focusing on the navigation and verbal guidance to the wheelchair patient</a:t>
            </a:r>
          </a:p>
        </p:txBody>
      </p:sp>
      <p:sp>
        <p:nvSpPr>
          <p:cNvPr id="15" name="文字方塊 14">
            <a:extLst>
              <a:ext uri="{FF2B5EF4-FFF2-40B4-BE49-F238E27FC236}">
                <a16:creationId xmlns:a16="http://schemas.microsoft.com/office/drawing/2014/main" id="{C7486A94-C519-4D14-AB24-CAD5E5B76D13}"/>
              </a:ext>
            </a:extLst>
          </p:cNvPr>
          <p:cNvSpPr txBox="1"/>
          <p:nvPr/>
        </p:nvSpPr>
        <p:spPr>
          <a:xfrm>
            <a:off x="719999" y="2465793"/>
            <a:ext cx="4567246" cy="1384995"/>
          </a:xfrm>
          <a:prstGeom prst="rect">
            <a:avLst/>
          </a:prstGeom>
          <a:noFill/>
        </p:spPr>
        <p:txBody>
          <a:bodyPr wrap="square">
            <a:spAutoFit/>
          </a:bodyPr>
          <a:lstStyle/>
          <a:p>
            <a:r>
              <a:rPr lang="en-US" altLang="zh-TW" dirty="0">
                <a:solidFill>
                  <a:srgbClr val="FF0000"/>
                </a:solidFill>
                <a:latin typeface="Oxygen" panose="02000503000000000000" pitchFamily="2" charset="0"/>
              </a:rPr>
              <a:t>Cons</a:t>
            </a:r>
          </a:p>
          <a:p>
            <a:endParaRPr lang="en-US" altLang="zh-TW" dirty="0">
              <a:solidFill>
                <a:srgbClr val="FF0000"/>
              </a:solidFill>
              <a:latin typeface="Oxygen" panose="02000503000000000000" pitchFamily="2" charset="0"/>
            </a:endParaRPr>
          </a:p>
          <a:p>
            <a:pPr marL="342900" indent="-342900">
              <a:buClr>
                <a:srgbClr val="FF0000"/>
              </a:buClr>
              <a:buFont typeface="+mj-lt"/>
              <a:buAutoNum type="alphaLcPeriod"/>
            </a:pPr>
            <a:r>
              <a:rPr lang="en-US" altLang="zh-TW" dirty="0">
                <a:solidFill>
                  <a:srgbClr val="FF0000"/>
                </a:solidFill>
                <a:latin typeface="Oxygen" panose="02000503000000000000" pitchFamily="2" charset="0"/>
              </a:rPr>
              <a:t>Needed</a:t>
            </a:r>
            <a:r>
              <a:rPr lang="zh-TW" altLang="en-US" dirty="0">
                <a:solidFill>
                  <a:srgbClr val="FF0000"/>
                </a:solidFill>
                <a:latin typeface="Oxygen" panose="02000503000000000000" pitchFamily="2" charset="0"/>
              </a:rPr>
              <a:t> maintain constant verbal communication with the remote operator</a:t>
            </a:r>
            <a:endParaRPr lang="en-US" altLang="zh-TW" dirty="0">
              <a:solidFill>
                <a:srgbClr val="FF0000"/>
              </a:solidFill>
              <a:latin typeface="Oxygen" panose="02000503000000000000" pitchFamily="2" charset="0"/>
            </a:endParaRPr>
          </a:p>
          <a:p>
            <a:pPr marL="342900" indent="-342900">
              <a:buFont typeface="+mj-lt"/>
              <a:buAutoNum type="alphaLcPeriod"/>
            </a:pPr>
            <a:endParaRPr lang="en-US" altLang="zh-TW" dirty="0">
              <a:solidFill>
                <a:srgbClr val="FF0000"/>
              </a:solidFill>
              <a:latin typeface="Oxygen" panose="02000503000000000000" pitchFamily="2" charset="0"/>
            </a:endParaRPr>
          </a:p>
          <a:p>
            <a:pPr marL="342900" indent="-342900">
              <a:buClr>
                <a:srgbClr val="FF0000"/>
              </a:buClr>
              <a:buFont typeface="+mj-lt"/>
              <a:buAutoNum type="alphaLcPeriod"/>
            </a:pPr>
            <a:r>
              <a:rPr lang="en-US" altLang="zh-TW" dirty="0">
                <a:solidFill>
                  <a:srgbClr val="FF0000"/>
                </a:solidFill>
                <a:latin typeface="Oxygen" panose="02000503000000000000" pitchFamily="2" charset="0"/>
              </a:rPr>
              <a:t>L</a:t>
            </a:r>
            <a:r>
              <a:rPr lang="zh-TW" altLang="en-US" dirty="0">
                <a:solidFill>
                  <a:srgbClr val="FF0000"/>
                </a:solidFill>
                <a:latin typeface="Oxygen" panose="02000503000000000000" pitchFamily="2" charset="0"/>
              </a:rPr>
              <a:t>ack</a:t>
            </a:r>
            <a:r>
              <a:rPr lang="en-US" altLang="zh-TW" dirty="0">
                <a:solidFill>
                  <a:srgbClr val="FF0000"/>
                </a:solidFill>
                <a:latin typeface="Oxygen" panose="02000503000000000000" pitchFamily="2" charset="0"/>
              </a:rPr>
              <a:t>ed</a:t>
            </a:r>
            <a:r>
              <a:rPr lang="zh-TW" altLang="en-US" dirty="0">
                <a:solidFill>
                  <a:srgbClr val="FF0000"/>
                </a:solidFill>
                <a:latin typeface="Oxygen" panose="02000503000000000000" pitchFamily="2" charset="0"/>
              </a:rPr>
              <a:t> physical support</a:t>
            </a:r>
          </a:p>
        </p:txBody>
      </p:sp>
      <p:pic>
        <p:nvPicPr>
          <p:cNvPr id="13" name="圖片 12" descr="一張含有 文字, 個人 的圖片&#10;&#10;自動產生的描述">
            <a:extLst>
              <a:ext uri="{FF2B5EF4-FFF2-40B4-BE49-F238E27FC236}">
                <a16:creationId xmlns:a16="http://schemas.microsoft.com/office/drawing/2014/main" id="{89B18D44-4E9A-4C6D-907F-A54D4E484EF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87245" y="2465793"/>
            <a:ext cx="3134264" cy="1512965"/>
          </a:xfrm>
          <a:prstGeom prst="rect">
            <a:avLst/>
          </a:prstGeom>
        </p:spPr>
      </p:pic>
    </p:spTree>
    <p:extLst>
      <p:ext uri="{BB962C8B-B14F-4D97-AF65-F5344CB8AC3E}">
        <p14:creationId xmlns:p14="http://schemas.microsoft.com/office/powerpoint/2010/main" val="2376564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標題 10">
            <a:extLst>
              <a:ext uri="{FF2B5EF4-FFF2-40B4-BE49-F238E27FC236}">
                <a16:creationId xmlns:a16="http://schemas.microsoft.com/office/drawing/2014/main" id="{467AC57A-8039-4A0B-A740-CCC0D626DEDB}"/>
              </a:ext>
            </a:extLst>
          </p:cNvPr>
          <p:cNvSpPr txBox="1">
            <a:spLocks/>
          </p:cNvSpPr>
          <p:nvPr/>
        </p:nvSpPr>
        <p:spPr>
          <a:xfrm>
            <a:off x="720000" y="220738"/>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Poiret One"/>
              <a:buNone/>
              <a:defRPr sz="2400" b="1" i="0" u="none" strike="noStrike" cap="none">
                <a:solidFill>
                  <a:schemeClr val="dk1"/>
                </a:solidFill>
                <a:latin typeface="Poiret One"/>
                <a:ea typeface="Poiret One"/>
                <a:cs typeface="Poiret One"/>
                <a:sym typeface="Poiret One"/>
              </a:defRPr>
            </a:lvl1pPr>
            <a:lvl2pPr marR="0" lvl="1"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9pPr>
          </a:lstStyle>
          <a:p>
            <a:r>
              <a:rPr kumimoji="1" lang="en-US" altLang="zh-TW" dirty="0"/>
              <a:t>Related Work - Physical collaborative</a:t>
            </a:r>
            <a:endParaRPr kumimoji="1" lang="zh-TW" altLang="en-US" dirty="0"/>
          </a:p>
        </p:txBody>
      </p:sp>
      <p:sp>
        <p:nvSpPr>
          <p:cNvPr id="13" name="文字方塊 12">
            <a:extLst>
              <a:ext uri="{FF2B5EF4-FFF2-40B4-BE49-F238E27FC236}">
                <a16:creationId xmlns:a16="http://schemas.microsoft.com/office/drawing/2014/main" id="{F28BDF72-A3C8-4694-AD69-D88E6B45D638}"/>
              </a:ext>
            </a:extLst>
          </p:cNvPr>
          <p:cNvSpPr txBox="1"/>
          <p:nvPr/>
        </p:nvSpPr>
        <p:spPr>
          <a:xfrm>
            <a:off x="187471" y="870548"/>
            <a:ext cx="8769058" cy="1077218"/>
          </a:xfrm>
          <a:prstGeom prst="rect">
            <a:avLst/>
          </a:prstGeom>
          <a:noFill/>
        </p:spPr>
        <p:txBody>
          <a:bodyPr wrap="square">
            <a:spAutoFit/>
          </a:bodyPr>
          <a:lstStyle/>
          <a:p>
            <a:pPr marL="342900" indent="-342900">
              <a:buFont typeface="+mj-lt"/>
              <a:buAutoNum type="arabicPeriod"/>
            </a:pPr>
            <a:r>
              <a:rPr lang="en-US" altLang="zh-TW" sz="1600" dirty="0">
                <a:latin typeface="Oxygen" panose="02000503000000000000" pitchFamily="2" charset="0"/>
              </a:rPr>
              <a:t>Proposing a shared point of view collaboration</a:t>
            </a:r>
          </a:p>
          <a:p>
            <a:pPr marL="342900" indent="-342900">
              <a:buFont typeface="+mj-lt"/>
              <a:buAutoNum type="arabicPeriod"/>
            </a:pPr>
            <a:endParaRPr lang="en-US" altLang="zh-TW" sz="1600" dirty="0">
              <a:latin typeface="Oxygen" panose="02000503000000000000" pitchFamily="2" charset="0"/>
            </a:endParaRPr>
          </a:p>
          <a:p>
            <a:pPr marL="342900" indent="-342900">
              <a:buFont typeface="+mj-lt"/>
              <a:buAutoNum type="arabicPeriod"/>
            </a:pPr>
            <a:r>
              <a:rPr lang="en-US" altLang="zh-TW" sz="1600" dirty="0">
                <a:latin typeface="Oxygen" panose="02000503000000000000" pitchFamily="2" charset="0"/>
              </a:rPr>
              <a:t>extends the limbs mobility and actions of the operator using two robotic arms mounted on the surrogate body</a:t>
            </a:r>
          </a:p>
        </p:txBody>
      </p:sp>
      <p:sp>
        <p:nvSpPr>
          <p:cNvPr id="14" name="文字方塊 13">
            <a:extLst>
              <a:ext uri="{FF2B5EF4-FFF2-40B4-BE49-F238E27FC236}">
                <a16:creationId xmlns:a16="http://schemas.microsoft.com/office/drawing/2014/main" id="{E5DAFE1C-8060-40CD-9CDF-576DCB4BB789}"/>
              </a:ext>
            </a:extLst>
          </p:cNvPr>
          <p:cNvSpPr txBox="1"/>
          <p:nvPr/>
        </p:nvSpPr>
        <p:spPr>
          <a:xfrm>
            <a:off x="187471" y="2024876"/>
            <a:ext cx="8769058" cy="830997"/>
          </a:xfrm>
          <a:prstGeom prst="rect">
            <a:avLst/>
          </a:prstGeom>
          <a:noFill/>
        </p:spPr>
        <p:txBody>
          <a:bodyPr wrap="square">
            <a:spAutoFit/>
          </a:bodyPr>
          <a:lstStyle/>
          <a:p>
            <a:r>
              <a:rPr lang="en-US" altLang="zh-TW" sz="1600" dirty="0">
                <a:solidFill>
                  <a:srgbClr val="FF0000"/>
                </a:solidFill>
                <a:latin typeface="Oxygen" panose="02000503000000000000" pitchFamily="2" charset="0"/>
              </a:rPr>
              <a:t>Cons</a:t>
            </a:r>
          </a:p>
          <a:p>
            <a:pPr marL="342900" indent="-342900">
              <a:buClr>
                <a:srgbClr val="FF0000"/>
              </a:buClr>
              <a:buFont typeface="+mj-lt"/>
              <a:buAutoNum type="alphaLcPeriod"/>
            </a:pPr>
            <a:r>
              <a:rPr lang="en-US" altLang="zh-TW" sz="1600" dirty="0">
                <a:solidFill>
                  <a:srgbClr val="FF0000"/>
                </a:solidFill>
                <a:latin typeface="Oxygen" panose="02000503000000000000" pitchFamily="2" charset="0"/>
              </a:rPr>
              <a:t>the remote operator does not have a clear understanding of the user’s visual awareness and attention</a:t>
            </a:r>
            <a:endParaRPr lang="zh-TW" altLang="en-US" sz="1600" dirty="0">
              <a:solidFill>
                <a:srgbClr val="FF0000"/>
              </a:solidFill>
              <a:latin typeface="Oxygen" panose="02000503000000000000" pitchFamily="2" charset="0"/>
            </a:endParaRPr>
          </a:p>
        </p:txBody>
      </p:sp>
      <p:pic>
        <p:nvPicPr>
          <p:cNvPr id="16" name="圖片 15" descr="一張含有 文字, 差異, 玩具, 機器人 的圖片&#10;&#10;自動產生的描述">
            <a:extLst>
              <a:ext uri="{FF2B5EF4-FFF2-40B4-BE49-F238E27FC236}">
                <a16:creationId xmlns:a16="http://schemas.microsoft.com/office/drawing/2014/main" id="{2AF5B8F2-9FE6-456D-9A9C-290806F1DA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69698" y="2915514"/>
            <a:ext cx="5204604" cy="1704886"/>
          </a:xfrm>
          <a:prstGeom prst="rect">
            <a:avLst/>
          </a:prstGeom>
        </p:spPr>
      </p:pic>
      <p:sp>
        <p:nvSpPr>
          <p:cNvPr id="18" name="文字方塊 17">
            <a:extLst>
              <a:ext uri="{FF2B5EF4-FFF2-40B4-BE49-F238E27FC236}">
                <a16:creationId xmlns:a16="http://schemas.microsoft.com/office/drawing/2014/main" id="{2FC4936B-1AB9-43E3-A886-ABE59E14BB6A}"/>
              </a:ext>
            </a:extLst>
          </p:cNvPr>
          <p:cNvSpPr txBox="1"/>
          <p:nvPr/>
        </p:nvSpPr>
        <p:spPr>
          <a:xfrm>
            <a:off x="2315320" y="4681835"/>
            <a:ext cx="6828680" cy="461665"/>
          </a:xfrm>
          <a:prstGeom prst="rect">
            <a:avLst/>
          </a:prstGeom>
          <a:noFill/>
        </p:spPr>
        <p:txBody>
          <a:bodyPr wrap="square">
            <a:spAutoFit/>
          </a:bodyPr>
          <a:lstStyle/>
          <a:p>
            <a:pPr algn="just"/>
            <a:r>
              <a:rPr lang="en-US" altLang="zh-TW" sz="800" b="0" i="0" u="none" strike="noStrike" baseline="0" dirty="0">
                <a:latin typeface="Oxygen" panose="02000503000000000000" pitchFamily="2" charset="0"/>
              </a:rPr>
              <a:t>MHD Yamen </a:t>
            </a:r>
            <a:r>
              <a:rPr lang="en-US" altLang="zh-TW" sz="800" b="0" i="0" u="none" strike="noStrike" baseline="0" dirty="0" err="1">
                <a:latin typeface="Oxygen" panose="02000503000000000000" pitchFamily="2" charset="0"/>
              </a:rPr>
              <a:t>Saraiji</a:t>
            </a:r>
            <a:r>
              <a:rPr lang="en-US" altLang="zh-TW" sz="800" b="0" i="0" u="none" strike="noStrike" baseline="0" dirty="0">
                <a:latin typeface="Oxygen" panose="02000503000000000000" pitchFamily="2" charset="0"/>
              </a:rPr>
              <a:t>, </a:t>
            </a:r>
            <a:r>
              <a:rPr lang="en-US" altLang="zh-TW" sz="800" b="0" i="0" u="none" strike="noStrike" baseline="0" dirty="0" err="1">
                <a:latin typeface="Oxygen" panose="02000503000000000000" pitchFamily="2" charset="0"/>
              </a:rPr>
              <a:t>Tomoya</a:t>
            </a:r>
            <a:r>
              <a:rPr lang="en-US" altLang="zh-TW" sz="800" b="0" i="0" u="none" strike="noStrike" baseline="0" dirty="0">
                <a:latin typeface="Oxygen" panose="02000503000000000000" pitchFamily="2" charset="0"/>
              </a:rPr>
              <a:t> Sasaki, </a:t>
            </a:r>
            <a:r>
              <a:rPr lang="en-US" altLang="zh-TW" sz="800" b="0" i="0" u="none" strike="noStrike" baseline="0" dirty="0" err="1">
                <a:latin typeface="Oxygen" panose="02000503000000000000" pitchFamily="2" charset="0"/>
              </a:rPr>
              <a:t>Reo</a:t>
            </a:r>
            <a:r>
              <a:rPr lang="en-US" altLang="zh-TW" sz="800" b="0" i="0" u="none" strike="noStrike" baseline="0" dirty="0">
                <a:latin typeface="Oxygen" panose="02000503000000000000" pitchFamily="2" charset="0"/>
              </a:rPr>
              <a:t> Matsumura, </a:t>
            </a:r>
            <a:r>
              <a:rPr lang="en-US" altLang="zh-TW" sz="800" b="0" i="0" u="none" strike="noStrike" baseline="0" dirty="0" err="1">
                <a:latin typeface="Oxygen" panose="02000503000000000000" pitchFamily="2" charset="0"/>
              </a:rPr>
              <a:t>Kouta</a:t>
            </a:r>
            <a:r>
              <a:rPr lang="en-US" altLang="zh-TW" sz="800" b="0" i="0" u="none" strike="noStrike" baseline="0" dirty="0">
                <a:latin typeface="Oxygen" panose="02000503000000000000" pitchFamily="2" charset="0"/>
              </a:rPr>
              <a:t> </a:t>
            </a:r>
            <a:r>
              <a:rPr lang="en-US" altLang="zh-TW" sz="800" b="0" i="0" u="none" strike="noStrike" baseline="0" dirty="0" err="1">
                <a:latin typeface="Oxygen" panose="02000503000000000000" pitchFamily="2" charset="0"/>
              </a:rPr>
              <a:t>Minamizawa</a:t>
            </a:r>
            <a:r>
              <a:rPr lang="en-US" altLang="zh-TW" sz="800" b="0" i="0" u="none" strike="noStrike" baseline="0" dirty="0">
                <a:latin typeface="Oxygen" panose="02000503000000000000" pitchFamily="2" charset="0"/>
              </a:rPr>
              <a:t>, and Masahiko </a:t>
            </a:r>
            <a:r>
              <a:rPr lang="en-US" altLang="zh-TW" sz="800" b="0" i="0" u="none" strike="noStrike" baseline="0" dirty="0" err="1">
                <a:latin typeface="Oxygen" panose="02000503000000000000" pitchFamily="2" charset="0"/>
              </a:rPr>
              <a:t>Inami</a:t>
            </a:r>
            <a:r>
              <a:rPr lang="en-US" altLang="zh-TW" sz="800" b="0" i="0" u="none" strike="noStrike" baseline="0" dirty="0">
                <a:latin typeface="Oxygen" panose="02000503000000000000" pitchFamily="2" charset="0"/>
              </a:rPr>
              <a:t>. 2018. Fusion: Full Body Surrogacy for Collaborative Communication. In ACM SIGGRAPH 2018 Emerging Technologies (Vancouver, British Columbia, Canada) (SIGGRAPH ’18). Association for Computing Machinery, New York, NY, </a:t>
            </a:r>
            <a:r>
              <a:rPr lang="fr-FR" altLang="zh-TW" sz="800" b="0" i="0" u="none" strike="noStrike" baseline="0" dirty="0">
                <a:latin typeface="Oxygen" panose="02000503000000000000" pitchFamily="2" charset="0"/>
              </a:rPr>
              <a:t>USA, Article 7, 2 pages. https://doi.org/10.1145/3214907.3214912</a:t>
            </a:r>
            <a:endParaRPr lang="zh-TW" altLang="en-US" sz="800" dirty="0">
              <a:latin typeface="Oxygen" panose="02000503000000000000" pitchFamily="2" charset="0"/>
            </a:endParaRPr>
          </a:p>
        </p:txBody>
      </p:sp>
    </p:spTree>
    <p:extLst>
      <p:ext uri="{BB962C8B-B14F-4D97-AF65-F5344CB8AC3E}">
        <p14:creationId xmlns:p14="http://schemas.microsoft.com/office/powerpoint/2010/main" val="2061754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標題 10">
            <a:extLst>
              <a:ext uri="{FF2B5EF4-FFF2-40B4-BE49-F238E27FC236}">
                <a16:creationId xmlns:a16="http://schemas.microsoft.com/office/drawing/2014/main" id="{467AC57A-8039-4A0B-A740-CCC0D626DEDB}"/>
              </a:ext>
            </a:extLst>
          </p:cNvPr>
          <p:cNvSpPr txBox="1">
            <a:spLocks/>
          </p:cNvSpPr>
          <p:nvPr/>
        </p:nvSpPr>
        <p:spPr>
          <a:xfrm>
            <a:off x="116151" y="128722"/>
            <a:ext cx="7704000" cy="75692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Poiret One"/>
              <a:buNone/>
              <a:defRPr sz="2400" b="1" i="0" u="none" strike="noStrike" cap="none">
                <a:solidFill>
                  <a:schemeClr val="dk1"/>
                </a:solidFill>
                <a:latin typeface="Poiret One"/>
                <a:ea typeface="Poiret One"/>
                <a:cs typeface="Poiret One"/>
                <a:sym typeface="Poiret One"/>
              </a:defRPr>
            </a:lvl1pPr>
            <a:lvl2pPr marR="0" lvl="1"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9pPr>
          </a:lstStyle>
          <a:p>
            <a:pPr algn="just"/>
            <a:r>
              <a:rPr kumimoji="1" lang="en-US" altLang="zh-TW" sz="1800" dirty="0"/>
              <a:t>Related Work - remotely located pairs of people to collaborate during visual search, using shared gaze and speech</a:t>
            </a:r>
            <a:endParaRPr kumimoji="1" lang="zh-TW" altLang="en-US" sz="1800" dirty="0"/>
          </a:p>
        </p:txBody>
      </p:sp>
      <p:sp>
        <p:nvSpPr>
          <p:cNvPr id="4" name="文字方塊 3">
            <a:extLst>
              <a:ext uri="{FF2B5EF4-FFF2-40B4-BE49-F238E27FC236}">
                <a16:creationId xmlns:a16="http://schemas.microsoft.com/office/drawing/2014/main" id="{443C7404-6F5F-4BC5-8B3D-316DC590885E}"/>
              </a:ext>
            </a:extLst>
          </p:cNvPr>
          <p:cNvSpPr txBox="1"/>
          <p:nvPr/>
        </p:nvSpPr>
        <p:spPr>
          <a:xfrm>
            <a:off x="173966" y="1322514"/>
            <a:ext cx="6669682" cy="369332"/>
          </a:xfrm>
          <a:prstGeom prst="rect">
            <a:avLst/>
          </a:prstGeom>
          <a:noFill/>
        </p:spPr>
        <p:txBody>
          <a:bodyPr wrap="square" anchor="t">
            <a:spAutoFit/>
          </a:bodyPr>
          <a:lstStyle/>
          <a:p>
            <a:r>
              <a:rPr lang="en-US" altLang="zh-TW" sz="1800" b="0" i="0" u="none" strike="noStrike" baseline="0" dirty="0">
                <a:solidFill>
                  <a:srgbClr val="000000"/>
                </a:solidFill>
                <a:latin typeface="Oxygen" panose="02000503000000000000" pitchFamily="2" charset="0"/>
              </a:rPr>
              <a:t>Pairs of searchers performed better than solitary searchers </a:t>
            </a:r>
            <a:endParaRPr lang="zh-TW" altLang="en-US" sz="1800" dirty="0">
              <a:latin typeface="Oxygen" panose="02000503000000000000" pitchFamily="2" charset="0"/>
            </a:endParaRPr>
          </a:p>
        </p:txBody>
      </p:sp>
      <p:sp>
        <p:nvSpPr>
          <p:cNvPr id="6" name="文字方塊 5">
            <a:extLst>
              <a:ext uri="{FF2B5EF4-FFF2-40B4-BE49-F238E27FC236}">
                <a16:creationId xmlns:a16="http://schemas.microsoft.com/office/drawing/2014/main" id="{EE44C488-6B6E-4FCF-B045-BFD8DCA5A621}"/>
              </a:ext>
            </a:extLst>
          </p:cNvPr>
          <p:cNvSpPr txBox="1"/>
          <p:nvPr/>
        </p:nvSpPr>
        <p:spPr>
          <a:xfrm>
            <a:off x="173966" y="2248290"/>
            <a:ext cx="8755811" cy="1200329"/>
          </a:xfrm>
          <a:prstGeom prst="rect">
            <a:avLst/>
          </a:prstGeom>
          <a:noFill/>
        </p:spPr>
        <p:txBody>
          <a:bodyPr wrap="square">
            <a:spAutoFit/>
          </a:bodyPr>
          <a:lstStyle/>
          <a:p>
            <a:endParaRPr lang="zh-TW" altLang="en-US" sz="1800" b="0" i="0" u="none" strike="noStrike" baseline="0" dirty="0">
              <a:solidFill>
                <a:srgbClr val="000000"/>
              </a:solidFill>
              <a:latin typeface="Oxygen" panose="02000503000000000000" pitchFamily="2" charset="0"/>
            </a:endParaRPr>
          </a:p>
          <a:p>
            <a:r>
              <a:rPr lang="en-US" altLang="zh-TW" sz="1800" dirty="0">
                <a:latin typeface="Oxygen" panose="02000503000000000000" pitchFamily="2" charset="0"/>
              </a:rPr>
              <a:t>Conclusion</a:t>
            </a:r>
          </a:p>
          <a:p>
            <a:r>
              <a:rPr lang="en-US" altLang="zh-TW" sz="1800" b="0" i="0" u="none" strike="noStrike" baseline="0" dirty="0">
                <a:solidFill>
                  <a:srgbClr val="000000"/>
                </a:solidFill>
                <a:latin typeface="Oxygen" panose="02000503000000000000" pitchFamily="2" charset="0"/>
              </a:rPr>
              <a:t>shared gaze affords a highly efficient method of coordinating parallel activity in a time-critical spatial task</a:t>
            </a:r>
            <a:endParaRPr lang="zh-TW" altLang="en-US" sz="1800" dirty="0">
              <a:latin typeface="Oxygen" panose="02000503000000000000" pitchFamily="2" charset="0"/>
            </a:endParaRPr>
          </a:p>
        </p:txBody>
      </p:sp>
      <p:sp>
        <p:nvSpPr>
          <p:cNvPr id="8" name="文字方塊 7">
            <a:extLst>
              <a:ext uri="{FF2B5EF4-FFF2-40B4-BE49-F238E27FC236}">
                <a16:creationId xmlns:a16="http://schemas.microsoft.com/office/drawing/2014/main" id="{AC912C2A-1C55-4AF7-B3CE-929C8EE02E00}"/>
              </a:ext>
            </a:extLst>
          </p:cNvPr>
          <p:cNvSpPr txBox="1"/>
          <p:nvPr/>
        </p:nvSpPr>
        <p:spPr>
          <a:xfrm>
            <a:off x="2639683" y="4811264"/>
            <a:ext cx="6504317" cy="338554"/>
          </a:xfrm>
          <a:prstGeom prst="rect">
            <a:avLst/>
          </a:prstGeom>
          <a:noFill/>
        </p:spPr>
        <p:txBody>
          <a:bodyPr wrap="square">
            <a:spAutoFit/>
          </a:bodyPr>
          <a:lstStyle/>
          <a:p>
            <a:pPr algn="l"/>
            <a:r>
              <a:rPr lang="en-US" altLang="zh-TW" sz="800" b="0" i="0" u="none" strike="noStrike" baseline="0" dirty="0">
                <a:latin typeface="Oxygen" panose="02000503000000000000" pitchFamily="2" charset="0"/>
              </a:rPr>
              <a:t>Susan E. Brennan, Xin Chen, Christopher A. Dickinson, Mark B. </a:t>
            </a:r>
            <a:r>
              <a:rPr lang="en-US" altLang="zh-TW" sz="800" b="0" i="0" u="none" strike="noStrike" baseline="0" dirty="0" err="1">
                <a:latin typeface="Oxygen" panose="02000503000000000000" pitchFamily="2" charset="0"/>
              </a:rPr>
              <a:t>Neider</a:t>
            </a:r>
            <a:r>
              <a:rPr lang="en-US" altLang="zh-TW" sz="800" b="0" i="0" u="none" strike="noStrike" baseline="0" dirty="0">
                <a:latin typeface="Oxygen" panose="02000503000000000000" pitchFamily="2" charset="0"/>
              </a:rPr>
              <a:t>, and Gregory J. </a:t>
            </a:r>
            <a:r>
              <a:rPr lang="en-US" altLang="zh-TW" sz="800" b="0" i="0" u="none" strike="noStrike" baseline="0" dirty="0" err="1">
                <a:latin typeface="Oxygen" panose="02000503000000000000" pitchFamily="2" charset="0"/>
              </a:rPr>
              <a:t>Zelinsky</a:t>
            </a:r>
            <a:r>
              <a:rPr lang="en-US" altLang="zh-TW" sz="800" b="0" i="0" u="none" strike="noStrike" baseline="0" dirty="0">
                <a:latin typeface="Oxygen" panose="02000503000000000000" pitchFamily="2" charset="0"/>
              </a:rPr>
              <a:t>. 2008. Coordinating cognition: The costs and benefits of shared gaze during collaborative search. Cognition 106, 3 (2008), 1465 – 1477. https://doi.org/10.1016/j.cognition.2007.05.012</a:t>
            </a:r>
            <a:endParaRPr lang="zh-TW" altLang="en-US" dirty="0">
              <a:latin typeface="Oxygen" panose="02000503000000000000" pitchFamily="2" charset="0"/>
            </a:endParaRPr>
          </a:p>
        </p:txBody>
      </p:sp>
    </p:spTree>
    <p:extLst>
      <p:ext uri="{BB962C8B-B14F-4D97-AF65-F5344CB8AC3E}">
        <p14:creationId xmlns:p14="http://schemas.microsoft.com/office/powerpoint/2010/main" val="705224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標題 10">
            <a:extLst>
              <a:ext uri="{FF2B5EF4-FFF2-40B4-BE49-F238E27FC236}">
                <a16:creationId xmlns:a16="http://schemas.microsoft.com/office/drawing/2014/main" id="{467AC57A-8039-4A0B-A740-CCC0D626DEDB}"/>
              </a:ext>
            </a:extLst>
          </p:cNvPr>
          <p:cNvSpPr txBox="1">
            <a:spLocks/>
          </p:cNvSpPr>
          <p:nvPr/>
        </p:nvSpPr>
        <p:spPr>
          <a:xfrm>
            <a:off x="720000" y="220738"/>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Poiret One"/>
              <a:buNone/>
              <a:defRPr sz="2400" b="1" i="0" u="none" strike="noStrike" cap="none">
                <a:solidFill>
                  <a:schemeClr val="dk1"/>
                </a:solidFill>
                <a:latin typeface="Poiret One"/>
                <a:ea typeface="Poiret One"/>
                <a:cs typeface="Poiret One"/>
                <a:sym typeface="Poiret One"/>
              </a:defRPr>
            </a:lvl1pPr>
            <a:lvl2pPr marR="0" lvl="1"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2800"/>
              <a:buFont typeface="Bebas Neue"/>
              <a:buNone/>
              <a:defRPr sz="2800" b="0" i="0" u="none" strike="noStrike" cap="none">
                <a:solidFill>
                  <a:schemeClr val="dk1"/>
                </a:solidFill>
                <a:latin typeface="Bebas Neue"/>
                <a:ea typeface="Bebas Neue"/>
                <a:cs typeface="Bebas Neue"/>
                <a:sym typeface="Bebas Neue"/>
              </a:defRPr>
            </a:lvl9pPr>
          </a:lstStyle>
          <a:p>
            <a:r>
              <a:rPr lang="en-GB" altLang="zh-TW" sz="2400" dirty="0" err="1"/>
              <a:t>SlideFusion</a:t>
            </a:r>
            <a:r>
              <a:rPr lang="en-GB" altLang="zh-TW" sz="2400" dirty="0"/>
              <a:t> - surrogacy wheelchair system</a:t>
            </a:r>
            <a:endParaRPr kumimoji="1" lang="zh-TW" altLang="en-US" dirty="0"/>
          </a:p>
        </p:txBody>
      </p:sp>
      <p:sp>
        <p:nvSpPr>
          <p:cNvPr id="13" name="文字方塊 12">
            <a:extLst>
              <a:ext uri="{FF2B5EF4-FFF2-40B4-BE49-F238E27FC236}">
                <a16:creationId xmlns:a16="http://schemas.microsoft.com/office/drawing/2014/main" id="{F28BDF72-A3C8-4694-AD69-D88E6B45D638}"/>
              </a:ext>
            </a:extLst>
          </p:cNvPr>
          <p:cNvSpPr txBox="1"/>
          <p:nvPr/>
        </p:nvSpPr>
        <p:spPr>
          <a:xfrm>
            <a:off x="187471" y="993702"/>
            <a:ext cx="8769058" cy="307777"/>
          </a:xfrm>
          <a:prstGeom prst="rect">
            <a:avLst/>
          </a:prstGeom>
          <a:noFill/>
        </p:spPr>
        <p:txBody>
          <a:bodyPr wrap="square">
            <a:spAutoFit/>
          </a:bodyPr>
          <a:lstStyle/>
          <a:p>
            <a:pPr algn="l"/>
            <a:r>
              <a:rPr lang="en-US" altLang="zh-TW" dirty="0">
                <a:latin typeface="Oxygen" panose="02000503000000000000" pitchFamily="2" charset="0"/>
              </a:rPr>
              <a:t>A</a:t>
            </a:r>
            <a:r>
              <a:rPr lang="en-US" altLang="zh-TW" sz="1400" b="0" i="0" u="none" strike="noStrike" baseline="0" dirty="0">
                <a:latin typeface="Oxygen" panose="02000503000000000000" pitchFamily="2" charset="0"/>
              </a:rPr>
              <a:t>dding implicit eye gaze modality shared by the wheelchair user to the remote operator</a:t>
            </a:r>
            <a:endParaRPr lang="zh-TW" altLang="en-US" dirty="0">
              <a:latin typeface="Oxygen" panose="02000503000000000000" pitchFamily="2" charset="0"/>
            </a:endParaRPr>
          </a:p>
        </p:txBody>
      </p:sp>
      <p:pic>
        <p:nvPicPr>
          <p:cNvPr id="7" name="圖片 6" descr="一張含有 文字, 個人 的圖片&#10;&#10;自動產生的描述">
            <a:extLst>
              <a:ext uri="{FF2B5EF4-FFF2-40B4-BE49-F238E27FC236}">
                <a16:creationId xmlns:a16="http://schemas.microsoft.com/office/drawing/2014/main" id="{92228EC3-886E-44EA-82C3-E01100B6A7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78541" y="3183684"/>
            <a:ext cx="4186917" cy="1739078"/>
          </a:xfrm>
          <a:prstGeom prst="rect">
            <a:avLst/>
          </a:prstGeom>
        </p:spPr>
      </p:pic>
      <p:sp>
        <p:nvSpPr>
          <p:cNvPr id="14" name="文字方塊 13">
            <a:extLst>
              <a:ext uri="{FF2B5EF4-FFF2-40B4-BE49-F238E27FC236}">
                <a16:creationId xmlns:a16="http://schemas.microsoft.com/office/drawing/2014/main" id="{9B74A89D-7502-4F7F-8BB2-1945B02AA646}"/>
              </a:ext>
            </a:extLst>
          </p:cNvPr>
          <p:cNvSpPr txBox="1"/>
          <p:nvPr/>
        </p:nvSpPr>
        <p:spPr>
          <a:xfrm>
            <a:off x="187470" y="1603144"/>
            <a:ext cx="5471457" cy="1169551"/>
          </a:xfrm>
          <a:prstGeom prst="rect">
            <a:avLst/>
          </a:prstGeom>
          <a:noFill/>
        </p:spPr>
        <p:txBody>
          <a:bodyPr wrap="square">
            <a:spAutoFit/>
          </a:bodyPr>
          <a:lstStyle/>
          <a:p>
            <a:pPr marL="285750" indent="-285750">
              <a:buFont typeface="Wingdings" panose="05000000000000000000" pitchFamily="2" charset="2"/>
              <a:buChar char="Ø"/>
            </a:pPr>
            <a:r>
              <a:rPr lang="en-US" altLang="zh-TW" dirty="0">
                <a:solidFill>
                  <a:srgbClr val="00B050"/>
                </a:solidFill>
                <a:latin typeface="Oxygen" panose="02000503000000000000" pitchFamily="2" charset="0"/>
              </a:rPr>
              <a:t>Providing </a:t>
            </a:r>
            <a:r>
              <a:rPr lang="zh-TW" altLang="en-US" dirty="0">
                <a:solidFill>
                  <a:srgbClr val="00B050"/>
                </a:solidFill>
                <a:latin typeface="Oxygen" panose="02000503000000000000" pitchFamily="2" charset="0"/>
              </a:rPr>
              <a:t>indirect communication with the remote operator</a:t>
            </a:r>
            <a:endParaRPr lang="en-US" altLang="zh-TW" dirty="0">
              <a:solidFill>
                <a:srgbClr val="00B050"/>
              </a:solidFill>
              <a:latin typeface="Oxygen" panose="02000503000000000000" pitchFamily="2" charset="0"/>
            </a:endParaRPr>
          </a:p>
          <a:p>
            <a:pPr marL="285750" indent="-285750">
              <a:buFont typeface="Wingdings" panose="05000000000000000000" pitchFamily="2" charset="2"/>
              <a:buChar char="Ø"/>
            </a:pPr>
            <a:endParaRPr lang="en-US" altLang="zh-TW" dirty="0">
              <a:solidFill>
                <a:srgbClr val="00B050"/>
              </a:solidFill>
              <a:latin typeface="Oxygen" panose="02000503000000000000" pitchFamily="2" charset="0"/>
            </a:endParaRPr>
          </a:p>
          <a:p>
            <a:pPr marL="285750" indent="-285750">
              <a:buFont typeface="Wingdings" panose="05000000000000000000" pitchFamily="2" charset="2"/>
              <a:buChar char="Ø"/>
            </a:pPr>
            <a:r>
              <a:rPr lang="en-US" altLang="zh-TW" dirty="0">
                <a:solidFill>
                  <a:srgbClr val="00B050"/>
                </a:solidFill>
                <a:latin typeface="Oxygen" panose="02000503000000000000" pitchFamily="2" charset="0"/>
              </a:rPr>
              <a:t>Sharing implicit intentions</a:t>
            </a:r>
          </a:p>
          <a:p>
            <a:pPr marL="285750" indent="-285750">
              <a:buFont typeface="Wingdings" panose="05000000000000000000" pitchFamily="2" charset="2"/>
              <a:buChar char="Ø"/>
            </a:pPr>
            <a:endParaRPr lang="zh-TW" altLang="en-US" dirty="0">
              <a:solidFill>
                <a:srgbClr val="00B050"/>
              </a:solidFill>
              <a:latin typeface="Oxygen" panose="02000503000000000000" pitchFamily="2" charset="0"/>
            </a:endParaRPr>
          </a:p>
          <a:p>
            <a:pPr marL="285750" indent="-285750">
              <a:buFont typeface="Wingdings" panose="05000000000000000000" pitchFamily="2" charset="2"/>
              <a:buChar char="Ø"/>
            </a:pPr>
            <a:r>
              <a:rPr lang="en-US" altLang="zh-TW" dirty="0">
                <a:solidFill>
                  <a:srgbClr val="00B050"/>
                </a:solidFill>
                <a:latin typeface="Oxygen" panose="02000503000000000000" pitchFamily="2" charset="0"/>
              </a:rPr>
              <a:t>Expanding the visual awareness of the user</a:t>
            </a:r>
            <a:endParaRPr lang="zh-TW" altLang="en-US" dirty="0">
              <a:solidFill>
                <a:srgbClr val="00B050"/>
              </a:solidFill>
              <a:latin typeface="Oxygen" panose="02000503000000000000" pitchFamily="2" charset="0"/>
            </a:endParaRPr>
          </a:p>
        </p:txBody>
      </p:sp>
    </p:spTree>
    <p:extLst>
      <p:ext uri="{BB962C8B-B14F-4D97-AF65-F5344CB8AC3E}">
        <p14:creationId xmlns:p14="http://schemas.microsoft.com/office/powerpoint/2010/main" val="396703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10">
            <a:extLst>
              <a:ext uri="{FF2B5EF4-FFF2-40B4-BE49-F238E27FC236}">
                <a16:creationId xmlns:a16="http://schemas.microsoft.com/office/drawing/2014/main" id="{D01B4DC1-E018-4DD3-B55F-B0D08A8AEC64}"/>
              </a:ext>
            </a:extLst>
          </p:cNvPr>
          <p:cNvSpPr>
            <a:spLocks noGrp="1"/>
          </p:cNvSpPr>
          <p:nvPr>
            <p:ph type="title" idx="9"/>
          </p:nvPr>
        </p:nvSpPr>
        <p:spPr/>
        <p:txBody>
          <a:bodyPr/>
          <a:lstStyle/>
          <a:p>
            <a:pPr algn="l"/>
            <a:r>
              <a:rPr lang="en-US" altLang="zh-TW" sz="1800" dirty="0">
                <a:latin typeface="Poiret One" panose="02000000000000000000" pitchFamily="2" charset="0"/>
              </a:rPr>
              <a:t>A</a:t>
            </a:r>
            <a:r>
              <a:rPr lang="en-US" altLang="zh-TW" sz="1800" i="0" u="none" strike="noStrike" baseline="0" dirty="0">
                <a:latin typeface="Poiret One" panose="02000000000000000000" pitchFamily="2" charset="0"/>
              </a:rPr>
              <a:t>vatar system</a:t>
            </a:r>
            <a:endParaRPr lang="zh-TW" altLang="en-US" dirty="0">
              <a:latin typeface="Poiret One" panose="02000000000000000000" pitchFamily="2" charset="0"/>
            </a:endParaRPr>
          </a:p>
        </p:txBody>
      </p:sp>
      <p:sp>
        <p:nvSpPr>
          <p:cNvPr id="13" name="文字方塊 12">
            <a:extLst>
              <a:ext uri="{FF2B5EF4-FFF2-40B4-BE49-F238E27FC236}">
                <a16:creationId xmlns:a16="http://schemas.microsoft.com/office/drawing/2014/main" id="{1C47AD19-1A68-4128-9D51-36EF7AFE294A}"/>
              </a:ext>
            </a:extLst>
          </p:cNvPr>
          <p:cNvSpPr txBox="1"/>
          <p:nvPr/>
        </p:nvSpPr>
        <p:spPr>
          <a:xfrm>
            <a:off x="719999" y="1327444"/>
            <a:ext cx="7427592" cy="369332"/>
          </a:xfrm>
          <a:prstGeom prst="rect">
            <a:avLst/>
          </a:prstGeom>
          <a:noFill/>
        </p:spPr>
        <p:txBody>
          <a:bodyPr wrap="square">
            <a:spAutoFit/>
          </a:bodyPr>
          <a:lstStyle/>
          <a:p>
            <a:r>
              <a:rPr lang="en-US" altLang="zh-TW" sz="1800" dirty="0">
                <a:latin typeface="Oxygen" panose="02000503000000000000" pitchFamily="2" charset="0"/>
              </a:rPr>
              <a:t>S</a:t>
            </a:r>
            <a:r>
              <a:rPr lang="en-US" altLang="zh-TW" sz="1800" b="0" i="0" u="none" strike="noStrike" baseline="0" dirty="0">
                <a:latin typeface="Oxygen" panose="02000503000000000000" pitchFamily="2" charset="0"/>
              </a:rPr>
              <a:t>tereoscopic vision, binaural auditory, and motion mapping</a:t>
            </a:r>
            <a:endParaRPr lang="zh-TW" altLang="en-US" sz="1800" dirty="0">
              <a:latin typeface="Oxygen" panose="02000503000000000000" pitchFamily="2" charset="0"/>
            </a:endParaRPr>
          </a:p>
        </p:txBody>
      </p:sp>
      <p:sp>
        <p:nvSpPr>
          <p:cNvPr id="15" name="文字方塊 14">
            <a:extLst>
              <a:ext uri="{FF2B5EF4-FFF2-40B4-BE49-F238E27FC236}">
                <a16:creationId xmlns:a16="http://schemas.microsoft.com/office/drawing/2014/main" id="{902D77F9-5B41-4C2E-8C37-E63EFE98ADA3}"/>
              </a:ext>
            </a:extLst>
          </p:cNvPr>
          <p:cNvSpPr txBox="1"/>
          <p:nvPr/>
        </p:nvSpPr>
        <p:spPr>
          <a:xfrm>
            <a:off x="719999" y="2145201"/>
            <a:ext cx="7427591" cy="646331"/>
          </a:xfrm>
          <a:prstGeom prst="rect">
            <a:avLst/>
          </a:prstGeom>
          <a:noFill/>
        </p:spPr>
        <p:txBody>
          <a:bodyPr wrap="square">
            <a:spAutoFit/>
          </a:bodyPr>
          <a:lstStyle/>
          <a:p>
            <a:pPr marL="342900" indent="-342900" algn="l">
              <a:buAutoNum type="arabicPeriod"/>
            </a:pPr>
            <a:r>
              <a:rPr lang="en-US" altLang="zh-TW" sz="1800" dirty="0">
                <a:latin typeface="Oxygen" panose="02000503000000000000" pitchFamily="2" charset="0"/>
              </a:rPr>
              <a:t>R</a:t>
            </a:r>
            <a:r>
              <a:rPr lang="en-US" altLang="zh-TW" sz="1800" b="0" i="0" u="none" strike="noStrike" baseline="0" dirty="0">
                <a:latin typeface="Oxygen" panose="02000503000000000000" pitchFamily="2" charset="0"/>
              </a:rPr>
              <a:t>emote user operates it using a head-mounted display</a:t>
            </a:r>
            <a:endParaRPr lang="en-US" altLang="zh-TW" sz="1800" dirty="0">
              <a:latin typeface="Oxygen" panose="02000503000000000000" pitchFamily="2" charset="0"/>
            </a:endParaRPr>
          </a:p>
          <a:p>
            <a:pPr marL="342900" indent="-342900" algn="l">
              <a:buAutoNum type="arabicPeriod"/>
            </a:pPr>
            <a:r>
              <a:rPr lang="en-US" altLang="zh-TW" sz="1800" dirty="0" err="1">
                <a:latin typeface="Oxygen" panose="02000503000000000000" pitchFamily="2" charset="0"/>
              </a:rPr>
              <a:t>D</a:t>
            </a:r>
            <a:r>
              <a:rPr lang="en-US" altLang="zh-TW" sz="1800" b="0" i="0" u="none" strike="noStrike" baseline="0" dirty="0" err="1">
                <a:latin typeface="Oxygen" panose="02000503000000000000" pitchFamily="2" charset="0"/>
              </a:rPr>
              <a:t>atagloves</a:t>
            </a:r>
            <a:r>
              <a:rPr lang="en-US" altLang="zh-TW" sz="1800" b="0" i="0" u="none" strike="noStrike" baseline="0" dirty="0">
                <a:latin typeface="Oxygen" panose="02000503000000000000" pitchFamily="2" charset="0"/>
              </a:rPr>
              <a:t> to measure hands posture</a:t>
            </a:r>
            <a:endParaRPr lang="zh-TW" altLang="en-US" sz="1800" dirty="0">
              <a:latin typeface="Oxygen" panose="02000503000000000000" pitchFamily="2" charset="0"/>
            </a:endParaRPr>
          </a:p>
        </p:txBody>
      </p:sp>
      <p:sp>
        <p:nvSpPr>
          <p:cNvPr id="17" name="文字方塊 16">
            <a:extLst>
              <a:ext uri="{FF2B5EF4-FFF2-40B4-BE49-F238E27FC236}">
                <a16:creationId xmlns:a16="http://schemas.microsoft.com/office/drawing/2014/main" id="{3AF56206-2D21-4AA5-BCCD-BF79CD452691}"/>
              </a:ext>
            </a:extLst>
          </p:cNvPr>
          <p:cNvSpPr txBox="1"/>
          <p:nvPr/>
        </p:nvSpPr>
        <p:spPr>
          <a:xfrm>
            <a:off x="720000" y="3178401"/>
            <a:ext cx="6688848" cy="369332"/>
          </a:xfrm>
          <a:prstGeom prst="rect">
            <a:avLst/>
          </a:prstGeom>
          <a:noFill/>
        </p:spPr>
        <p:txBody>
          <a:bodyPr wrap="square">
            <a:spAutoFit/>
          </a:bodyPr>
          <a:lstStyle/>
          <a:p>
            <a:r>
              <a:rPr lang="en-US" altLang="zh-TW" sz="1800" dirty="0">
                <a:latin typeface="Oxygen" panose="02000503000000000000" pitchFamily="2" charset="0"/>
              </a:rPr>
              <a:t>L</a:t>
            </a:r>
            <a:r>
              <a:rPr lang="zh-TW" altLang="en-US" sz="1800" dirty="0">
                <a:latin typeface="Oxygen" panose="02000503000000000000" pitchFamily="2" charset="0"/>
              </a:rPr>
              <a:t>atency </a:t>
            </a:r>
            <a:r>
              <a:rPr lang="en-US" altLang="zh-TW" sz="1800" dirty="0">
                <a:latin typeface="Oxygen" panose="02000503000000000000" pitchFamily="2" charset="0"/>
              </a:rPr>
              <a:t>&lt; 100ms</a:t>
            </a:r>
            <a:endParaRPr lang="zh-TW" altLang="en-US" sz="1800" dirty="0">
              <a:latin typeface="Oxygen" panose="02000503000000000000" pitchFamily="2" charset="0"/>
            </a:endParaRPr>
          </a:p>
        </p:txBody>
      </p:sp>
    </p:spTree>
    <p:extLst>
      <p:ext uri="{BB962C8B-B14F-4D97-AF65-F5344CB8AC3E}">
        <p14:creationId xmlns:p14="http://schemas.microsoft.com/office/powerpoint/2010/main" val="1392384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10">
            <a:extLst>
              <a:ext uri="{FF2B5EF4-FFF2-40B4-BE49-F238E27FC236}">
                <a16:creationId xmlns:a16="http://schemas.microsoft.com/office/drawing/2014/main" id="{D01B4DC1-E018-4DD3-B55F-B0D08A8AEC64}"/>
              </a:ext>
            </a:extLst>
          </p:cNvPr>
          <p:cNvSpPr>
            <a:spLocks noGrp="1"/>
          </p:cNvSpPr>
          <p:nvPr>
            <p:ph type="title" idx="9"/>
          </p:nvPr>
        </p:nvSpPr>
        <p:spPr/>
        <p:txBody>
          <a:bodyPr/>
          <a:lstStyle/>
          <a:p>
            <a:pPr algn="l"/>
            <a:r>
              <a:rPr lang="en-US" altLang="zh-TW" sz="2000" dirty="0">
                <a:latin typeface="Poiret One" panose="02000000000000000000" pitchFamily="2" charset="0"/>
              </a:rPr>
              <a:t>Safety considerations</a:t>
            </a:r>
            <a:endParaRPr lang="zh-TW" altLang="en-US" sz="2800" dirty="0">
              <a:latin typeface="Poiret One" panose="02000000000000000000" pitchFamily="2" charset="0"/>
            </a:endParaRPr>
          </a:p>
        </p:txBody>
      </p:sp>
      <p:sp>
        <p:nvSpPr>
          <p:cNvPr id="13" name="文字方塊 12">
            <a:extLst>
              <a:ext uri="{FF2B5EF4-FFF2-40B4-BE49-F238E27FC236}">
                <a16:creationId xmlns:a16="http://schemas.microsoft.com/office/drawing/2014/main" id="{1C47AD19-1A68-4128-9D51-36EF7AFE294A}"/>
              </a:ext>
            </a:extLst>
          </p:cNvPr>
          <p:cNvSpPr txBox="1"/>
          <p:nvPr/>
        </p:nvSpPr>
        <p:spPr>
          <a:xfrm>
            <a:off x="720000" y="1263160"/>
            <a:ext cx="6628004" cy="1200329"/>
          </a:xfrm>
          <a:prstGeom prst="rect">
            <a:avLst/>
          </a:prstGeom>
          <a:noFill/>
        </p:spPr>
        <p:txBody>
          <a:bodyPr wrap="square">
            <a:spAutoFit/>
          </a:bodyPr>
          <a:lstStyle/>
          <a:p>
            <a:r>
              <a:rPr lang="en-US" altLang="zh-TW" sz="1800" b="0" i="0" u="none" strike="noStrike" baseline="0" dirty="0">
                <a:latin typeface="Oxygen" panose="02000503000000000000" pitchFamily="2" charset="0"/>
              </a:rPr>
              <a:t>The torque is limited</a:t>
            </a:r>
          </a:p>
          <a:p>
            <a:endParaRPr lang="en-US" altLang="zh-TW" sz="1800" b="0" i="0" u="none" strike="noStrike" baseline="0" dirty="0">
              <a:latin typeface="Oxygen" panose="02000503000000000000" pitchFamily="2" charset="0"/>
            </a:endParaRPr>
          </a:p>
          <a:p>
            <a:endParaRPr lang="en-US" altLang="zh-TW" sz="1800" b="0" i="0" u="none" strike="noStrike" baseline="0" dirty="0">
              <a:latin typeface="Oxygen" panose="02000503000000000000" pitchFamily="2" charset="0"/>
            </a:endParaRPr>
          </a:p>
          <a:p>
            <a:r>
              <a:rPr lang="en-US" altLang="zh-TW" sz="1800" b="0" i="0" u="none" strike="noStrike" baseline="0" dirty="0">
                <a:latin typeface="Oxygen" panose="02000503000000000000" pitchFamily="2" charset="0"/>
              </a:rPr>
              <a:t>The software limits are set to avoid reaching the user’s body</a:t>
            </a:r>
          </a:p>
        </p:txBody>
      </p:sp>
    </p:spTree>
    <p:extLst>
      <p:ext uri="{BB962C8B-B14F-4D97-AF65-F5344CB8AC3E}">
        <p14:creationId xmlns:p14="http://schemas.microsoft.com/office/powerpoint/2010/main" val="3556898288"/>
      </p:ext>
    </p:extLst>
  </p:cSld>
  <p:clrMapOvr>
    <a:masterClrMapping/>
  </p:clrMapOvr>
</p:sld>
</file>

<file path=ppt/theme/theme1.xml><?xml version="1.0" encoding="utf-8"?>
<a:theme xmlns:a="http://schemas.openxmlformats.org/drawingml/2006/main" name="Minimalist Aesthetic Slideshow by Slidesgo">
  <a:themeElements>
    <a:clrScheme name="Simple Light">
      <a:dk1>
        <a:srgbClr val="6D5B57"/>
      </a:dk1>
      <a:lt1>
        <a:srgbClr val="F2E1D8"/>
      </a:lt1>
      <a:dk2>
        <a:srgbClr val="595959"/>
      </a:dk2>
      <a:lt2>
        <a:srgbClr val="B08980"/>
      </a:lt2>
      <a:accent1>
        <a:srgbClr val="6D5B57"/>
      </a:accent1>
      <a:accent2>
        <a:srgbClr val="F2E1D8"/>
      </a:accent2>
      <a:accent3>
        <a:srgbClr val="595959"/>
      </a:accent3>
      <a:accent4>
        <a:srgbClr val="B08980"/>
      </a:accent4>
      <a:accent5>
        <a:srgbClr val="F2E1D8"/>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3069</TotalTime>
  <Words>737</Words>
  <Application>Microsoft Office PowerPoint</Application>
  <PresentationFormat>如螢幕大小 (16:9)</PresentationFormat>
  <Paragraphs>73</Paragraphs>
  <Slides>13</Slides>
  <Notes>8</Notes>
  <HiddenSlides>0</HiddenSlides>
  <MMClips>1</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13</vt:i4>
      </vt:variant>
    </vt:vector>
  </HeadingPairs>
  <TitlesOfParts>
    <vt:vector size="21" baseType="lpstr">
      <vt:lpstr>LinLibertineT</vt:lpstr>
      <vt:lpstr>Oxygen Light</vt:lpstr>
      <vt:lpstr>Wingdings</vt:lpstr>
      <vt:lpstr>Poiret One</vt:lpstr>
      <vt:lpstr>Bebas Neue</vt:lpstr>
      <vt:lpstr>Arial</vt:lpstr>
      <vt:lpstr>Oxygen</vt:lpstr>
      <vt:lpstr>Minimalist Aesthetic Slideshow by Slidesgo</vt:lpstr>
      <vt:lpstr>SlideFusion Surrogacy Wheelchair with Implicit Eyegaze Modality Sharing</vt:lpstr>
      <vt:lpstr>Info of the paper</vt:lpstr>
      <vt:lpstr>Overview</vt:lpstr>
      <vt:lpstr>Related Work - Surrogacy Wheelchair</vt:lpstr>
      <vt:lpstr>PowerPoint 簡報</vt:lpstr>
      <vt:lpstr>PowerPoint 簡報</vt:lpstr>
      <vt:lpstr>PowerPoint 簡報</vt:lpstr>
      <vt:lpstr>Avatar system</vt:lpstr>
      <vt:lpstr>Safety considerations</vt:lpstr>
      <vt:lpstr>Eye-tracking module</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Progress</dc:title>
  <cp:lastModifiedBy>聖銘 王</cp:lastModifiedBy>
  <cp:revision>95</cp:revision>
  <dcterms:modified xsi:type="dcterms:W3CDTF">2022-01-16T07:27:37Z</dcterms:modified>
</cp:coreProperties>
</file>