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2"/>
  </p:notesMasterIdLst>
  <p:handoutMasterIdLst>
    <p:handoutMasterId r:id="rId13"/>
  </p:handoutMasterIdLst>
  <p:sldIdLst>
    <p:sldId id="256" r:id="rId2"/>
    <p:sldId id="388" r:id="rId3"/>
    <p:sldId id="342" r:id="rId4"/>
    <p:sldId id="396" r:id="rId5"/>
    <p:sldId id="389" r:id="rId6"/>
    <p:sldId id="398" r:id="rId7"/>
    <p:sldId id="392" r:id="rId8"/>
    <p:sldId id="399" r:id="rId9"/>
    <p:sldId id="391" r:id="rId10"/>
    <p:sldId id="393" r:id="rId11"/>
  </p:sldIdLst>
  <p:sldSz cx="9144000" cy="5143500" type="screen16x9"/>
  <p:notesSz cx="6858000" cy="9144000"/>
  <p:embeddedFontLst>
    <p:embeddedFont>
      <p:font typeface="Bebas Neue" panose="02020500000000000000" charset="0"/>
      <p:regular r:id="rId14"/>
    </p:embeddedFont>
    <p:embeddedFont>
      <p:font typeface="Century Gothic" panose="020B0502020202020204" pitchFamily="34" charset="0"/>
      <p:regular r:id="rId15"/>
      <p:bold r:id="rId16"/>
      <p:italic r:id="rId17"/>
      <p:boldItalic r:id="rId18"/>
    </p:embeddedFont>
    <p:embeddedFont>
      <p:font typeface="Oxygen" panose="02000503000000000000" pitchFamily="2" charset="0"/>
      <p:regular r:id="rId19"/>
      <p:bold r:id="rId20"/>
    </p:embeddedFont>
    <p:embeddedFont>
      <p:font typeface="Oxygen Light" panose="02000303000000000000" pitchFamily="2" charset="0"/>
      <p:regular r:id="rId21"/>
      <p:bold r:id="rId22"/>
    </p:embeddedFont>
    <p:embeddedFont>
      <p:font typeface="Poiret One" panose="02000000000000000000" pitchFamily="2"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BDF5FB-B300-47EE-B28A-B60CEEB3F4E7}">
  <a:tblStyle styleId="{07BDF5FB-B300-47EE-B28A-B60CEEB3F4E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398"/>
    <p:restoredTop sz="77476"/>
  </p:normalViewPr>
  <p:slideViewPr>
    <p:cSldViewPr snapToGrid="0" snapToObjects="1">
      <p:cViewPr varScale="1">
        <p:scale>
          <a:sx n="90" d="100"/>
          <a:sy n="90" d="100"/>
        </p:scale>
        <p:origin x="1387" y="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2C853F33-F302-4B6D-B211-67B62DCAA03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7F317BD-F13F-4587-A9A8-D8FF0018B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7D6C93-340D-4E29-9201-6339E5524ED9}" type="datetimeFigureOut">
              <a:rPr lang="zh-TW" altLang="en-US" smtClean="0"/>
              <a:t>2022/1/16</a:t>
            </a:fld>
            <a:endParaRPr lang="zh-TW" altLang="en-US"/>
          </a:p>
        </p:txBody>
      </p:sp>
      <p:sp>
        <p:nvSpPr>
          <p:cNvPr id="4" name="頁尾版面配置區 3">
            <a:extLst>
              <a:ext uri="{FF2B5EF4-FFF2-40B4-BE49-F238E27FC236}">
                <a16:creationId xmlns:a16="http://schemas.microsoft.com/office/drawing/2014/main" id="{607B7360-77D4-463E-9E0A-2D825F4C23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BEEB719-6B9B-4A67-84D8-4F3096971E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1A0EC5-9EF8-4FB9-AFA6-69A7F149CA99}" type="slidenum">
              <a:rPr lang="zh-TW" altLang="en-US" smtClean="0"/>
              <a:t>‹#›</a:t>
            </a:fld>
            <a:endParaRPr lang="zh-TW" altLang="en-US"/>
          </a:p>
        </p:txBody>
      </p:sp>
    </p:spTree>
    <p:extLst>
      <p:ext uri="{BB962C8B-B14F-4D97-AF65-F5344CB8AC3E}">
        <p14:creationId xmlns:p14="http://schemas.microsoft.com/office/powerpoint/2010/main" val="2540989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hf sldNum="0"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25f85ca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a25f85ca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kumimoji="1" lang="zh-TW" altLang="en-US" dirty="0"/>
          </a:p>
        </p:txBody>
      </p:sp>
    </p:spTree>
    <p:extLst>
      <p:ext uri="{BB962C8B-B14F-4D97-AF65-F5344CB8AC3E}">
        <p14:creationId xmlns:p14="http://schemas.microsoft.com/office/powerpoint/2010/main" val="272761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kumimoji="1" lang="zh-TW" altLang="en-US" dirty="0"/>
          </a:p>
        </p:txBody>
      </p:sp>
    </p:spTree>
    <p:extLst>
      <p:ext uri="{BB962C8B-B14F-4D97-AF65-F5344CB8AC3E}">
        <p14:creationId xmlns:p14="http://schemas.microsoft.com/office/powerpoint/2010/main" val="2688976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kumimoji="1" lang="zh-TW" altLang="en-US" dirty="0"/>
          </a:p>
        </p:txBody>
      </p:sp>
    </p:spTree>
    <p:extLst>
      <p:ext uri="{BB962C8B-B14F-4D97-AF65-F5344CB8AC3E}">
        <p14:creationId xmlns:p14="http://schemas.microsoft.com/office/powerpoint/2010/main" val="606667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lgn="l"/>
            <a:r>
              <a:rPr lang="en-US" altLang="zh-TW" sz="1800" b="0" i="0" u="none" strike="noStrike" baseline="0" dirty="0">
                <a:latin typeface="CMR9"/>
              </a:rPr>
              <a:t>Each character contains one or two facial makeups, name, opera source, period of the character and a few personality words</a:t>
            </a:r>
            <a:endParaRPr kumimoji="1" lang="zh-TW" altLang="en-US" dirty="0"/>
          </a:p>
        </p:txBody>
      </p:sp>
    </p:spTree>
    <p:extLst>
      <p:ext uri="{BB962C8B-B14F-4D97-AF65-F5344CB8AC3E}">
        <p14:creationId xmlns:p14="http://schemas.microsoft.com/office/powerpoint/2010/main" val="552631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lgn="l"/>
            <a:r>
              <a:rPr lang="en-US" altLang="zh-TW" sz="1800" b="0" i="0" u="none" strike="noStrike" baseline="0" dirty="0">
                <a:latin typeface="CMR9"/>
              </a:rPr>
              <a:t>The camera captures images in real time -&gt; 68 landmark points. </a:t>
            </a:r>
          </a:p>
          <a:p>
            <a:pPr algn="l"/>
            <a:r>
              <a:rPr lang="en-US" altLang="zh-TW" sz="1800" b="0" i="0" u="none" strike="noStrike" baseline="0" dirty="0">
                <a:latin typeface="CMR9"/>
              </a:rPr>
              <a:t>The facial feature classification is to classify eyebrow, eye, nose and mouth to specific semantic categories respectively.</a:t>
            </a:r>
          </a:p>
          <a:p>
            <a:pPr algn="l"/>
            <a:r>
              <a:rPr lang="en-US" altLang="zh-TW" sz="1800" b="0" i="0" u="none" strike="noStrike" baseline="0" dirty="0">
                <a:latin typeface="CMR9"/>
              </a:rPr>
              <a:t>The matching makeup is founded by the semantic tree matching algorithm. </a:t>
            </a:r>
          </a:p>
          <a:p>
            <a:pPr algn="l"/>
            <a:r>
              <a:rPr lang="en-US" altLang="zh-TW" sz="1800" b="0" i="0" u="none" strike="noStrike" baseline="0" dirty="0">
                <a:latin typeface="CMR9"/>
              </a:rPr>
              <a:t>The morphing process shows the abstract process from real face to facial makeup</a:t>
            </a:r>
            <a:endParaRPr kumimoji="1" lang="zh-TW" altLang="en-US" dirty="0"/>
          </a:p>
        </p:txBody>
      </p:sp>
    </p:spTree>
    <p:extLst>
      <p:ext uri="{BB962C8B-B14F-4D97-AF65-F5344CB8AC3E}">
        <p14:creationId xmlns:p14="http://schemas.microsoft.com/office/powerpoint/2010/main" val="2415358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b="0" i="0" u="none" strike="noStrike" baseline="0" dirty="0">
                <a:latin typeface="CMR9"/>
              </a:rPr>
              <a:t>Node: personality words and the numbers of their occurrence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b="0" i="0" u="none" strike="noStrike" baseline="0" dirty="0">
                <a:latin typeface="CMR9"/>
              </a:rPr>
              <a:t>Real face -&gt; four features -&gt; tree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1100" b="0" i="0" u="none" strike="noStrike" baseline="0" dirty="0">
                <a:latin typeface="CMR9"/>
              </a:rPr>
              <a:t>Mask-&gt;tree</a:t>
            </a:r>
            <a:endParaRPr lang="zh-TW" altLang="en-US" dirty="0"/>
          </a:p>
        </p:txBody>
      </p:sp>
    </p:spTree>
    <p:extLst>
      <p:ext uri="{BB962C8B-B14F-4D97-AF65-F5344CB8AC3E}">
        <p14:creationId xmlns:p14="http://schemas.microsoft.com/office/powerpoint/2010/main" val="4239733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kumimoji="1" lang="zh-TW" altLang="en-US" dirty="0"/>
          </a:p>
        </p:txBody>
      </p:sp>
    </p:spTree>
    <p:extLst>
      <p:ext uri="{BB962C8B-B14F-4D97-AF65-F5344CB8AC3E}">
        <p14:creationId xmlns:p14="http://schemas.microsoft.com/office/powerpoint/2010/main" val="371621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dirty="0">
                <a:solidFill>
                  <a:schemeClr val="accent5">
                    <a:lumMod val="25000"/>
                  </a:schemeClr>
                </a:solidFill>
                <a:latin typeface="Oxygen" panose="02000503000000000000" pitchFamily="2" charset="0"/>
              </a:rPr>
              <a:t>Facial expression affects people product first impression more</a:t>
            </a:r>
            <a:endParaRPr kumimoji="1" lang="zh-TW" altLang="en-US" dirty="0"/>
          </a:p>
        </p:txBody>
      </p:sp>
    </p:spTree>
    <p:extLst>
      <p:ext uri="{BB962C8B-B14F-4D97-AF65-F5344CB8AC3E}">
        <p14:creationId xmlns:p14="http://schemas.microsoft.com/office/powerpoint/2010/main" val="13607374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3999" cy="5144006"/>
          </a:xfrm>
          <a:prstGeom prst="rect">
            <a:avLst/>
          </a:prstGeom>
          <a:noFill/>
          <a:ln>
            <a:noFill/>
          </a:ln>
        </p:spPr>
      </p:pic>
      <p:sp>
        <p:nvSpPr>
          <p:cNvPr id="10" name="Google Shape;10;p2"/>
          <p:cNvSpPr txBox="1">
            <a:spLocks noGrp="1"/>
          </p:cNvSpPr>
          <p:nvPr>
            <p:ph type="ctrTitle"/>
          </p:nvPr>
        </p:nvSpPr>
        <p:spPr>
          <a:xfrm>
            <a:off x="4149000" y="970200"/>
            <a:ext cx="3852000" cy="24105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4400" b="1">
                <a:latin typeface="Poiret One"/>
                <a:ea typeface="Poiret One"/>
                <a:cs typeface="Poiret One"/>
                <a:sym typeface="Poiret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4149000" y="3380700"/>
            <a:ext cx="38520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atin typeface="Oxygen"/>
                <a:ea typeface="Oxygen"/>
                <a:cs typeface="Oxygen"/>
                <a:sym typeface="Oxyge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BLANK_1_1_1_1_1_1_3">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2">
  <p:cSld name="CUSTOM_4_1">
    <p:spTree>
      <p:nvGrpSpPr>
        <p:cNvPr id="1" name="Shape 157"/>
        <p:cNvGrpSpPr/>
        <p:nvPr/>
      </p:nvGrpSpPr>
      <p:grpSpPr>
        <a:xfrm>
          <a:off x="0" y="0"/>
          <a:ext cx="0" cy="0"/>
          <a:chOff x="0" y="0"/>
          <a:chExt cx="0" cy="0"/>
        </a:xfrm>
      </p:grpSpPr>
      <p:pic>
        <p:nvPicPr>
          <p:cNvPr id="158" name="Google Shape;158;p31"/>
          <p:cNvPicPr preferRelativeResize="0"/>
          <p:nvPr/>
        </p:nvPicPr>
        <p:blipFill>
          <a:blip r:embed="rId2">
            <a:alphaModFix/>
          </a:blip>
          <a:stretch>
            <a:fillRect/>
          </a:stretch>
        </p:blipFill>
        <p:spPr>
          <a:xfrm>
            <a:off x="0" y="0"/>
            <a:ext cx="9144000" cy="514351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75" r:id="rId3"/>
    <p:sldLayoutId id="2147483676" r:id="rId4"/>
    <p:sldLayoutId id="2147483677"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ideo" Target="https://player.vimeo.com/video/364570360?h=391735de75&amp;app_id=122963" TargetMode="Externa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ideo" Target="https://www.youtube.com/embed/x83JQQAaFpY?feature=oembed"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4"/>
          <p:cNvSpPr txBox="1">
            <a:spLocks noGrp="1"/>
          </p:cNvSpPr>
          <p:nvPr>
            <p:ph type="ctrTitle"/>
          </p:nvPr>
        </p:nvSpPr>
        <p:spPr>
          <a:xfrm>
            <a:off x="2217420" y="970200"/>
            <a:ext cx="5783580" cy="2410500"/>
          </a:xfrm>
          <a:prstGeom prst="rect">
            <a:avLst/>
          </a:prstGeom>
        </p:spPr>
        <p:txBody>
          <a:bodyPr spcFirstLastPara="1" wrap="square" lIns="91425" tIns="91425" rIns="91425" bIns="91425" anchor="b" anchorCtr="0">
            <a:noAutofit/>
          </a:bodyPr>
          <a:lstStyle/>
          <a:p>
            <a:pPr lvl="0"/>
            <a:r>
              <a:rPr lang="en-US" sz="2400" dirty="0"/>
              <a:t>First Impression: AI Understands Personality</a:t>
            </a:r>
            <a:br>
              <a:rPr lang="en-US" sz="2400" dirty="0"/>
            </a:br>
            <a:br>
              <a:rPr lang="en-US" sz="2400" dirty="0"/>
            </a:br>
            <a:r>
              <a:rPr lang="en-US" sz="2000" dirty="0"/>
              <a:t>TechArt Seminar, National Tsing Hua University</a:t>
            </a:r>
            <a:endParaRPr lang="en-GB" sz="2400" dirty="0"/>
          </a:p>
        </p:txBody>
      </p:sp>
      <p:sp>
        <p:nvSpPr>
          <p:cNvPr id="168" name="Google Shape;168;p34"/>
          <p:cNvSpPr txBox="1">
            <a:spLocks noGrp="1"/>
          </p:cNvSpPr>
          <p:nvPr>
            <p:ph type="subTitle" idx="1"/>
          </p:nvPr>
        </p:nvSpPr>
        <p:spPr>
          <a:xfrm>
            <a:off x="4149000" y="3380700"/>
            <a:ext cx="3852000" cy="792600"/>
          </a:xfrm>
          <a:prstGeom prst="rect">
            <a:avLst/>
          </a:prstGeom>
        </p:spPr>
        <p:txBody>
          <a:bodyPr spcFirstLastPara="1" wrap="square" lIns="91425" tIns="91425" rIns="91425" bIns="91425" anchor="t" anchorCtr="0">
            <a:noAutofit/>
          </a:bodyPr>
          <a:lstStyle/>
          <a:p>
            <a:pPr marL="0" lvl="0" indent="0"/>
            <a:r>
              <a:rPr lang="en-GB" sz="2400" dirty="0"/>
              <a:t>Wong, Shing Ming</a:t>
            </a:r>
          </a:p>
          <a:p>
            <a:pPr marL="0" lvl="0" indent="0"/>
            <a:r>
              <a:rPr lang="en-GB" sz="2400" dirty="0"/>
              <a:t>Week 16 - Dec 28, 2021</a:t>
            </a:r>
          </a:p>
        </p:txBody>
      </p:sp>
      <p:pic>
        <p:nvPicPr>
          <p:cNvPr id="4" name="圖片 3">
            <a:extLst>
              <a:ext uri="{FF2B5EF4-FFF2-40B4-BE49-F238E27FC236}">
                <a16:creationId xmlns:a16="http://schemas.microsoft.com/office/drawing/2014/main" id="{87B87141-AB9B-4CDD-AA98-7045DD1FC0F4}"/>
              </a:ext>
            </a:extLst>
          </p:cNvPr>
          <p:cNvPicPr>
            <a:picLocks noChangeAspect="1"/>
          </p:cNvPicPr>
          <p:nvPr/>
        </p:nvPicPr>
        <p:blipFill>
          <a:blip r:embed="rId3"/>
          <a:stretch>
            <a:fillRect/>
          </a:stretch>
        </p:blipFill>
        <p:spPr>
          <a:xfrm>
            <a:off x="8355932" y="0"/>
            <a:ext cx="788068" cy="7880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a:extLst>
              <a:ext uri="{FF2B5EF4-FFF2-40B4-BE49-F238E27FC236}">
                <a16:creationId xmlns:a16="http://schemas.microsoft.com/office/drawing/2014/main" id="{A41770A9-DFA1-224D-B689-6FEEDD5CEF20}"/>
              </a:ext>
            </a:extLst>
          </p:cNvPr>
          <p:cNvSpPr>
            <a:spLocks noGrp="1"/>
          </p:cNvSpPr>
          <p:nvPr>
            <p:ph type="title" idx="4294967295"/>
          </p:nvPr>
        </p:nvSpPr>
        <p:spPr>
          <a:xfrm>
            <a:off x="372569" y="171084"/>
            <a:ext cx="7702550" cy="573088"/>
          </a:xfrm>
        </p:spPr>
        <p:txBody>
          <a:bodyPr/>
          <a:lstStyle/>
          <a:p>
            <a:r>
              <a:rPr kumimoji="1" lang="en-US" altLang="zh-TW" b="1" dirty="0"/>
              <a:t>Discuss and Other Resources/Materials</a:t>
            </a:r>
          </a:p>
        </p:txBody>
      </p:sp>
      <p:sp>
        <p:nvSpPr>
          <p:cNvPr id="3" name="文字方塊 2">
            <a:extLst>
              <a:ext uri="{FF2B5EF4-FFF2-40B4-BE49-F238E27FC236}">
                <a16:creationId xmlns:a16="http://schemas.microsoft.com/office/drawing/2014/main" id="{BBFA7C6A-48CE-455F-81EF-63B948220BDA}"/>
              </a:ext>
            </a:extLst>
          </p:cNvPr>
          <p:cNvSpPr txBox="1"/>
          <p:nvPr/>
        </p:nvSpPr>
        <p:spPr>
          <a:xfrm>
            <a:off x="372569" y="1191969"/>
            <a:ext cx="8744155" cy="1153970"/>
          </a:xfrm>
          <a:prstGeom prst="rect">
            <a:avLst/>
          </a:prstGeom>
          <a:noFill/>
        </p:spPr>
        <p:txBody>
          <a:bodyPr wrap="square" rtlCol="0">
            <a:spAutoFit/>
          </a:bodyPr>
          <a:lstStyle/>
          <a:p>
            <a:pPr>
              <a:lnSpc>
                <a:spcPct val="150000"/>
              </a:lnSpc>
              <a:buClr>
                <a:schemeClr val="accent5">
                  <a:lumMod val="25000"/>
                </a:schemeClr>
              </a:buClr>
            </a:pPr>
            <a:r>
              <a:rPr lang="en-US" altLang="zh-TW" sz="1600" dirty="0">
                <a:solidFill>
                  <a:schemeClr val="accent5">
                    <a:lumMod val="25000"/>
                  </a:schemeClr>
                </a:solidFill>
                <a:latin typeface="Oxygen" panose="02000503000000000000" pitchFamily="2" charset="0"/>
              </a:rPr>
              <a:t>This artwork find the user personality according to the user facial feature -&gt; low diversity</a:t>
            </a:r>
          </a:p>
          <a:p>
            <a:pPr>
              <a:lnSpc>
                <a:spcPct val="150000"/>
              </a:lnSpc>
              <a:buClr>
                <a:schemeClr val="accent5">
                  <a:lumMod val="25000"/>
                </a:schemeClr>
              </a:buClr>
            </a:pPr>
            <a:endParaRPr lang="en-US" altLang="zh-TW" sz="1600" dirty="0">
              <a:solidFill>
                <a:schemeClr val="accent5">
                  <a:lumMod val="25000"/>
                </a:schemeClr>
              </a:solidFill>
              <a:latin typeface="Oxygen" panose="02000503000000000000" pitchFamily="2" charset="0"/>
            </a:endParaRPr>
          </a:p>
          <a:p>
            <a:pPr>
              <a:lnSpc>
                <a:spcPct val="150000"/>
              </a:lnSpc>
              <a:buClr>
                <a:schemeClr val="accent5">
                  <a:lumMod val="25000"/>
                </a:schemeClr>
              </a:buClr>
            </a:pPr>
            <a:r>
              <a:rPr lang="en-US" altLang="zh-TW" sz="1600" dirty="0">
                <a:solidFill>
                  <a:schemeClr val="accent5">
                    <a:lumMod val="25000"/>
                  </a:schemeClr>
                </a:solidFill>
                <a:latin typeface="Oxygen" panose="02000503000000000000" pitchFamily="2" charset="0"/>
              </a:rPr>
              <a:t>Consider adding the user emotion for model reference</a:t>
            </a:r>
          </a:p>
        </p:txBody>
      </p:sp>
      <p:pic>
        <p:nvPicPr>
          <p:cNvPr id="12" name="線上媒體 5" title="Mind">
            <a:hlinkClick r:id="" action="ppaction://media"/>
            <a:extLst>
              <a:ext uri="{FF2B5EF4-FFF2-40B4-BE49-F238E27FC236}">
                <a16:creationId xmlns:a16="http://schemas.microsoft.com/office/drawing/2014/main" id="{FE496883-9D72-4671-AEE1-0771960C3FBC}"/>
              </a:ext>
            </a:extLst>
          </p:cNvPr>
          <p:cNvPicPr>
            <a:picLocks noRot="1" noChangeAspect="1"/>
          </p:cNvPicPr>
          <p:nvPr>
            <a:videoFile r:link="rId1"/>
          </p:nvPr>
        </p:nvPicPr>
        <p:blipFill>
          <a:blip r:embed="rId4"/>
          <a:stretch>
            <a:fillRect/>
          </a:stretch>
        </p:blipFill>
        <p:spPr>
          <a:xfrm>
            <a:off x="581994" y="2675386"/>
            <a:ext cx="4162652" cy="2345156"/>
          </a:xfrm>
          <a:prstGeom prst="rect">
            <a:avLst/>
          </a:prstGeom>
        </p:spPr>
      </p:pic>
      <p:sp>
        <p:nvSpPr>
          <p:cNvPr id="13" name="文字方塊 12">
            <a:extLst>
              <a:ext uri="{FF2B5EF4-FFF2-40B4-BE49-F238E27FC236}">
                <a16:creationId xmlns:a16="http://schemas.microsoft.com/office/drawing/2014/main" id="{5747A5B1-F949-47D1-A83D-0CE5318ACD57}"/>
              </a:ext>
            </a:extLst>
          </p:cNvPr>
          <p:cNvSpPr txBox="1"/>
          <p:nvPr/>
        </p:nvSpPr>
        <p:spPr>
          <a:xfrm>
            <a:off x="5166438" y="3646260"/>
            <a:ext cx="1311443" cy="307777"/>
          </a:xfrm>
          <a:prstGeom prst="rect">
            <a:avLst/>
          </a:prstGeom>
          <a:noFill/>
        </p:spPr>
        <p:txBody>
          <a:bodyPr wrap="square">
            <a:spAutoFit/>
          </a:bodyPr>
          <a:lstStyle/>
          <a:p>
            <a:r>
              <a:rPr lang="en-US" altLang="zh-TW" b="0" i="1" dirty="0">
                <a:solidFill>
                  <a:srgbClr val="333333"/>
                </a:solidFill>
                <a:effectLst/>
                <a:latin typeface="Helvetica Neue"/>
              </a:rPr>
              <a:t>Mind</a:t>
            </a:r>
            <a:r>
              <a:rPr lang="en-US" altLang="zh-TW" b="0" i="0" dirty="0">
                <a:solidFill>
                  <a:srgbClr val="333333"/>
                </a:solidFill>
                <a:effectLst/>
                <a:latin typeface="Helvetica Neue"/>
              </a:rPr>
              <a:t>, 2019</a:t>
            </a:r>
            <a:endParaRPr lang="zh-TW" altLang="en-US" dirty="0"/>
          </a:p>
        </p:txBody>
      </p:sp>
    </p:spTree>
    <p:extLst>
      <p:ext uri="{BB962C8B-B14F-4D97-AF65-F5344CB8AC3E}">
        <p14:creationId xmlns:p14="http://schemas.microsoft.com/office/powerpoint/2010/main" val="348718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vol="80000">
                <p:cTn id="12" fill="hold" display="0">
                  <p:stCondLst>
                    <p:cond delay="indefinite"/>
                  </p:stCondLst>
                </p:cTn>
                <p:tgtEl>
                  <p:spTgt spid="1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內容版面配置區 2">
            <a:extLst>
              <a:ext uri="{FF2B5EF4-FFF2-40B4-BE49-F238E27FC236}">
                <a16:creationId xmlns:a16="http://schemas.microsoft.com/office/drawing/2014/main" id="{1FA4F64D-AAE4-0144-A7BB-CE2436160956}"/>
              </a:ext>
            </a:extLst>
          </p:cNvPr>
          <p:cNvSpPr>
            <a:spLocks noGrp="1"/>
          </p:cNvSpPr>
          <p:nvPr/>
        </p:nvSpPr>
        <p:spPr>
          <a:xfrm>
            <a:off x="788069" y="718406"/>
            <a:ext cx="7567862" cy="370668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50000"/>
              </a:lnSpc>
              <a:buFont typeface="+mj-lt"/>
              <a:buAutoNum type="arabicPeriod"/>
            </a:pPr>
            <a:r>
              <a:rPr kumimoji="1" lang="en-US" altLang="zh-TW" dirty="0">
                <a:solidFill>
                  <a:schemeClr val="bg2">
                    <a:lumMod val="75000"/>
                  </a:schemeClr>
                </a:solidFill>
                <a:latin typeface="Century Gothic" panose="020B0502020202020204" pitchFamily="34" charset="0"/>
              </a:rPr>
              <a:t>Info. Of paper</a:t>
            </a:r>
          </a:p>
          <a:p>
            <a:pPr marL="514350" indent="-514350">
              <a:lnSpc>
                <a:spcPct val="150000"/>
              </a:lnSpc>
              <a:buFont typeface="+mj-lt"/>
              <a:buAutoNum type="arabicPeriod"/>
            </a:pPr>
            <a:r>
              <a:rPr kumimoji="1" lang="en-US" altLang="zh-TW" dirty="0">
                <a:solidFill>
                  <a:schemeClr val="bg2">
                    <a:lumMod val="75000"/>
                  </a:schemeClr>
                </a:solidFill>
                <a:latin typeface="Century Gothic" panose="020B0502020202020204" pitchFamily="34" charset="0"/>
              </a:rPr>
              <a:t>Introduction</a:t>
            </a:r>
          </a:p>
          <a:p>
            <a:pPr marL="514350" indent="-514350">
              <a:lnSpc>
                <a:spcPct val="150000"/>
              </a:lnSpc>
              <a:buFont typeface="+mj-lt"/>
              <a:buAutoNum type="arabicPeriod"/>
            </a:pPr>
            <a:r>
              <a:rPr kumimoji="1" lang="en-US" altLang="zh-TW" dirty="0">
                <a:solidFill>
                  <a:schemeClr val="bg2">
                    <a:lumMod val="75000"/>
                  </a:schemeClr>
                </a:solidFill>
                <a:latin typeface="Century Gothic" panose="020B0502020202020204" pitchFamily="34" charset="0"/>
              </a:rPr>
              <a:t>System Pipeline and Method</a:t>
            </a:r>
          </a:p>
          <a:p>
            <a:pPr marL="514350" indent="-514350">
              <a:lnSpc>
                <a:spcPct val="150000"/>
              </a:lnSpc>
              <a:buFont typeface="+mj-lt"/>
              <a:buAutoNum type="arabicPeriod"/>
            </a:pPr>
            <a:r>
              <a:rPr kumimoji="1" lang="en-US" altLang="zh-TW" dirty="0">
                <a:solidFill>
                  <a:schemeClr val="bg2">
                    <a:lumMod val="75000"/>
                  </a:schemeClr>
                </a:solidFill>
                <a:latin typeface="Century Gothic" panose="020B0502020202020204" pitchFamily="34" charset="0"/>
              </a:rPr>
              <a:t>Results and Conclusion</a:t>
            </a:r>
          </a:p>
          <a:p>
            <a:pPr marL="514350" indent="-514350">
              <a:lnSpc>
                <a:spcPct val="150000"/>
              </a:lnSpc>
              <a:buFont typeface="+mj-lt"/>
              <a:buAutoNum type="arabicPeriod"/>
            </a:pPr>
            <a:r>
              <a:rPr kumimoji="1" lang="en-US" altLang="zh-TW" dirty="0">
                <a:solidFill>
                  <a:schemeClr val="bg2">
                    <a:lumMod val="75000"/>
                  </a:schemeClr>
                </a:solidFill>
                <a:latin typeface="Century Gothic" panose="020B0502020202020204" pitchFamily="34" charset="0"/>
              </a:rPr>
              <a:t>Other resources/materials</a:t>
            </a:r>
          </a:p>
        </p:txBody>
      </p:sp>
    </p:spTree>
    <p:extLst>
      <p:ext uri="{BB962C8B-B14F-4D97-AF65-F5344CB8AC3E}">
        <p14:creationId xmlns:p14="http://schemas.microsoft.com/office/powerpoint/2010/main" val="3145624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a:extLst>
              <a:ext uri="{FF2B5EF4-FFF2-40B4-BE49-F238E27FC236}">
                <a16:creationId xmlns:a16="http://schemas.microsoft.com/office/drawing/2014/main" id="{A41770A9-DFA1-224D-B689-6FEEDD5CEF20}"/>
              </a:ext>
            </a:extLst>
          </p:cNvPr>
          <p:cNvSpPr>
            <a:spLocks noGrp="1"/>
          </p:cNvSpPr>
          <p:nvPr>
            <p:ph type="title" idx="4294967295"/>
          </p:nvPr>
        </p:nvSpPr>
        <p:spPr>
          <a:xfrm>
            <a:off x="372569" y="171084"/>
            <a:ext cx="7702550" cy="573088"/>
          </a:xfrm>
        </p:spPr>
        <p:txBody>
          <a:bodyPr/>
          <a:lstStyle/>
          <a:p>
            <a:r>
              <a:rPr kumimoji="1" lang="en-US" altLang="zh-TW" b="1" dirty="0"/>
              <a:t>Info. of the paper</a:t>
            </a:r>
            <a:endParaRPr kumimoji="1" lang="zh-TW" altLang="en-US" b="1" dirty="0"/>
          </a:p>
        </p:txBody>
      </p:sp>
      <p:sp>
        <p:nvSpPr>
          <p:cNvPr id="8" name="文字方塊 7">
            <a:extLst>
              <a:ext uri="{FF2B5EF4-FFF2-40B4-BE49-F238E27FC236}">
                <a16:creationId xmlns:a16="http://schemas.microsoft.com/office/drawing/2014/main" id="{74D560AB-07D0-5A4B-B9DD-5C58E20300D4}"/>
              </a:ext>
            </a:extLst>
          </p:cNvPr>
          <p:cNvSpPr txBox="1"/>
          <p:nvPr/>
        </p:nvSpPr>
        <p:spPr>
          <a:xfrm>
            <a:off x="372569" y="1153725"/>
            <a:ext cx="8398851" cy="646331"/>
          </a:xfrm>
          <a:prstGeom prst="rect">
            <a:avLst/>
          </a:prstGeom>
          <a:noFill/>
        </p:spPr>
        <p:txBody>
          <a:bodyPr wrap="square" rtlCol="0">
            <a:spAutoFit/>
          </a:bodyPr>
          <a:lstStyle/>
          <a:p>
            <a:pPr marL="457200" indent="-457200">
              <a:buClr>
                <a:schemeClr val="accent5">
                  <a:lumMod val="25000"/>
                </a:schemeClr>
              </a:buClr>
              <a:buFont typeface="+mj-lt"/>
              <a:buAutoNum type="arabicPeriod"/>
            </a:pPr>
            <a:r>
              <a:rPr lang="en-GB" altLang="zh-TW" sz="1800" dirty="0">
                <a:solidFill>
                  <a:schemeClr val="accent5">
                    <a:lumMod val="25000"/>
                  </a:schemeClr>
                </a:solidFill>
                <a:latin typeface="Oxygen" panose="02000503000000000000" pitchFamily="2" charset="0"/>
              </a:rPr>
              <a:t>Research by </a:t>
            </a:r>
            <a:r>
              <a:rPr lang="en-GB" altLang="zh-TW" sz="1800" b="1" dirty="0">
                <a:solidFill>
                  <a:schemeClr val="accent5">
                    <a:lumMod val="25000"/>
                  </a:schemeClr>
                </a:solidFill>
                <a:latin typeface="Oxygen" panose="02000503000000000000" pitchFamily="2" charset="0"/>
              </a:rPr>
              <a:t> </a:t>
            </a:r>
            <a:r>
              <a:rPr lang="en-US" altLang="zh-TW" sz="1800" b="1" dirty="0">
                <a:solidFill>
                  <a:schemeClr val="accent5">
                    <a:lumMod val="25000"/>
                  </a:schemeClr>
                </a:solidFill>
                <a:latin typeface="Oxygen" panose="02000503000000000000" pitchFamily="2" charset="0"/>
              </a:rPr>
              <a:t>University of Science and Technology Beijing</a:t>
            </a:r>
          </a:p>
          <a:p>
            <a:pPr marL="720000" lvl="2" indent="-457200">
              <a:buClr>
                <a:schemeClr val="accent5">
                  <a:lumMod val="25000"/>
                </a:schemeClr>
              </a:buClr>
              <a:buFont typeface="Wingdings" panose="05000000000000000000" pitchFamily="2" charset="2"/>
              <a:buChar char="Ø"/>
            </a:pPr>
            <a:r>
              <a:rPr lang="en-GB" altLang="zh-TW" sz="1800" b="1" dirty="0" err="1">
                <a:solidFill>
                  <a:schemeClr val="accent5">
                    <a:lumMod val="25000"/>
                  </a:schemeClr>
                </a:solidFill>
                <a:latin typeface="Oxygen" panose="02000503000000000000" pitchFamily="2" charset="0"/>
              </a:rPr>
              <a:t>Xiaohui</a:t>
            </a:r>
            <a:r>
              <a:rPr lang="en-GB" altLang="zh-TW" sz="1800" b="1" dirty="0">
                <a:solidFill>
                  <a:schemeClr val="accent5">
                    <a:lumMod val="25000"/>
                  </a:schemeClr>
                </a:solidFill>
                <a:latin typeface="Oxygen" panose="02000503000000000000" pitchFamily="2" charset="0"/>
              </a:rPr>
              <a:t> Wang</a:t>
            </a:r>
            <a:r>
              <a:rPr lang="en-GB" altLang="zh-TW" sz="1800" dirty="0">
                <a:solidFill>
                  <a:schemeClr val="accent5">
                    <a:lumMod val="25000"/>
                  </a:schemeClr>
                </a:solidFill>
                <a:latin typeface="Oxygen" panose="02000503000000000000" pitchFamily="2" charset="0"/>
              </a:rPr>
              <a:t>, </a:t>
            </a:r>
            <a:r>
              <a:rPr lang="en-GB" altLang="zh-TW" sz="1800" b="1" dirty="0">
                <a:solidFill>
                  <a:schemeClr val="accent5">
                    <a:lumMod val="25000"/>
                  </a:schemeClr>
                </a:solidFill>
                <a:latin typeface="Oxygen" panose="02000503000000000000" pitchFamily="2" charset="0"/>
              </a:rPr>
              <a:t>Xia Liang</a:t>
            </a:r>
            <a:r>
              <a:rPr lang="en-GB" altLang="zh-TW" sz="1800" dirty="0">
                <a:solidFill>
                  <a:schemeClr val="accent5">
                    <a:lumMod val="25000"/>
                  </a:schemeClr>
                </a:solidFill>
                <a:latin typeface="Oxygen" panose="02000503000000000000" pitchFamily="2" charset="0"/>
              </a:rPr>
              <a:t>, </a:t>
            </a:r>
            <a:r>
              <a:rPr lang="en-GB" altLang="zh-TW" sz="1800" b="1" dirty="0">
                <a:solidFill>
                  <a:schemeClr val="accent5">
                    <a:lumMod val="25000"/>
                  </a:schemeClr>
                </a:solidFill>
                <a:latin typeface="Oxygen" panose="02000503000000000000" pitchFamily="2" charset="0"/>
              </a:rPr>
              <a:t>Miao Lu </a:t>
            </a:r>
            <a:r>
              <a:rPr lang="en-GB" altLang="zh-TW" sz="1800" dirty="0">
                <a:solidFill>
                  <a:schemeClr val="accent5">
                    <a:lumMod val="25000"/>
                  </a:schemeClr>
                </a:solidFill>
                <a:latin typeface="Oxygen" panose="02000503000000000000" pitchFamily="2" charset="0"/>
              </a:rPr>
              <a:t>and </a:t>
            </a:r>
            <a:r>
              <a:rPr lang="en-GB" altLang="zh-TW" sz="1800" b="1" dirty="0" err="1">
                <a:solidFill>
                  <a:schemeClr val="accent5">
                    <a:lumMod val="25000"/>
                  </a:schemeClr>
                </a:solidFill>
                <a:latin typeface="Oxygen" panose="02000503000000000000" pitchFamily="2" charset="0"/>
              </a:rPr>
              <a:t>Jingyan</a:t>
            </a:r>
            <a:r>
              <a:rPr lang="en-GB" altLang="zh-TW" sz="1800" b="1" dirty="0">
                <a:solidFill>
                  <a:schemeClr val="accent5">
                    <a:lumMod val="25000"/>
                  </a:schemeClr>
                </a:solidFill>
                <a:latin typeface="Oxygen" panose="02000503000000000000" pitchFamily="2" charset="0"/>
              </a:rPr>
              <a:t> Qin</a:t>
            </a:r>
          </a:p>
        </p:txBody>
      </p:sp>
      <p:sp>
        <p:nvSpPr>
          <p:cNvPr id="9" name="文字方塊 8">
            <a:extLst>
              <a:ext uri="{FF2B5EF4-FFF2-40B4-BE49-F238E27FC236}">
                <a16:creationId xmlns:a16="http://schemas.microsoft.com/office/drawing/2014/main" id="{FE065F1B-26FF-7140-AE46-B07359B6DDB0}"/>
              </a:ext>
            </a:extLst>
          </p:cNvPr>
          <p:cNvSpPr txBox="1"/>
          <p:nvPr/>
        </p:nvSpPr>
        <p:spPr>
          <a:xfrm>
            <a:off x="372568" y="2205399"/>
            <a:ext cx="8398851" cy="369332"/>
          </a:xfrm>
          <a:prstGeom prst="rect">
            <a:avLst/>
          </a:prstGeom>
          <a:noFill/>
        </p:spPr>
        <p:txBody>
          <a:bodyPr wrap="square" rtlCol="0">
            <a:spAutoFit/>
          </a:bodyPr>
          <a:lstStyle/>
          <a:p>
            <a:pPr marL="457200" indent="-457200">
              <a:buClr>
                <a:schemeClr val="accent5">
                  <a:lumMod val="25000"/>
                </a:schemeClr>
              </a:buClr>
              <a:buFont typeface="+mj-lt"/>
              <a:buAutoNum type="arabicPeriod" startAt="2"/>
            </a:pPr>
            <a:r>
              <a:rPr lang="en-US" altLang="zh-TW" sz="1800" b="1" dirty="0">
                <a:solidFill>
                  <a:schemeClr val="accent5">
                    <a:lumMod val="25000"/>
                  </a:schemeClr>
                </a:solidFill>
                <a:latin typeface="Oxygen" panose="02000503000000000000" pitchFamily="2" charset="0"/>
              </a:rPr>
              <a:t>Conference</a:t>
            </a:r>
            <a:r>
              <a:rPr lang="en-US" altLang="zh-TW" sz="1800" dirty="0">
                <a:solidFill>
                  <a:schemeClr val="accent5">
                    <a:lumMod val="25000"/>
                  </a:schemeClr>
                </a:solidFill>
                <a:latin typeface="Oxygen" panose="02000503000000000000" pitchFamily="2" charset="0"/>
              </a:rPr>
              <a:t>: MM ‘2020 (Interactive Art)</a:t>
            </a:r>
          </a:p>
        </p:txBody>
      </p:sp>
      <p:sp>
        <p:nvSpPr>
          <p:cNvPr id="7" name="文字方塊 6">
            <a:extLst>
              <a:ext uri="{FF2B5EF4-FFF2-40B4-BE49-F238E27FC236}">
                <a16:creationId xmlns:a16="http://schemas.microsoft.com/office/drawing/2014/main" id="{85641FEA-DF04-444D-99DF-4A99DF09FB23}"/>
              </a:ext>
            </a:extLst>
          </p:cNvPr>
          <p:cNvSpPr txBox="1"/>
          <p:nvPr/>
        </p:nvSpPr>
        <p:spPr>
          <a:xfrm>
            <a:off x="372567" y="2980074"/>
            <a:ext cx="8398851" cy="646331"/>
          </a:xfrm>
          <a:prstGeom prst="rect">
            <a:avLst/>
          </a:prstGeom>
          <a:noFill/>
        </p:spPr>
        <p:txBody>
          <a:bodyPr wrap="square" rtlCol="0">
            <a:spAutoFit/>
          </a:bodyPr>
          <a:lstStyle/>
          <a:p>
            <a:pPr marL="457200" indent="-457200">
              <a:buClr>
                <a:schemeClr val="accent5">
                  <a:lumMod val="25000"/>
                </a:schemeClr>
              </a:buClr>
              <a:buFont typeface="+mj-lt"/>
              <a:buAutoNum type="arabicPeriod" startAt="3"/>
            </a:pPr>
            <a:r>
              <a:rPr lang="en-US" altLang="zh-TW" sz="1800" b="1" dirty="0">
                <a:solidFill>
                  <a:schemeClr val="accent5">
                    <a:lumMod val="25000"/>
                  </a:schemeClr>
                </a:solidFill>
                <a:latin typeface="Oxygen" panose="02000503000000000000" pitchFamily="2" charset="0"/>
              </a:rPr>
              <a:t>CCS Concept</a:t>
            </a:r>
            <a:r>
              <a:rPr lang="en-US" altLang="zh-TW" sz="1800" dirty="0">
                <a:solidFill>
                  <a:schemeClr val="accent5">
                    <a:lumMod val="25000"/>
                  </a:schemeClr>
                </a:solidFill>
                <a:latin typeface="Oxygen" panose="02000503000000000000" pitchFamily="2" charset="0"/>
              </a:rPr>
              <a:t>: Media arts, Interactive systems and tools, Applied computing, Human-centered computing</a:t>
            </a:r>
          </a:p>
        </p:txBody>
      </p:sp>
      <p:sp>
        <p:nvSpPr>
          <p:cNvPr id="10" name="文字方塊 9">
            <a:extLst>
              <a:ext uri="{FF2B5EF4-FFF2-40B4-BE49-F238E27FC236}">
                <a16:creationId xmlns:a16="http://schemas.microsoft.com/office/drawing/2014/main" id="{CC578D4D-B4C7-4800-B43E-208D706F9A84}"/>
              </a:ext>
            </a:extLst>
          </p:cNvPr>
          <p:cNvSpPr txBox="1"/>
          <p:nvPr/>
        </p:nvSpPr>
        <p:spPr>
          <a:xfrm>
            <a:off x="372569" y="4029996"/>
            <a:ext cx="8398851" cy="369332"/>
          </a:xfrm>
          <a:prstGeom prst="rect">
            <a:avLst/>
          </a:prstGeom>
          <a:noFill/>
        </p:spPr>
        <p:txBody>
          <a:bodyPr wrap="square" rtlCol="0">
            <a:spAutoFit/>
          </a:bodyPr>
          <a:lstStyle/>
          <a:p>
            <a:pPr marL="457200" indent="-457200">
              <a:buClr>
                <a:schemeClr val="accent5">
                  <a:lumMod val="25000"/>
                </a:schemeClr>
              </a:buClr>
              <a:buFont typeface="+mj-lt"/>
              <a:buAutoNum type="arabicPeriod" startAt="4"/>
            </a:pPr>
            <a:r>
              <a:rPr lang="en-US" altLang="zh-TW" sz="1800" b="1" dirty="0">
                <a:solidFill>
                  <a:schemeClr val="accent5">
                    <a:lumMod val="25000"/>
                  </a:schemeClr>
                </a:solidFill>
                <a:latin typeface="Oxygen" panose="02000503000000000000" pitchFamily="2" charset="0"/>
              </a:rPr>
              <a:t>Keywords</a:t>
            </a:r>
            <a:r>
              <a:rPr lang="en-US" altLang="zh-TW" sz="1800" dirty="0">
                <a:solidFill>
                  <a:schemeClr val="accent5">
                    <a:lumMod val="25000"/>
                  </a:schemeClr>
                </a:solidFill>
                <a:latin typeface="Oxygen" panose="02000503000000000000" pitchFamily="2" charset="0"/>
              </a:rPr>
              <a:t>: Personality, Beijing opera, Facial makeup, Morphing </a:t>
            </a:r>
          </a:p>
        </p:txBody>
      </p:sp>
    </p:spTree>
    <p:extLst>
      <p:ext uri="{BB962C8B-B14F-4D97-AF65-F5344CB8AC3E}">
        <p14:creationId xmlns:p14="http://schemas.microsoft.com/office/powerpoint/2010/main" val="2774070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a:extLst>
              <a:ext uri="{FF2B5EF4-FFF2-40B4-BE49-F238E27FC236}">
                <a16:creationId xmlns:a16="http://schemas.microsoft.com/office/drawing/2014/main" id="{A41770A9-DFA1-224D-B689-6FEEDD5CEF20}"/>
              </a:ext>
            </a:extLst>
          </p:cNvPr>
          <p:cNvSpPr>
            <a:spLocks noGrp="1"/>
          </p:cNvSpPr>
          <p:nvPr>
            <p:ph type="title" idx="4294967295"/>
          </p:nvPr>
        </p:nvSpPr>
        <p:spPr>
          <a:xfrm>
            <a:off x="372569" y="171084"/>
            <a:ext cx="7702550" cy="573088"/>
          </a:xfrm>
        </p:spPr>
        <p:txBody>
          <a:bodyPr/>
          <a:lstStyle/>
          <a:p>
            <a:r>
              <a:rPr kumimoji="1" lang="en-US" altLang="zh-TW" b="1" dirty="0"/>
              <a:t>Introduction</a:t>
            </a:r>
            <a:endParaRPr kumimoji="1" lang="zh-TW" altLang="en-US" b="1" dirty="0"/>
          </a:p>
        </p:txBody>
      </p:sp>
      <p:sp>
        <p:nvSpPr>
          <p:cNvPr id="12" name="文字方塊 11">
            <a:extLst>
              <a:ext uri="{FF2B5EF4-FFF2-40B4-BE49-F238E27FC236}">
                <a16:creationId xmlns:a16="http://schemas.microsoft.com/office/drawing/2014/main" id="{3AEE1E26-F2D7-40EA-8F3F-97D637A5F1FB}"/>
              </a:ext>
            </a:extLst>
          </p:cNvPr>
          <p:cNvSpPr txBox="1"/>
          <p:nvPr/>
        </p:nvSpPr>
        <p:spPr>
          <a:xfrm>
            <a:off x="372574" y="843281"/>
            <a:ext cx="8398851" cy="646331"/>
          </a:xfrm>
          <a:prstGeom prst="rect">
            <a:avLst/>
          </a:prstGeom>
          <a:noFill/>
        </p:spPr>
        <p:txBody>
          <a:bodyPr wrap="square" rtlCol="0">
            <a:spAutoFit/>
          </a:bodyPr>
          <a:lstStyle/>
          <a:p>
            <a:pPr>
              <a:buClr>
                <a:schemeClr val="accent5">
                  <a:lumMod val="25000"/>
                </a:schemeClr>
              </a:buClr>
            </a:pPr>
            <a:r>
              <a:rPr lang="en-GB" altLang="zh-TW" sz="1800" b="1" dirty="0">
                <a:solidFill>
                  <a:schemeClr val="accent5">
                    <a:lumMod val="25000"/>
                  </a:schemeClr>
                </a:solidFill>
                <a:latin typeface="Oxygen" panose="02000503000000000000" pitchFamily="2" charset="0"/>
              </a:rPr>
              <a:t>Purpose</a:t>
            </a:r>
            <a:r>
              <a:rPr lang="en-GB" altLang="zh-TW" sz="1800" dirty="0">
                <a:solidFill>
                  <a:schemeClr val="accent5">
                    <a:lumMod val="25000"/>
                  </a:schemeClr>
                </a:solidFill>
                <a:latin typeface="Oxygen" panose="02000503000000000000" pitchFamily="2" charset="0"/>
              </a:rPr>
              <a:t>: </a:t>
            </a:r>
            <a:r>
              <a:rPr lang="en-US" altLang="zh-TW" sz="1800" dirty="0">
                <a:solidFill>
                  <a:schemeClr val="accent5">
                    <a:lumMod val="25000"/>
                  </a:schemeClr>
                </a:solidFill>
                <a:latin typeface="Oxygen" panose="02000503000000000000" pitchFamily="2" charset="0"/>
              </a:rPr>
              <a:t>Discussing the first impression. Letting AI understand human personality at first glance.</a:t>
            </a:r>
            <a:endParaRPr lang="en-GB" altLang="zh-TW" sz="1800" dirty="0">
              <a:solidFill>
                <a:schemeClr val="accent5">
                  <a:lumMod val="25000"/>
                </a:schemeClr>
              </a:solidFill>
              <a:latin typeface="Oxygen" panose="02000503000000000000" pitchFamily="2" charset="0"/>
            </a:endParaRPr>
          </a:p>
        </p:txBody>
      </p:sp>
      <p:sp>
        <p:nvSpPr>
          <p:cNvPr id="13" name="文字方塊 12">
            <a:extLst>
              <a:ext uri="{FF2B5EF4-FFF2-40B4-BE49-F238E27FC236}">
                <a16:creationId xmlns:a16="http://schemas.microsoft.com/office/drawing/2014/main" id="{088A3A1E-8A8D-474E-AE6F-FB65638839C8}"/>
              </a:ext>
            </a:extLst>
          </p:cNvPr>
          <p:cNvSpPr txBox="1"/>
          <p:nvPr/>
        </p:nvSpPr>
        <p:spPr>
          <a:xfrm>
            <a:off x="372567" y="2946741"/>
            <a:ext cx="8723305" cy="646331"/>
          </a:xfrm>
          <a:prstGeom prst="rect">
            <a:avLst/>
          </a:prstGeom>
          <a:noFill/>
        </p:spPr>
        <p:txBody>
          <a:bodyPr wrap="square" rtlCol="0">
            <a:spAutoFit/>
          </a:bodyPr>
          <a:lstStyle/>
          <a:p>
            <a:pPr>
              <a:buClr>
                <a:schemeClr val="accent5">
                  <a:lumMod val="25000"/>
                </a:schemeClr>
              </a:buClr>
            </a:pPr>
            <a:r>
              <a:rPr lang="en-US" altLang="zh-TW" sz="1800" b="1" dirty="0">
                <a:solidFill>
                  <a:schemeClr val="accent5">
                    <a:lumMod val="25000"/>
                  </a:schemeClr>
                </a:solidFill>
                <a:latin typeface="Oxygen" panose="02000503000000000000" pitchFamily="2" charset="0"/>
              </a:rPr>
              <a:t>Representation</a:t>
            </a:r>
            <a:r>
              <a:rPr lang="en-US" altLang="zh-TW" sz="1800" dirty="0">
                <a:solidFill>
                  <a:schemeClr val="accent5">
                    <a:lumMod val="25000"/>
                  </a:schemeClr>
                </a:solidFill>
                <a:latin typeface="Oxygen" panose="02000503000000000000" pitchFamily="2" charset="0"/>
              </a:rPr>
              <a:t>:</a:t>
            </a:r>
          </a:p>
          <a:p>
            <a:pPr>
              <a:buClr>
                <a:schemeClr val="accent5">
                  <a:lumMod val="25000"/>
                </a:schemeClr>
              </a:buClr>
            </a:pPr>
            <a:r>
              <a:rPr lang="en-US" altLang="zh-TW" sz="1800" dirty="0">
                <a:solidFill>
                  <a:schemeClr val="accent5">
                    <a:lumMod val="25000"/>
                  </a:schemeClr>
                </a:solidFill>
                <a:latin typeface="Oxygen" panose="02000503000000000000" pitchFamily="2" charset="0"/>
              </a:rPr>
              <a:t>Using Beijing opera facial makeup to representation the human personalities</a:t>
            </a:r>
            <a:endParaRPr lang="en-GB" altLang="zh-TW" sz="1800" dirty="0">
              <a:solidFill>
                <a:schemeClr val="accent5">
                  <a:lumMod val="25000"/>
                </a:schemeClr>
              </a:solidFill>
              <a:latin typeface="Oxygen" panose="02000503000000000000" pitchFamily="2" charset="0"/>
            </a:endParaRPr>
          </a:p>
        </p:txBody>
      </p:sp>
      <p:pic>
        <p:nvPicPr>
          <p:cNvPr id="3" name="圖片 2">
            <a:extLst>
              <a:ext uri="{FF2B5EF4-FFF2-40B4-BE49-F238E27FC236}">
                <a16:creationId xmlns:a16="http://schemas.microsoft.com/office/drawing/2014/main" id="{779CE526-226D-4606-AAC8-E85449FD3A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2567" y="3692180"/>
            <a:ext cx="4855154" cy="1392736"/>
          </a:xfrm>
          <a:prstGeom prst="rect">
            <a:avLst/>
          </a:prstGeom>
        </p:spPr>
      </p:pic>
      <p:sp>
        <p:nvSpPr>
          <p:cNvPr id="14" name="文字方塊 13">
            <a:extLst>
              <a:ext uri="{FF2B5EF4-FFF2-40B4-BE49-F238E27FC236}">
                <a16:creationId xmlns:a16="http://schemas.microsoft.com/office/drawing/2014/main" id="{026BEFFA-DF1B-4257-8D2D-B83D2CAC099B}"/>
              </a:ext>
            </a:extLst>
          </p:cNvPr>
          <p:cNvSpPr txBox="1"/>
          <p:nvPr/>
        </p:nvSpPr>
        <p:spPr>
          <a:xfrm>
            <a:off x="372574" y="1647304"/>
            <a:ext cx="8723305" cy="1200329"/>
          </a:xfrm>
          <a:prstGeom prst="rect">
            <a:avLst/>
          </a:prstGeom>
          <a:noFill/>
        </p:spPr>
        <p:txBody>
          <a:bodyPr wrap="square" rtlCol="0">
            <a:spAutoFit/>
          </a:bodyPr>
          <a:lstStyle/>
          <a:p>
            <a:pPr>
              <a:buClr>
                <a:schemeClr val="accent5">
                  <a:lumMod val="25000"/>
                </a:schemeClr>
              </a:buClr>
            </a:pPr>
            <a:r>
              <a:rPr lang="en-US" altLang="zh-TW" sz="1800" b="1" dirty="0">
                <a:solidFill>
                  <a:schemeClr val="accent5">
                    <a:lumMod val="25000"/>
                  </a:schemeClr>
                </a:solidFill>
                <a:latin typeface="Oxygen" panose="02000503000000000000" pitchFamily="2" charset="0"/>
              </a:rPr>
              <a:t>How:</a:t>
            </a:r>
          </a:p>
          <a:p>
            <a:pPr marL="342900" indent="-342900">
              <a:buClr>
                <a:schemeClr val="accent5">
                  <a:lumMod val="25000"/>
                </a:schemeClr>
              </a:buClr>
              <a:buFont typeface="+mj-lt"/>
              <a:buAutoNum type="arabicPeriod"/>
            </a:pPr>
            <a:r>
              <a:rPr lang="en-US" altLang="zh-TW" sz="1800" dirty="0">
                <a:solidFill>
                  <a:schemeClr val="accent5">
                    <a:lumMod val="25000"/>
                  </a:schemeClr>
                </a:solidFill>
                <a:latin typeface="Oxygen" panose="02000503000000000000" pitchFamily="2" charset="0"/>
              </a:rPr>
              <a:t>Detects faces</a:t>
            </a:r>
          </a:p>
          <a:p>
            <a:pPr marL="342900" indent="-342900">
              <a:buClr>
                <a:schemeClr val="accent5">
                  <a:lumMod val="25000"/>
                </a:schemeClr>
              </a:buClr>
              <a:buFont typeface="+mj-lt"/>
              <a:buAutoNum type="arabicPeriod"/>
            </a:pPr>
            <a:r>
              <a:rPr lang="en-US" altLang="zh-TW" sz="1800" dirty="0">
                <a:solidFill>
                  <a:schemeClr val="accent5">
                    <a:lumMod val="25000"/>
                  </a:schemeClr>
                </a:solidFill>
                <a:latin typeface="Oxygen" panose="02000503000000000000" pitchFamily="2" charset="0"/>
              </a:rPr>
              <a:t>Recognizes personality from facial appearance</a:t>
            </a:r>
          </a:p>
          <a:p>
            <a:pPr marL="342900" indent="-342900">
              <a:buClr>
                <a:schemeClr val="accent5">
                  <a:lumMod val="25000"/>
                </a:schemeClr>
              </a:buClr>
              <a:buFont typeface="+mj-lt"/>
              <a:buAutoNum type="arabicPeriod"/>
            </a:pPr>
            <a:r>
              <a:rPr lang="en-US" altLang="zh-TW" sz="1800" dirty="0">
                <a:solidFill>
                  <a:schemeClr val="accent5">
                    <a:lumMod val="25000"/>
                  </a:schemeClr>
                </a:solidFill>
                <a:latin typeface="Oxygen" panose="02000503000000000000" pitchFamily="2" charset="0"/>
              </a:rPr>
              <a:t>Finds the matching Beijing opera facial makeup</a:t>
            </a:r>
            <a:endParaRPr lang="en-GB" altLang="zh-TW" sz="1800" dirty="0">
              <a:solidFill>
                <a:schemeClr val="accent5">
                  <a:lumMod val="25000"/>
                </a:schemeClr>
              </a:solidFill>
              <a:latin typeface="Oxygen" panose="02000503000000000000" pitchFamily="2" charset="0"/>
            </a:endParaRPr>
          </a:p>
        </p:txBody>
      </p:sp>
    </p:spTree>
    <p:extLst>
      <p:ext uri="{BB962C8B-B14F-4D97-AF65-F5344CB8AC3E}">
        <p14:creationId xmlns:p14="http://schemas.microsoft.com/office/powerpoint/2010/main" val="3662090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a:extLst>
              <a:ext uri="{FF2B5EF4-FFF2-40B4-BE49-F238E27FC236}">
                <a16:creationId xmlns:a16="http://schemas.microsoft.com/office/drawing/2014/main" id="{A41770A9-DFA1-224D-B689-6FEEDD5CEF20}"/>
              </a:ext>
            </a:extLst>
          </p:cNvPr>
          <p:cNvSpPr>
            <a:spLocks noGrp="1"/>
          </p:cNvSpPr>
          <p:nvPr>
            <p:ph type="title" idx="4294967295"/>
          </p:nvPr>
        </p:nvSpPr>
        <p:spPr>
          <a:xfrm>
            <a:off x="372569" y="171084"/>
            <a:ext cx="7702550" cy="573088"/>
          </a:xfrm>
        </p:spPr>
        <p:txBody>
          <a:bodyPr/>
          <a:lstStyle/>
          <a:p>
            <a:r>
              <a:rPr kumimoji="1" lang="en-US" altLang="zh-TW" b="1" dirty="0"/>
              <a:t>Why Beijing opera facial makeup</a:t>
            </a:r>
            <a:endParaRPr kumimoji="1" lang="zh-TW" altLang="en-US" b="1" dirty="0"/>
          </a:p>
        </p:txBody>
      </p:sp>
      <p:sp>
        <p:nvSpPr>
          <p:cNvPr id="3" name="文字方塊 2">
            <a:extLst>
              <a:ext uri="{FF2B5EF4-FFF2-40B4-BE49-F238E27FC236}">
                <a16:creationId xmlns:a16="http://schemas.microsoft.com/office/drawing/2014/main" id="{EACA8075-43BD-4B4D-9070-A93FE3BE564A}"/>
              </a:ext>
            </a:extLst>
          </p:cNvPr>
          <p:cNvSpPr txBox="1"/>
          <p:nvPr/>
        </p:nvSpPr>
        <p:spPr>
          <a:xfrm>
            <a:off x="372569" y="1194546"/>
            <a:ext cx="8657131" cy="2754408"/>
          </a:xfrm>
          <a:prstGeom prst="rect">
            <a:avLst/>
          </a:prstGeom>
          <a:noFill/>
        </p:spPr>
        <p:txBody>
          <a:bodyPr wrap="square" rtlCol="0">
            <a:spAutoFit/>
          </a:bodyPr>
          <a:lstStyle/>
          <a:p>
            <a:pPr marL="285750" indent="-285750">
              <a:lnSpc>
                <a:spcPct val="150000"/>
              </a:lnSpc>
              <a:buClr>
                <a:schemeClr val="accent5">
                  <a:lumMod val="25000"/>
                </a:schemeClr>
              </a:buClr>
              <a:buFont typeface="Wingdings" panose="05000000000000000000" pitchFamily="2" charset="2"/>
              <a:buChar char="Ø"/>
            </a:pPr>
            <a:r>
              <a:rPr lang="en-US" altLang="zh-TW" sz="1600" dirty="0">
                <a:solidFill>
                  <a:schemeClr val="accent5">
                    <a:lumMod val="25000"/>
                  </a:schemeClr>
                </a:solidFill>
                <a:latin typeface="Oxygen" panose="02000503000000000000" pitchFamily="2" charset="0"/>
              </a:rPr>
              <a:t>Using words to describe the people personality for the first encounter is not very accurate</a:t>
            </a:r>
          </a:p>
          <a:p>
            <a:pPr marL="285750" indent="-285750">
              <a:buClr>
                <a:schemeClr val="accent5">
                  <a:lumMod val="25000"/>
                </a:schemeClr>
              </a:buClr>
              <a:buFont typeface="Wingdings" panose="05000000000000000000" pitchFamily="2" charset="2"/>
              <a:buChar char="Ø"/>
            </a:pPr>
            <a:endParaRPr lang="en-US" altLang="zh-TW" sz="1600" dirty="0">
              <a:solidFill>
                <a:schemeClr val="accent5">
                  <a:lumMod val="25000"/>
                </a:schemeClr>
              </a:solidFill>
              <a:latin typeface="Oxygen" panose="02000503000000000000" pitchFamily="2" charset="0"/>
            </a:endParaRPr>
          </a:p>
          <a:p>
            <a:pPr marL="285750" indent="-285750">
              <a:lnSpc>
                <a:spcPct val="150000"/>
              </a:lnSpc>
              <a:buClr>
                <a:schemeClr val="accent5">
                  <a:lumMod val="25000"/>
                </a:schemeClr>
              </a:buClr>
              <a:buFont typeface="Wingdings" panose="05000000000000000000" pitchFamily="2" charset="2"/>
              <a:buChar char="Ø"/>
            </a:pPr>
            <a:r>
              <a:rPr lang="en-US" altLang="zh-TW" sz="1600" dirty="0">
                <a:solidFill>
                  <a:schemeClr val="accent5">
                    <a:lumMod val="25000"/>
                  </a:schemeClr>
                </a:solidFill>
                <a:latin typeface="Oxygen" panose="02000503000000000000" pitchFamily="2" charset="0"/>
              </a:rPr>
              <a:t>Abstract patterns and images can be more accurate to describe because it is specific</a:t>
            </a:r>
          </a:p>
          <a:p>
            <a:pPr marL="285750" indent="-285750">
              <a:buClr>
                <a:schemeClr val="accent5">
                  <a:lumMod val="25000"/>
                </a:schemeClr>
              </a:buClr>
              <a:buFont typeface="Wingdings" panose="05000000000000000000" pitchFamily="2" charset="2"/>
              <a:buChar char="Ø"/>
            </a:pPr>
            <a:endParaRPr lang="en-GB" altLang="zh-TW" sz="1600" dirty="0">
              <a:solidFill>
                <a:schemeClr val="accent5">
                  <a:lumMod val="25000"/>
                </a:schemeClr>
              </a:solidFill>
              <a:latin typeface="Oxygen" panose="02000503000000000000" pitchFamily="2" charset="0"/>
            </a:endParaRPr>
          </a:p>
          <a:p>
            <a:pPr marL="285750" indent="-285750">
              <a:lnSpc>
                <a:spcPct val="150000"/>
              </a:lnSpc>
              <a:buClr>
                <a:schemeClr val="accent5">
                  <a:lumMod val="25000"/>
                </a:schemeClr>
              </a:buClr>
              <a:buFont typeface="Wingdings" panose="05000000000000000000" pitchFamily="2" charset="2"/>
              <a:buChar char="Ø"/>
            </a:pPr>
            <a:r>
              <a:rPr lang="en-GB" altLang="zh-TW" sz="1600" dirty="0">
                <a:solidFill>
                  <a:schemeClr val="accent5">
                    <a:lumMod val="25000"/>
                  </a:schemeClr>
                </a:solidFill>
                <a:latin typeface="Oxygen" panose="02000503000000000000" pitchFamily="2" charset="0"/>
              </a:rPr>
              <a:t>Beijing opera facial makeup </a:t>
            </a:r>
            <a:r>
              <a:rPr lang="en-US" altLang="zh-TW" sz="1600" dirty="0">
                <a:solidFill>
                  <a:schemeClr val="accent5">
                    <a:lumMod val="25000"/>
                  </a:schemeClr>
                </a:solidFill>
                <a:latin typeface="Oxygen" panose="02000503000000000000" pitchFamily="2" charset="0"/>
              </a:rPr>
              <a:t>combination of realism and symbolism to exaggerate the appearance of certain characters</a:t>
            </a:r>
          </a:p>
          <a:p>
            <a:pPr marL="720000" indent="-285750">
              <a:lnSpc>
                <a:spcPct val="150000"/>
              </a:lnSpc>
              <a:buClr>
                <a:schemeClr val="accent5">
                  <a:lumMod val="25000"/>
                </a:schemeClr>
              </a:buClr>
              <a:buFont typeface="Wingdings" panose="05000000000000000000" pitchFamily="2" charset="2"/>
              <a:buChar char="ü"/>
            </a:pPr>
            <a:r>
              <a:rPr lang="en-US" altLang="zh-TW" sz="1600" dirty="0">
                <a:solidFill>
                  <a:schemeClr val="accent5">
                    <a:lumMod val="25000"/>
                  </a:schemeClr>
                </a:solidFill>
                <a:latin typeface="Oxygen" panose="02000503000000000000" pitchFamily="2" charset="0"/>
              </a:rPr>
              <a:t>Representation the personality of characters</a:t>
            </a:r>
          </a:p>
          <a:p>
            <a:pPr marL="720000" indent="-285750">
              <a:lnSpc>
                <a:spcPct val="150000"/>
              </a:lnSpc>
              <a:buClr>
                <a:schemeClr val="accent5">
                  <a:lumMod val="25000"/>
                </a:schemeClr>
              </a:buClr>
              <a:buFont typeface="Wingdings" panose="05000000000000000000" pitchFamily="2" charset="2"/>
              <a:buChar char="ü"/>
            </a:pPr>
            <a:r>
              <a:rPr lang="en-GB" altLang="zh-TW" sz="1600" dirty="0">
                <a:solidFill>
                  <a:schemeClr val="accent5">
                    <a:lumMod val="25000"/>
                  </a:schemeClr>
                </a:solidFill>
                <a:latin typeface="Oxygen" panose="02000503000000000000" pitchFamily="2" charset="0"/>
              </a:rPr>
              <a:t>Suitable for visualizing personality</a:t>
            </a:r>
          </a:p>
        </p:txBody>
      </p:sp>
    </p:spTree>
    <p:extLst>
      <p:ext uri="{BB962C8B-B14F-4D97-AF65-F5344CB8AC3E}">
        <p14:creationId xmlns:p14="http://schemas.microsoft.com/office/powerpoint/2010/main" val="2484061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a:extLst>
              <a:ext uri="{FF2B5EF4-FFF2-40B4-BE49-F238E27FC236}">
                <a16:creationId xmlns:a16="http://schemas.microsoft.com/office/drawing/2014/main" id="{A41770A9-DFA1-224D-B689-6FEEDD5CEF20}"/>
              </a:ext>
            </a:extLst>
          </p:cNvPr>
          <p:cNvSpPr>
            <a:spLocks noGrp="1"/>
          </p:cNvSpPr>
          <p:nvPr>
            <p:ph type="title" idx="4294967295"/>
          </p:nvPr>
        </p:nvSpPr>
        <p:spPr>
          <a:xfrm>
            <a:off x="372569" y="171084"/>
            <a:ext cx="7702550" cy="573088"/>
          </a:xfrm>
        </p:spPr>
        <p:txBody>
          <a:bodyPr/>
          <a:lstStyle/>
          <a:p>
            <a:r>
              <a:rPr kumimoji="1" lang="en-US" altLang="zh-TW" b="1" dirty="0"/>
              <a:t>Beijing opera facial makeup dataset</a:t>
            </a:r>
          </a:p>
        </p:txBody>
      </p:sp>
      <p:pic>
        <p:nvPicPr>
          <p:cNvPr id="4" name="圖片 3">
            <a:extLst>
              <a:ext uri="{FF2B5EF4-FFF2-40B4-BE49-F238E27FC236}">
                <a16:creationId xmlns:a16="http://schemas.microsoft.com/office/drawing/2014/main" id="{62835546-3DBA-4282-B2E7-14A541AF88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1980" y="1551287"/>
            <a:ext cx="4472020" cy="2506935"/>
          </a:xfrm>
          <a:prstGeom prst="rect">
            <a:avLst/>
          </a:prstGeom>
        </p:spPr>
      </p:pic>
      <p:pic>
        <p:nvPicPr>
          <p:cNvPr id="6" name="圖片 5">
            <a:extLst>
              <a:ext uri="{FF2B5EF4-FFF2-40B4-BE49-F238E27FC236}">
                <a16:creationId xmlns:a16="http://schemas.microsoft.com/office/drawing/2014/main" id="{F53F17CE-D3FD-4875-800E-25323C206B3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84" y="1551287"/>
            <a:ext cx="4463737" cy="2506935"/>
          </a:xfrm>
          <a:prstGeom prst="rect">
            <a:avLst/>
          </a:prstGeom>
        </p:spPr>
      </p:pic>
    </p:spTree>
    <p:extLst>
      <p:ext uri="{BB962C8B-B14F-4D97-AF65-F5344CB8AC3E}">
        <p14:creationId xmlns:p14="http://schemas.microsoft.com/office/powerpoint/2010/main" val="3959757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a:extLst>
              <a:ext uri="{FF2B5EF4-FFF2-40B4-BE49-F238E27FC236}">
                <a16:creationId xmlns:a16="http://schemas.microsoft.com/office/drawing/2014/main" id="{A41770A9-DFA1-224D-B689-6FEEDD5CEF20}"/>
              </a:ext>
            </a:extLst>
          </p:cNvPr>
          <p:cNvSpPr>
            <a:spLocks noGrp="1"/>
          </p:cNvSpPr>
          <p:nvPr>
            <p:ph type="title" idx="4294967295"/>
          </p:nvPr>
        </p:nvSpPr>
        <p:spPr>
          <a:xfrm>
            <a:off x="372569" y="171084"/>
            <a:ext cx="7702550" cy="573088"/>
          </a:xfrm>
        </p:spPr>
        <p:txBody>
          <a:bodyPr/>
          <a:lstStyle/>
          <a:p>
            <a:r>
              <a:rPr kumimoji="1" lang="en-US" altLang="zh-TW" b="1" dirty="0"/>
              <a:t>System Pipeline</a:t>
            </a:r>
          </a:p>
        </p:txBody>
      </p:sp>
      <p:pic>
        <p:nvPicPr>
          <p:cNvPr id="3" name="圖片 2">
            <a:extLst>
              <a:ext uri="{FF2B5EF4-FFF2-40B4-BE49-F238E27FC236}">
                <a16:creationId xmlns:a16="http://schemas.microsoft.com/office/drawing/2014/main" id="{C671018C-EFFE-4055-B669-C05D534628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278" y="1184711"/>
            <a:ext cx="8731444" cy="2774078"/>
          </a:xfrm>
          <a:prstGeom prst="rect">
            <a:avLst/>
          </a:prstGeom>
        </p:spPr>
      </p:pic>
    </p:spTree>
    <p:extLst>
      <p:ext uri="{BB962C8B-B14F-4D97-AF65-F5344CB8AC3E}">
        <p14:creationId xmlns:p14="http://schemas.microsoft.com/office/powerpoint/2010/main" val="208419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0">
            <a:extLst>
              <a:ext uri="{FF2B5EF4-FFF2-40B4-BE49-F238E27FC236}">
                <a16:creationId xmlns:a16="http://schemas.microsoft.com/office/drawing/2014/main" id="{B0949A5D-E43F-4214-B67F-948F47D303F0}"/>
              </a:ext>
            </a:extLst>
          </p:cNvPr>
          <p:cNvSpPr txBox="1">
            <a:spLocks/>
          </p:cNvSpPr>
          <p:nvPr/>
        </p:nvSpPr>
        <p:spPr>
          <a:xfrm>
            <a:off x="372569" y="171084"/>
            <a:ext cx="7702550" cy="5730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oiret One"/>
              <a:buNone/>
              <a:defRPr sz="2800" b="0" i="0" u="none" strike="noStrike" cap="none">
                <a:solidFill>
                  <a:schemeClr val="dk1"/>
                </a:solidFill>
                <a:latin typeface="Poiret One"/>
                <a:ea typeface="Poiret One"/>
                <a:cs typeface="Poiret One"/>
                <a:sym typeface="Poiret One"/>
              </a:defRPr>
            </a:lvl1pPr>
            <a:lvl2pPr marR="0" lvl="1"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9pPr>
          </a:lstStyle>
          <a:p>
            <a:r>
              <a:rPr kumimoji="1" lang="en-US" altLang="zh-TW" b="1" dirty="0"/>
              <a:t>Method</a:t>
            </a:r>
          </a:p>
        </p:txBody>
      </p:sp>
      <p:sp>
        <p:nvSpPr>
          <p:cNvPr id="4" name="文字方塊 3">
            <a:extLst>
              <a:ext uri="{FF2B5EF4-FFF2-40B4-BE49-F238E27FC236}">
                <a16:creationId xmlns:a16="http://schemas.microsoft.com/office/drawing/2014/main" id="{4F671F04-086C-4989-A2D2-B4BB4F135B2B}"/>
              </a:ext>
            </a:extLst>
          </p:cNvPr>
          <p:cNvSpPr txBox="1"/>
          <p:nvPr/>
        </p:nvSpPr>
        <p:spPr>
          <a:xfrm>
            <a:off x="372569" y="915980"/>
            <a:ext cx="8657131" cy="2631298"/>
          </a:xfrm>
          <a:prstGeom prst="rect">
            <a:avLst/>
          </a:prstGeom>
          <a:noFill/>
        </p:spPr>
        <p:txBody>
          <a:bodyPr wrap="square" rtlCol="0">
            <a:spAutoFit/>
          </a:bodyPr>
          <a:lstStyle/>
          <a:p>
            <a:pPr marL="285750" indent="-285750">
              <a:lnSpc>
                <a:spcPct val="150000"/>
              </a:lnSpc>
              <a:buClr>
                <a:schemeClr val="accent5">
                  <a:lumMod val="25000"/>
                </a:schemeClr>
              </a:buClr>
              <a:buFont typeface="Wingdings" panose="05000000000000000000" pitchFamily="2" charset="2"/>
              <a:buChar char="Ø"/>
            </a:pPr>
            <a:r>
              <a:rPr lang="en-US" altLang="zh-TW" sz="1600" dirty="0">
                <a:solidFill>
                  <a:schemeClr val="accent5">
                    <a:lumMod val="25000"/>
                  </a:schemeClr>
                </a:solidFill>
                <a:latin typeface="Oxygen" panose="02000503000000000000" pitchFamily="2" charset="0"/>
              </a:rPr>
              <a:t>Landmark point recognition -&gt; 68 landmark points</a:t>
            </a:r>
          </a:p>
          <a:p>
            <a:pPr marL="285750" indent="-285750">
              <a:lnSpc>
                <a:spcPct val="150000"/>
              </a:lnSpc>
              <a:buClr>
                <a:schemeClr val="accent5">
                  <a:lumMod val="25000"/>
                </a:schemeClr>
              </a:buClr>
              <a:buFont typeface="Wingdings" panose="05000000000000000000" pitchFamily="2" charset="2"/>
              <a:buChar char="Ø"/>
            </a:pPr>
            <a:endParaRPr lang="en-US" altLang="zh-TW" sz="1600" dirty="0">
              <a:solidFill>
                <a:schemeClr val="accent5">
                  <a:lumMod val="25000"/>
                </a:schemeClr>
              </a:solidFill>
              <a:latin typeface="Oxygen" panose="02000503000000000000" pitchFamily="2" charset="0"/>
            </a:endParaRPr>
          </a:p>
          <a:p>
            <a:pPr marL="285750" indent="-285750">
              <a:lnSpc>
                <a:spcPct val="150000"/>
              </a:lnSpc>
              <a:buClr>
                <a:schemeClr val="accent5">
                  <a:lumMod val="25000"/>
                </a:schemeClr>
              </a:buClr>
              <a:buFont typeface="Wingdings" panose="05000000000000000000" pitchFamily="2" charset="2"/>
              <a:buChar char="Ø"/>
            </a:pPr>
            <a:r>
              <a:rPr lang="en-US" altLang="zh-TW" sz="1600" dirty="0">
                <a:solidFill>
                  <a:schemeClr val="accent5">
                    <a:lumMod val="25000"/>
                  </a:schemeClr>
                </a:solidFill>
                <a:latin typeface="Oxygen" panose="02000503000000000000" pitchFamily="2" charset="0"/>
              </a:rPr>
              <a:t>Real face to four specific categories (semantic facial features)</a:t>
            </a:r>
          </a:p>
          <a:p>
            <a:pPr marL="720000" indent="-342900">
              <a:lnSpc>
                <a:spcPct val="150000"/>
              </a:lnSpc>
              <a:buClr>
                <a:schemeClr val="accent5">
                  <a:lumMod val="25000"/>
                </a:schemeClr>
              </a:buClr>
              <a:buFont typeface="+mj-lt"/>
              <a:buAutoNum type="arabicPeriod"/>
            </a:pPr>
            <a:r>
              <a:rPr lang="en-GB" altLang="zh-TW" sz="1600" dirty="0">
                <a:solidFill>
                  <a:schemeClr val="accent5">
                    <a:lumMod val="25000"/>
                  </a:schemeClr>
                </a:solidFill>
                <a:latin typeface="Oxygen" panose="02000503000000000000" pitchFamily="2" charset="0"/>
              </a:rPr>
              <a:t>Eyebrow</a:t>
            </a:r>
          </a:p>
          <a:p>
            <a:pPr marL="720000" indent="-342900">
              <a:lnSpc>
                <a:spcPct val="150000"/>
              </a:lnSpc>
              <a:buClr>
                <a:schemeClr val="accent5">
                  <a:lumMod val="25000"/>
                </a:schemeClr>
              </a:buClr>
              <a:buFont typeface="+mj-lt"/>
              <a:buAutoNum type="arabicPeriod"/>
            </a:pPr>
            <a:r>
              <a:rPr lang="en-GB" altLang="zh-TW" sz="1600" dirty="0">
                <a:solidFill>
                  <a:schemeClr val="accent5">
                    <a:lumMod val="25000"/>
                  </a:schemeClr>
                </a:solidFill>
                <a:latin typeface="Oxygen" panose="02000503000000000000" pitchFamily="2" charset="0"/>
              </a:rPr>
              <a:t>Eye</a:t>
            </a:r>
          </a:p>
          <a:p>
            <a:pPr marL="720000" indent="-342900">
              <a:lnSpc>
                <a:spcPct val="150000"/>
              </a:lnSpc>
              <a:buClr>
                <a:schemeClr val="accent5">
                  <a:lumMod val="25000"/>
                </a:schemeClr>
              </a:buClr>
              <a:buFont typeface="+mj-lt"/>
              <a:buAutoNum type="arabicPeriod"/>
            </a:pPr>
            <a:r>
              <a:rPr lang="en-GB" altLang="zh-TW" sz="1600" dirty="0">
                <a:solidFill>
                  <a:schemeClr val="accent5">
                    <a:lumMod val="25000"/>
                  </a:schemeClr>
                </a:solidFill>
                <a:latin typeface="Oxygen" panose="02000503000000000000" pitchFamily="2" charset="0"/>
              </a:rPr>
              <a:t>Nose</a:t>
            </a:r>
          </a:p>
          <a:p>
            <a:pPr marL="720000" indent="-342900">
              <a:lnSpc>
                <a:spcPct val="150000"/>
              </a:lnSpc>
              <a:buClr>
                <a:schemeClr val="accent5">
                  <a:lumMod val="25000"/>
                </a:schemeClr>
              </a:buClr>
              <a:buFont typeface="+mj-lt"/>
              <a:buAutoNum type="arabicPeriod"/>
            </a:pPr>
            <a:r>
              <a:rPr lang="en-GB" altLang="zh-TW" sz="1600" dirty="0">
                <a:solidFill>
                  <a:schemeClr val="accent5">
                    <a:lumMod val="25000"/>
                  </a:schemeClr>
                </a:solidFill>
                <a:latin typeface="Oxygen" panose="02000503000000000000" pitchFamily="2" charset="0"/>
              </a:rPr>
              <a:t>Mouth</a:t>
            </a:r>
          </a:p>
        </p:txBody>
      </p:sp>
      <p:pic>
        <p:nvPicPr>
          <p:cNvPr id="5" name="圖片 4">
            <a:extLst>
              <a:ext uri="{FF2B5EF4-FFF2-40B4-BE49-F238E27FC236}">
                <a16:creationId xmlns:a16="http://schemas.microsoft.com/office/drawing/2014/main" id="{BCBC9B41-4F7F-4E76-8BA9-A79DA3E79E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70621" y="2175876"/>
            <a:ext cx="3415227" cy="1208558"/>
          </a:xfrm>
          <a:prstGeom prst="rect">
            <a:avLst/>
          </a:prstGeom>
        </p:spPr>
      </p:pic>
      <p:sp>
        <p:nvSpPr>
          <p:cNvPr id="7" name="文字方塊 6">
            <a:extLst>
              <a:ext uri="{FF2B5EF4-FFF2-40B4-BE49-F238E27FC236}">
                <a16:creationId xmlns:a16="http://schemas.microsoft.com/office/drawing/2014/main" id="{219ADB3F-3A50-4052-ABAE-7567E5DB75A8}"/>
              </a:ext>
            </a:extLst>
          </p:cNvPr>
          <p:cNvSpPr txBox="1"/>
          <p:nvPr/>
        </p:nvSpPr>
        <p:spPr>
          <a:xfrm>
            <a:off x="372569" y="4253919"/>
            <a:ext cx="2136015" cy="307777"/>
          </a:xfrm>
          <a:prstGeom prst="rect">
            <a:avLst/>
          </a:prstGeom>
          <a:noFill/>
        </p:spPr>
        <p:txBody>
          <a:bodyPr wrap="square">
            <a:spAutoFit/>
          </a:bodyPr>
          <a:lstStyle/>
          <a:p>
            <a:r>
              <a:rPr lang="en-US" altLang="zh-TW" dirty="0">
                <a:solidFill>
                  <a:schemeClr val="accent5">
                    <a:lumMod val="25000"/>
                  </a:schemeClr>
                </a:solidFill>
                <a:latin typeface="Oxygen" panose="02000503000000000000" pitchFamily="2" charset="0"/>
              </a:rPr>
              <a:t>S</a:t>
            </a:r>
            <a:r>
              <a:rPr lang="en-US" altLang="zh-TW" sz="1400" dirty="0">
                <a:solidFill>
                  <a:schemeClr val="accent5">
                    <a:lumMod val="25000"/>
                  </a:schemeClr>
                </a:solidFill>
                <a:latin typeface="Oxygen" panose="02000503000000000000" pitchFamily="2" charset="0"/>
              </a:rPr>
              <a:t>emantic facial features</a:t>
            </a:r>
            <a:endParaRPr lang="zh-TW" altLang="en-US" dirty="0"/>
          </a:p>
        </p:txBody>
      </p:sp>
      <p:pic>
        <p:nvPicPr>
          <p:cNvPr id="8" name="圖片 7">
            <a:extLst>
              <a:ext uri="{FF2B5EF4-FFF2-40B4-BE49-F238E27FC236}">
                <a16:creationId xmlns:a16="http://schemas.microsoft.com/office/drawing/2014/main" id="{55EE5CCB-881A-4081-B2C0-C7AAD50CED6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a:ext>
            </a:extLst>
          </a:blip>
          <a:srcRect/>
          <a:stretch/>
        </p:blipFill>
        <p:spPr>
          <a:xfrm>
            <a:off x="3007026" y="3739981"/>
            <a:ext cx="861499" cy="741543"/>
          </a:xfrm>
          <a:prstGeom prst="rect">
            <a:avLst/>
          </a:prstGeom>
        </p:spPr>
      </p:pic>
      <p:sp>
        <p:nvSpPr>
          <p:cNvPr id="10" name="文字方塊 9">
            <a:extLst>
              <a:ext uri="{FF2B5EF4-FFF2-40B4-BE49-F238E27FC236}">
                <a16:creationId xmlns:a16="http://schemas.microsoft.com/office/drawing/2014/main" id="{89411621-4058-4245-9B3D-1B71727E11FB}"/>
              </a:ext>
            </a:extLst>
          </p:cNvPr>
          <p:cNvSpPr txBox="1"/>
          <p:nvPr/>
        </p:nvSpPr>
        <p:spPr>
          <a:xfrm>
            <a:off x="2982690" y="4533431"/>
            <a:ext cx="902368" cy="307777"/>
          </a:xfrm>
          <a:prstGeom prst="rect">
            <a:avLst/>
          </a:prstGeom>
          <a:noFill/>
        </p:spPr>
        <p:txBody>
          <a:bodyPr wrap="square">
            <a:spAutoFit/>
          </a:bodyPr>
          <a:lstStyle/>
          <a:p>
            <a:r>
              <a:rPr lang="en-US" altLang="zh-TW" sz="1400" b="0" i="0" u="none" strike="noStrike" baseline="0" dirty="0">
                <a:latin typeface="CMR9"/>
              </a:rPr>
              <a:t>WordNet</a:t>
            </a:r>
            <a:endParaRPr lang="zh-TW" altLang="en-US" dirty="0"/>
          </a:p>
        </p:txBody>
      </p:sp>
      <p:pic>
        <p:nvPicPr>
          <p:cNvPr id="11" name="圖片 10">
            <a:extLst>
              <a:ext uri="{FF2B5EF4-FFF2-40B4-BE49-F238E27FC236}">
                <a16:creationId xmlns:a16="http://schemas.microsoft.com/office/drawing/2014/main" id="{DECF068D-8D3E-40EF-843C-1D54B1F5684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56494" y="3739981"/>
            <a:ext cx="956018" cy="1097470"/>
          </a:xfrm>
          <a:prstGeom prst="rect">
            <a:avLst/>
          </a:prstGeom>
        </p:spPr>
      </p:pic>
      <p:cxnSp>
        <p:nvCxnSpPr>
          <p:cNvPr id="13" name="直線單箭頭接點 12">
            <a:extLst>
              <a:ext uri="{FF2B5EF4-FFF2-40B4-BE49-F238E27FC236}">
                <a16:creationId xmlns:a16="http://schemas.microsoft.com/office/drawing/2014/main" id="{F28E6B98-8E09-4CAD-927B-706321D56833}"/>
              </a:ext>
            </a:extLst>
          </p:cNvPr>
          <p:cNvCxnSpPr/>
          <p:nvPr/>
        </p:nvCxnSpPr>
        <p:spPr>
          <a:xfrm>
            <a:off x="2508584" y="4401621"/>
            <a:ext cx="3188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F75FD498-08DF-4746-AB33-180402FA693A}"/>
              </a:ext>
            </a:extLst>
          </p:cNvPr>
          <p:cNvCxnSpPr/>
          <p:nvPr/>
        </p:nvCxnSpPr>
        <p:spPr>
          <a:xfrm>
            <a:off x="5127458" y="4395508"/>
            <a:ext cx="3188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463317DE-6AC6-4CA0-A651-4865EEA23C9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70621" y="3706697"/>
            <a:ext cx="3415227" cy="1143000"/>
          </a:xfrm>
          <a:prstGeom prst="rect">
            <a:avLst/>
          </a:prstGeom>
        </p:spPr>
      </p:pic>
    </p:spTree>
    <p:extLst>
      <p:ext uri="{BB962C8B-B14F-4D97-AF65-F5344CB8AC3E}">
        <p14:creationId xmlns:p14="http://schemas.microsoft.com/office/powerpoint/2010/main" val="857017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0">
            <a:extLst>
              <a:ext uri="{FF2B5EF4-FFF2-40B4-BE49-F238E27FC236}">
                <a16:creationId xmlns:a16="http://schemas.microsoft.com/office/drawing/2014/main" id="{A41770A9-DFA1-224D-B689-6FEEDD5CEF20}"/>
              </a:ext>
            </a:extLst>
          </p:cNvPr>
          <p:cNvSpPr>
            <a:spLocks noGrp="1"/>
          </p:cNvSpPr>
          <p:nvPr>
            <p:ph type="title" idx="4294967295"/>
          </p:nvPr>
        </p:nvSpPr>
        <p:spPr>
          <a:xfrm>
            <a:off x="372569" y="171084"/>
            <a:ext cx="7702550" cy="573088"/>
          </a:xfrm>
        </p:spPr>
        <p:txBody>
          <a:bodyPr/>
          <a:lstStyle/>
          <a:p>
            <a:r>
              <a:rPr kumimoji="1" lang="en-US" altLang="zh-TW" b="1" dirty="0"/>
              <a:t>Results and Conclusion</a:t>
            </a:r>
          </a:p>
        </p:txBody>
      </p:sp>
      <p:sp>
        <p:nvSpPr>
          <p:cNvPr id="6" name="文字方塊 5">
            <a:extLst>
              <a:ext uri="{FF2B5EF4-FFF2-40B4-BE49-F238E27FC236}">
                <a16:creationId xmlns:a16="http://schemas.microsoft.com/office/drawing/2014/main" id="{16DE2276-E54C-4ECF-8D8A-A161FE13030C}"/>
              </a:ext>
            </a:extLst>
          </p:cNvPr>
          <p:cNvSpPr txBox="1"/>
          <p:nvPr/>
        </p:nvSpPr>
        <p:spPr>
          <a:xfrm>
            <a:off x="199922" y="826286"/>
            <a:ext cx="8744155" cy="1153970"/>
          </a:xfrm>
          <a:prstGeom prst="rect">
            <a:avLst/>
          </a:prstGeom>
          <a:noFill/>
        </p:spPr>
        <p:txBody>
          <a:bodyPr wrap="square" rtlCol="0">
            <a:spAutoFit/>
          </a:bodyPr>
          <a:lstStyle/>
          <a:p>
            <a:pPr>
              <a:lnSpc>
                <a:spcPct val="150000"/>
              </a:lnSpc>
              <a:buClr>
                <a:schemeClr val="accent5">
                  <a:lumMod val="25000"/>
                </a:schemeClr>
              </a:buClr>
            </a:pPr>
            <a:r>
              <a:rPr lang="en-US" altLang="zh-TW" sz="1600" dirty="0">
                <a:solidFill>
                  <a:schemeClr val="accent5">
                    <a:lumMod val="25000"/>
                  </a:schemeClr>
                </a:solidFill>
                <a:latin typeface="Oxygen" panose="02000503000000000000" pitchFamily="2" charset="0"/>
              </a:rPr>
              <a:t>Users can find the facial makeup and be aware of the personality according to their facial features. During the processing, users can see the process of AI understanding personality and the morphing from real face to the matching facial makeup.</a:t>
            </a:r>
            <a:endParaRPr lang="en-GB" altLang="zh-TW" sz="1600" dirty="0">
              <a:solidFill>
                <a:schemeClr val="accent5">
                  <a:lumMod val="25000"/>
                </a:schemeClr>
              </a:solidFill>
              <a:latin typeface="Oxygen" panose="02000503000000000000" pitchFamily="2" charset="0"/>
            </a:endParaRPr>
          </a:p>
        </p:txBody>
      </p:sp>
      <p:pic>
        <p:nvPicPr>
          <p:cNvPr id="2" name="線上媒體 1" title="First Impression: AI Understands Personality">
            <a:hlinkClick r:id="" action="ppaction://media"/>
            <a:extLst>
              <a:ext uri="{FF2B5EF4-FFF2-40B4-BE49-F238E27FC236}">
                <a16:creationId xmlns:a16="http://schemas.microsoft.com/office/drawing/2014/main" id="{8D0CD946-CA3A-4758-A879-8BD988DF0012}"/>
              </a:ext>
            </a:extLst>
          </p:cNvPr>
          <p:cNvPicPr>
            <a:picLocks noRot="1" noChangeAspect="1"/>
          </p:cNvPicPr>
          <p:nvPr>
            <a:videoFile r:link="rId1"/>
          </p:nvPr>
        </p:nvPicPr>
        <p:blipFill>
          <a:blip r:embed="rId4"/>
          <a:stretch>
            <a:fillRect/>
          </a:stretch>
        </p:blipFill>
        <p:spPr>
          <a:xfrm>
            <a:off x="1945215" y="2062370"/>
            <a:ext cx="5253567" cy="2968265"/>
          </a:xfrm>
          <a:prstGeom prst="rect">
            <a:avLst/>
          </a:prstGeom>
        </p:spPr>
      </p:pic>
    </p:spTree>
    <p:extLst>
      <p:ext uri="{BB962C8B-B14F-4D97-AF65-F5344CB8AC3E}">
        <p14:creationId xmlns:p14="http://schemas.microsoft.com/office/powerpoint/2010/main" val="137171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4908</TotalTime>
  <Words>426</Words>
  <Application>Microsoft Office PowerPoint</Application>
  <PresentationFormat>如螢幕大小 (16:9)</PresentationFormat>
  <Paragraphs>58</Paragraphs>
  <Slides>10</Slides>
  <Notes>9</Notes>
  <HiddenSlides>0</HiddenSlides>
  <MMClips>2</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10</vt:i4>
      </vt:variant>
    </vt:vector>
  </HeadingPairs>
  <TitlesOfParts>
    <vt:vector size="20" baseType="lpstr">
      <vt:lpstr>Poiret One</vt:lpstr>
      <vt:lpstr>Wingdings</vt:lpstr>
      <vt:lpstr>Bebas Neue</vt:lpstr>
      <vt:lpstr>Oxygen</vt:lpstr>
      <vt:lpstr>Century Gothic</vt:lpstr>
      <vt:lpstr>CMR9</vt:lpstr>
      <vt:lpstr>Arial</vt:lpstr>
      <vt:lpstr>Oxygen Light</vt:lpstr>
      <vt:lpstr>Helvetica Neue</vt:lpstr>
      <vt:lpstr>Minimalist Aesthetic Slideshow by Slidesgo</vt:lpstr>
      <vt:lpstr>First Impression: AI Understands Personality  TechArt Seminar, National Tsing Hua University</vt:lpstr>
      <vt:lpstr>PowerPoint 簡報</vt:lpstr>
      <vt:lpstr>Info. of the paper</vt:lpstr>
      <vt:lpstr>Introduction</vt:lpstr>
      <vt:lpstr>Why Beijing opera facial makeup</vt:lpstr>
      <vt:lpstr>Beijing opera facial makeup dataset</vt:lpstr>
      <vt:lpstr>System Pipeline</vt:lpstr>
      <vt:lpstr>PowerPoint 簡報</vt:lpstr>
      <vt:lpstr>Results and Conclusion</vt:lpstr>
      <vt:lpstr>Discuss and Other Resources/Materials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Progress</dc:title>
  <cp:lastModifiedBy>聖銘 王</cp:lastModifiedBy>
  <cp:revision>130</cp:revision>
  <dcterms:modified xsi:type="dcterms:W3CDTF">2022-01-16T07:26:15Z</dcterms:modified>
</cp:coreProperties>
</file>