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handoutMasterIdLst>
    <p:handoutMasterId r:id="rId12"/>
  </p:handoutMasterIdLst>
  <p:sldIdLst>
    <p:sldId id="256" r:id="rId2"/>
    <p:sldId id="388" r:id="rId3"/>
    <p:sldId id="342" r:id="rId4"/>
    <p:sldId id="406" r:id="rId5"/>
    <p:sldId id="396" r:id="rId6"/>
    <p:sldId id="401" r:id="rId7"/>
    <p:sldId id="402" r:id="rId8"/>
    <p:sldId id="407" r:id="rId9"/>
    <p:sldId id="405" r:id="rId10"/>
  </p:sldIdLst>
  <p:sldSz cx="9144000" cy="5143500" type="screen16x9"/>
  <p:notesSz cx="6858000" cy="9144000"/>
  <p:embeddedFontLst>
    <p:embeddedFont>
      <p:font typeface="Bebas Neue" panose="02020500000000000000" charset="0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Oxygen" panose="02000503000000000000" pitchFamily="2" charset="0"/>
      <p:regular r:id="rId18"/>
      <p:bold r:id="rId19"/>
    </p:embeddedFont>
    <p:embeddedFont>
      <p:font typeface="Oxygen Light" panose="02000303000000000000" pitchFamily="2" charset="0"/>
      <p:regular r:id="rId20"/>
      <p:bold r:id="rId21"/>
    </p:embeddedFont>
    <p:embeddedFont>
      <p:font typeface="Poiret One" panose="02000000000000000000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BDF5FB-B300-47EE-B28A-B60CEEB3F4E7}">
  <a:tblStyle styleId="{07BDF5FB-B300-47EE-B28A-B60CEEB3F4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8"/>
    <p:restoredTop sz="85401" autoAdjust="0"/>
  </p:normalViewPr>
  <p:slideViewPr>
    <p:cSldViewPr snapToGrid="0" snapToObjects="1">
      <p:cViewPr varScale="1">
        <p:scale>
          <a:sx n="99" d="100"/>
          <a:sy n="99" d="100"/>
        </p:scale>
        <p:origin x="113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C853F33-F302-4B6D-B211-67B62DCAA0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7F317BD-F13F-4587-A9A8-D8FF0018B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D6C93-340D-4E29-9201-6339E5524ED9}" type="datetimeFigureOut">
              <a:rPr lang="zh-TW" altLang="en-US" smtClean="0"/>
              <a:t>2022/1/16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07B7360-77D4-463E-9E0A-2D825F4C23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BEEB719-6B9B-4A67-84D8-4F3096971E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A0EC5-9EF8-4FB9-AFA6-69A7F149CA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98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5f85c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25f85c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76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979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TW" b="0" i="0" dirty="0">
              <a:solidFill>
                <a:srgbClr val="1A2E3B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88976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altLang="zh-TW" b="0" i="0" dirty="0">
              <a:solidFill>
                <a:srgbClr val="000000"/>
              </a:solidFill>
              <a:effectLst/>
              <a:latin typeface="NeuzeitSLTStd-Book"/>
            </a:endParaRPr>
          </a:p>
        </p:txBody>
      </p:sp>
    </p:spTree>
    <p:extLst>
      <p:ext uri="{BB962C8B-B14F-4D97-AF65-F5344CB8AC3E}">
        <p14:creationId xmlns:p14="http://schemas.microsoft.com/office/powerpoint/2010/main" val="101359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 fontAlgn="base">
              <a:buNone/>
            </a:pPr>
            <a:endParaRPr lang="zh-TW" altLang="en-US" b="0" i="0" dirty="0">
              <a:solidFill>
                <a:srgbClr val="121212"/>
              </a:solidFill>
              <a:effectLst/>
              <a:latin typeface="GuardianTextEgyptian"/>
            </a:endParaRPr>
          </a:p>
        </p:txBody>
      </p:sp>
    </p:spTree>
    <p:extLst>
      <p:ext uri="{BB962C8B-B14F-4D97-AF65-F5344CB8AC3E}">
        <p14:creationId xmlns:p14="http://schemas.microsoft.com/office/powerpoint/2010/main" val="3827125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763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400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  <a:defRPr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5" r:id="rId3"/>
    <p:sldLayoutId id="2147483676" r:id="rId4"/>
    <p:sldLayoutId id="214748367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player.vimeo.com/video/445507497?h=a310f5205e&amp;app_id=122963" TargetMode="Externa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ctrTitle"/>
          </p:nvPr>
        </p:nvSpPr>
        <p:spPr>
          <a:xfrm>
            <a:off x="2217420" y="970200"/>
            <a:ext cx="578358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400" dirty="0"/>
              <a:t>MACHINE AUGURIES</a:t>
            </a:r>
            <a:br>
              <a:rPr lang="en-US" sz="2400" dirty="0"/>
            </a:br>
            <a:br>
              <a:rPr lang="en-US" sz="2400" dirty="0"/>
            </a:br>
            <a:r>
              <a:rPr lang="en-US" sz="2000" dirty="0"/>
              <a:t>TechArt Seminar, National Tsing Hua University</a:t>
            </a:r>
            <a:endParaRPr lang="en-GB" sz="2400" dirty="0"/>
          </a:p>
        </p:txBody>
      </p:sp>
      <p:sp>
        <p:nvSpPr>
          <p:cNvPr id="168" name="Google Shape;168;p34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sz="2400" dirty="0"/>
              <a:t>Wong, Shing Ming</a:t>
            </a:r>
          </a:p>
          <a:p>
            <a:pPr marL="0" lvl="0" indent="0"/>
            <a:r>
              <a:rPr lang="en-GB" sz="2400" dirty="0"/>
              <a:t>Week 18 - Jan 11, 2021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7B87141-AB9B-4CDD-AA98-7045DD1FC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932" y="0"/>
            <a:ext cx="788068" cy="788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1FA4F64D-AAE4-0144-A7BB-CE2436160956}"/>
              </a:ext>
            </a:extLst>
          </p:cNvPr>
          <p:cNvSpPr>
            <a:spLocks noGrp="1"/>
          </p:cNvSpPr>
          <p:nvPr/>
        </p:nvSpPr>
        <p:spPr>
          <a:xfrm>
            <a:off x="788069" y="718406"/>
            <a:ext cx="7567862" cy="3706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Info. Of the projects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Project's purpose and background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Method and representation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TW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Other resources/materials</a:t>
            </a:r>
          </a:p>
        </p:txBody>
      </p:sp>
    </p:spTree>
    <p:extLst>
      <p:ext uri="{BB962C8B-B14F-4D97-AF65-F5344CB8AC3E}">
        <p14:creationId xmlns:p14="http://schemas.microsoft.com/office/powerpoint/2010/main" val="314562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A41770A9-DFA1-224D-B689-6FEEDD5CEF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569" y="171084"/>
            <a:ext cx="7702550" cy="573088"/>
          </a:xfrm>
        </p:spPr>
        <p:txBody>
          <a:bodyPr/>
          <a:lstStyle/>
          <a:p>
            <a:r>
              <a:rPr kumimoji="1" lang="en-US" altLang="zh-TW" b="1" dirty="0"/>
              <a:t>Info. of the paper</a:t>
            </a:r>
            <a:endParaRPr kumimoji="1" lang="zh-TW" altLang="en-US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4D560AB-07D0-5A4B-B9DD-5C58E20300D4}"/>
              </a:ext>
            </a:extLst>
          </p:cNvPr>
          <p:cNvSpPr txBox="1"/>
          <p:nvPr/>
        </p:nvSpPr>
        <p:spPr>
          <a:xfrm>
            <a:off x="372569" y="1153725"/>
            <a:ext cx="839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5">
                  <a:lumMod val="25000"/>
                </a:schemeClr>
              </a:buClr>
              <a:buFont typeface="+mj-lt"/>
              <a:buAutoNum type="arabicPeriod"/>
            </a:pPr>
            <a:r>
              <a:rPr lang="en-GB" altLang="zh-TW" sz="1800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Research by</a:t>
            </a:r>
            <a:endParaRPr lang="en-US" altLang="zh-TW" sz="1800" b="1" dirty="0">
              <a:solidFill>
                <a:schemeClr val="accent5">
                  <a:lumMod val="25000"/>
                </a:schemeClr>
              </a:solidFill>
              <a:latin typeface="Oxygen" panose="02000503000000000000" pitchFamily="2" charset="0"/>
            </a:endParaRPr>
          </a:p>
          <a:p>
            <a:pPr marL="720000" lvl="2" indent="-457200">
              <a:buClr>
                <a:schemeClr val="accent5">
                  <a:lumMod val="25000"/>
                </a:schemeClr>
              </a:buClr>
              <a:buFont typeface="Wingdings" panose="05000000000000000000" pitchFamily="2" charset="2"/>
              <a:buChar char="Ø"/>
            </a:pPr>
            <a:r>
              <a:rPr lang="en-GB" altLang="zh-TW" sz="1800" b="1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Research/Design: </a:t>
            </a:r>
            <a:r>
              <a:rPr lang="en-GB" altLang="zh-TW" sz="1800" b="1" dirty="0" err="1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Dr.</a:t>
            </a:r>
            <a:r>
              <a:rPr lang="en-GB" altLang="zh-TW" sz="1800" b="1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 Alexandra Daisy Ginsberg, Johanna Just, Ness </a:t>
            </a:r>
            <a:r>
              <a:rPr lang="en-GB" altLang="zh-TW" sz="1800" b="1" dirty="0" err="1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Lafoy</a:t>
            </a:r>
            <a:r>
              <a:rPr lang="en-GB" altLang="zh-TW" sz="1800" b="1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, Ana Maria Nicolaescu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E065F1B-26FF-7140-AE46-B07359B6DDB0}"/>
              </a:ext>
            </a:extLst>
          </p:cNvPr>
          <p:cNvSpPr txBox="1"/>
          <p:nvPr/>
        </p:nvSpPr>
        <p:spPr>
          <a:xfrm>
            <a:off x="372569" y="2387084"/>
            <a:ext cx="839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5">
                  <a:lumMod val="25000"/>
                </a:schemeClr>
              </a:buClr>
              <a:buFont typeface="+mj-lt"/>
              <a:buAutoNum type="arabicPeriod" startAt="2"/>
            </a:pPr>
            <a:r>
              <a:rPr lang="en-US" altLang="zh-TW" sz="1800" b="1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Conference</a:t>
            </a:r>
            <a:r>
              <a:rPr lang="en-US" altLang="zh-TW" sz="1800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: ARS Electronica Festival 2020 (Interactive Art)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C578D4D-B4C7-4800-B43E-208D706F9A84}"/>
              </a:ext>
            </a:extLst>
          </p:cNvPr>
          <p:cNvSpPr txBox="1"/>
          <p:nvPr/>
        </p:nvSpPr>
        <p:spPr>
          <a:xfrm>
            <a:off x="372569" y="3080463"/>
            <a:ext cx="839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5">
                  <a:lumMod val="25000"/>
                </a:schemeClr>
              </a:buClr>
              <a:buFont typeface="+mj-lt"/>
              <a:buAutoNum type="arabicPeriod" startAt="3"/>
            </a:pPr>
            <a:r>
              <a:rPr lang="en-US" altLang="zh-TW" sz="1800" b="1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Keywords</a:t>
            </a:r>
            <a:r>
              <a:rPr lang="en-US" altLang="zh-TW" sz="1800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: Environment, Light and sound pollution, Artificial sound,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77407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樹, 室外, 個人, 直立的 的圖片&#10;&#10;自動產生的描述">
            <a:extLst>
              <a:ext uri="{FF2B5EF4-FFF2-40B4-BE49-F238E27FC236}">
                <a16:creationId xmlns:a16="http://schemas.microsoft.com/office/drawing/2014/main" id="{060557B1-DD77-4183-9AC2-49EFA5EB74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502742" cy="51435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603B42F-E4FE-4550-8FDF-09F7101C8079}"/>
              </a:ext>
            </a:extLst>
          </p:cNvPr>
          <p:cNvSpPr txBox="1"/>
          <p:nvPr/>
        </p:nvSpPr>
        <p:spPr>
          <a:xfrm>
            <a:off x="3800104" y="52845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Cambridge University</a:t>
            </a:r>
          </a:p>
          <a:p>
            <a:r>
              <a:rPr lang="en-US" altLang="zh-TW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 Royal College of Art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BB42AF0-1DFC-4E6F-8C6F-F4420E4A6FFC}"/>
              </a:ext>
            </a:extLst>
          </p:cNvPr>
          <p:cNvSpPr txBox="1"/>
          <p:nvPr/>
        </p:nvSpPr>
        <p:spPr>
          <a:xfrm>
            <a:off x="3800104" y="220676"/>
            <a:ext cx="28560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zh-TW" sz="1400" b="1" dirty="0" err="1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Dr.</a:t>
            </a:r>
            <a:r>
              <a:rPr lang="en-GB" altLang="zh-TW" sz="1400" b="1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 Alexandra Daisy Ginsberg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9B47509-D322-4A92-8F0A-51E99A068583}"/>
              </a:ext>
            </a:extLst>
          </p:cNvPr>
          <p:cNvSpPr txBox="1"/>
          <p:nvPr/>
        </p:nvSpPr>
        <p:spPr>
          <a:xfrm>
            <a:off x="3800104" y="1180890"/>
            <a:ext cx="47738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b="1" dirty="0">
                <a:solidFill>
                  <a:srgbClr val="222222"/>
                </a:solidFill>
                <a:latin typeface="Oxygen" panose="02000503000000000000" pitchFamily="2" charset="0"/>
              </a:rPr>
              <a:t>Creating artworks, writings, and curatorial projects she made usually focuses on the relationship between humans, technology, and nature.</a:t>
            </a:r>
            <a:endParaRPr lang="zh-TW" altLang="en-US" b="1" dirty="0">
              <a:latin typeface="Oxygen" panose="02000503000000000000" pitchFamily="2" charset="0"/>
            </a:endParaRPr>
          </a:p>
        </p:txBody>
      </p:sp>
      <p:pic>
        <p:nvPicPr>
          <p:cNvPr id="11" name="圖片 10" descr="一張含有 室內, 地板 的圖片&#10;&#10;自動產生的描述">
            <a:extLst>
              <a:ext uri="{FF2B5EF4-FFF2-40B4-BE49-F238E27FC236}">
                <a16:creationId xmlns:a16="http://schemas.microsoft.com/office/drawing/2014/main" id="{4F295632-1C40-4DC8-B4D5-877286CCD3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104" y="2851525"/>
            <a:ext cx="3142524" cy="222217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90433929-DA6D-428F-9BC4-474E19FD0B31}"/>
              </a:ext>
            </a:extLst>
          </p:cNvPr>
          <p:cNvSpPr txBox="1"/>
          <p:nvPr/>
        </p:nvSpPr>
        <p:spPr>
          <a:xfrm>
            <a:off x="3800104" y="2417861"/>
            <a:ext cx="12409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TW" b="1" dirty="0">
                <a:solidFill>
                  <a:srgbClr val="222222"/>
                </a:solidFill>
                <a:latin typeface="Oxygen" panose="02000503000000000000" pitchFamily="2" charset="0"/>
              </a:rPr>
              <a:t>Past works</a:t>
            </a:r>
            <a:endParaRPr lang="zh-TW" altLang="en-US" b="1" dirty="0">
              <a:latin typeface="Oxygen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4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A41770A9-DFA1-224D-B689-6FEEDD5CEF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569" y="171084"/>
            <a:ext cx="7702550" cy="573088"/>
          </a:xfrm>
        </p:spPr>
        <p:txBody>
          <a:bodyPr/>
          <a:lstStyle/>
          <a:p>
            <a:r>
              <a:rPr kumimoji="1" lang="en-US" altLang="zh-TW" b="1" dirty="0"/>
              <a:t>Project's purpose and background</a:t>
            </a:r>
            <a:endParaRPr kumimoji="1"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3AEE1E26-F2D7-40EA-8F3F-97D637A5F1FB}"/>
              </a:ext>
            </a:extLst>
          </p:cNvPr>
          <p:cNvSpPr txBox="1"/>
          <p:nvPr/>
        </p:nvSpPr>
        <p:spPr>
          <a:xfrm>
            <a:off x="372574" y="843281"/>
            <a:ext cx="839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25000"/>
                </a:schemeClr>
              </a:buClr>
            </a:pPr>
            <a:r>
              <a:rPr lang="en-GB" altLang="zh-TW" sz="1800" b="1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Purpose</a:t>
            </a:r>
            <a:r>
              <a:rPr lang="en-GB" altLang="zh-TW" sz="1800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: </a:t>
            </a:r>
            <a:r>
              <a:rPr lang="en-US" altLang="zh-TW" sz="1800" dirty="0">
                <a:solidFill>
                  <a:schemeClr val="accent5">
                    <a:lumMod val="25000"/>
                  </a:schemeClr>
                </a:solidFill>
                <a:latin typeface="Oxygen" panose="02000503000000000000" pitchFamily="2" charset="0"/>
              </a:rPr>
              <a:t>To highlight the light and sound pollution from our 24-hour urban lifestyle affects birds </a:t>
            </a:r>
            <a:endParaRPr lang="en-GB" altLang="zh-TW" sz="1800" dirty="0">
              <a:solidFill>
                <a:schemeClr val="accent5">
                  <a:lumMod val="25000"/>
                </a:schemeClr>
              </a:solidFill>
              <a:latin typeface="Oxygen" panose="02000503000000000000" pitchFamily="2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2C4BD2D-1431-461E-BF4A-7C901B4C4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20" y="1752703"/>
            <a:ext cx="1041137" cy="104113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FBF9478-8D68-4177-9617-04C7CB1E5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9229" y="1950105"/>
            <a:ext cx="646331" cy="646331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651ADDE-DA68-4153-AFB5-6F67CF5F1E1C}"/>
              </a:ext>
            </a:extLst>
          </p:cNvPr>
          <p:cNvCxnSpPr/>
          <p:nvPr/>
        </p:nvCxnSpPr>
        <p:spPr>
          <a:xfrm>
            <a:off x="2135605" y="2273271"/>
            <a:ext cx="8783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FF553DA-8050-44EB-8A8D-65886127F0BF}"/>
              </a:ext>
            </a:extLst>
          </p:cNvPr>
          <p:cNvCxnSpPr>
            <a:cxnSpLocks/>
          </p:cNvCxnSpPr>
          <p:nvPr/>
        </p:nvCxnSpPr>
        <p:spPr>
          <a:xfrm flipV="1">
            <a:off x="4156909" y="2045368"/>
            <a:ext cx="991552" cy="227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圖片 17">
            <a:extLst>
              <a:ext uri="{FF2B5EF4-FFF2-40B4-BE49-F238E27FC236}">
                <a16:creationId xmlns:a16="http://schemas.microsoft.com/office/drawing/2014/main" id="{3755D70B-3DE5-4D08-9B0E-9FA877634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5412" y="1625477"/>
            <a:ext cx="646331" cy="646331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EF4CB5B5-EAC5-4571-9BC7-E0EB4B631F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5475" y="2405014"/>
            <a:ext cx="646331" cy="646331"/>
          </a:xfrm>
          <a:prstGeom prst="rect">
            <a:avLst/>
          </a:prstGeom>
        </p:spPr>
      </p:pic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92B2C4B7-4132-4FC1-AAF4-6241797370C1}"/>
              </a:ext>
            </a:extLst>
          </p:cNvPr>
          <p:cNvCxnSpPr>
            <a:cxnSpLocks/>
          </p:cNvCxnSpPr>
          <p:nvPr/>
        </p:nvCxnSpPr>
        <p:spPr>
          <a:xfrm>
            <a:off x="4162574" y="2405014"/>
            <a:ext cx="985887" cy="233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B00510AD-B5C0-4D96-9482-CBE798F15AF6}"/>
              </a:ext>
            </a:extLst>
          </p:cNvPr>
          <p:cNvSpPr txBox="1"/>
          <p:nvPr/>
        </p:nvSpPr>
        <p:spPr>
          <a:xfrm>
            <a:off x="413441" y="3423610"/>
            <a:ext cx="6397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Oxygen" panose="02000503000000000000" pitchFamily="2" charset="0"/>
              </a:rPr>
              <a:t>Affect:  singing earlier, louder, for longer, or at a higher pitch to communicate</a:t>
            </a:r>
            <a:endParaRPr lang="zh-TW" altLang="en-US" dirty="0">
              <a:latin typeface="Oxygen" panose="02000503000000000000" pitchFamily="2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89483BF2-A745-4B59-AD29-33AD15042715}"/>
              </a:ext>
            </a:extLst>
          </p:cNvPr>
          <p:cNvSpPr txBox="1"/>
          <p:nvPr/>
        </p:nvSpPr>
        <p:spPr>
          <a:xfrm>
            <a:off x="372569" y="4018309"/>
            <a:ext cx="77025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b="1" i="0" u="sng" dirty="0">
                <a:solidFill>
                  <a:srgbClr val="222222"/>
                </a:solidFill>
                <a:effectLst/>
                <a:latin typeface="Oxygen" panose="02000503000000000000" pitchFamily="2" charset="0"/>
              </a:rPr>
              <a:t>Machine Auguries questions how the city might sound with changing, homogenizing, or diminishing bird populations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TW" b="1" u="sng" dirty="0">
              <a:solidFill>
                <a:srgbClr val="222222"/>
              </a:solidFill>
              <a:latin typeface="Oxygen" panose="02000503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TW" b="1" u="sng" dirty="0">
                <a:latin typeface="Oxygen" panose="02000503000000000000" pitchFamily="2" charset="0"/>
              </a:rPr>
              <a:t>Warning of an apocalyptic world where bird population has been allowed to diminish</a:t>
            </a:r>
            <a:endParaRPr lang="zh-TW" altLang="en-US" b="1" u="sng" dirty="0">
              <a:latin typeface="Oxygen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9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>
            <a:extLst>
              <a:ext uri="{FF2B5EF4-FFF2-40B4-BE49-F238E27FC236}">
                <a16:creationId xmlns:a16="http://schemas.microsoft.com/office/drawing/2014/main" id="{A41770A9-DFA1-224D-B689-6FEEDD5CEF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569" y="171084"/>
            <a:ext cx="7702550" cy="573088"/>
          </a:xfrm>
        </p:spPr>
        <p:txBody>
          <a:bodyPr/>
          <a:lstStyle/>
          <a:p>
            <a:r>
              <a:rPr kumimoji="1" lang="en-US" altLang="zh-TW" b="1" dirty="0"/>
              <a:t>Method and representation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E84D0E6-26B1-461D-A18E-C60B7F91B470}"/>
              </a:ext>
            </a:extLst>
          </p:cNvPr>
          <p:cNvSpPr txBox="1"/>
          <p:nvPr/>
        </p:nvSpPr>
        <p:spPr>
          <a:xfrm>
            <a:off x="372569" y="811865"/>
            <a:ext cx="8332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Oxygen" panose="02000503000000000000" pitchFamily="2" charset="0"/>
              </a:rPr>
              <a:t>A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Oxygen" panose="02000503000000000000" pitchFamily="2" charset="0"/>
              </a:rPr>
              <a:t> natural dawn chorus is taken over by artificial birds, their calls generated using machine learning</a:t>
            </a:r>
            <a:endParaRPr lang="zh-TW" altLang="en-US" dirty="0">
              <a:latin typeface="Oxygen" panose="02000503000000000000" pitchFamily="2" charset="0"/>
            </a:endParaRPr>
          </a:p>
        </p:txBody>
      </p:sp>
      <p:pic>
        <p:nvPicPr>
          <p:cNvPr id="6" name="圖片 5" descr="一張含有 文字, 建築物 的圖片&#10;&#10;自動產生的描述">
            <a:extLst>
              <a:ext uri="{FF2B5EF4-FFF2-40B4-BE49-F238E27FC236}">
                <a16:creationId xmlns:a16="http://schemas.microsoft.com/office/drawing/2014/main" id="{F8C5949B-F606-47A7-95D6-9F582B987D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77" y="1674517"/>
            <a:ext cx="5319445" cy="3148028"/>
          </a:xfrm>
          <a:prstGeom prst="rect">
            <a:avLst/>
          </a:prstGeom>
        </p:spPr>
      </p:pic>
      <p:pic>
        <p:nvPicPr>
          <p:cNvPr id="21" name="Ars Electronica Archiv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668FEAB3-C2FB-4451-AF12-4505EC9C526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876" end="122040.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05401" y="3871225"/>
            <a:ext cx="283071" cy="24717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308FFEC-F8F3-4F1F-A2F2-31624E3B32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792" y="1674517"/>
            <a:ext cx="3422288" cy="1495596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3C26B0E5-1EB1-4DB8-8DB1-5FA9D174976A}"/>
              </a:ext>
            </a:extLst>
          </p:cNvPr>
          <p:cNvSpPr txBox="1"/>
          <p:nvPr/>
        </p:nvSpPr>
        <p:spPr>
          <a:xfrm>
            <a:off x="372569" y="1243191"/>
            <a:ext cx="8332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latin typeface="Oxygen" panose="02000503000000000000" pitchFamily="2" charset="0"/>
              </a:rPr>
              <a:t>The first work that uses GAN to generate the bird song and interact/apply it in the artwork</a:t>
            </a:r>
          </a:p>
        </p:txBody>
      </p:sp>
    </p:spTree>
    <p:extLst>
      <p:ext uri="{BB962C8B-B14F-4D97-AF65-F5344CB8AC3E}">
        <p14:creationId xmlns:p14="http://schemas.microsoft.com/office/powerpoint/2010/main" val="19721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室內, 光, 燈 的圖片&#10;&#10;自動產生的描述">
            <a:extLst>
              <a:ext uri="{FF2B5EF4-FFF2-40B4-BE49-F238E27FC236}">
                <a16:creationId xmlns:a16="http://schemas.microsoft.com/office/drawing/2014/main" id="{9236E719-EF18-438B-BD8A-4833DF9A7E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645" y="97405"/>
            <a:ext cx="3886537" cy="2705334"/>
          </a:xfrm>
          <a:prstGeom prst="rect">
            <a:avLst/>
          </a:prstGeom>
        </p:spPr>
      </p:pic>
      <p:pic>
        <p:nvPicPr>
          <p:cNvPr id="5" name="圖片 4" descr="一張含有 文字, 光 的圖片&#10;&#10;自動產生的描述">
            <a:extLst>
              <a:ext uri="{FF2B5EF4-FFF2-40B4-BE49-F238E27FC236}">
                <a16:creationId xmlns:a16="http://schemas.microsoft.com/office/drawing/2014/main" id="{BED1BB5E-E778-4120-BAEC-353C6D72A0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50" y="97405"/>
            <a:ext cx="3981795" cy="2754869"/>
          </a:xfrm>
          <a:prstGeom prst="rect">
            <a:avLst/>
          </a:prstGeom>
        </p:spPr>
      </p:pic>
      <p:pic>
        <p:nvPicPr>
          <p:cNvPr id="7" name="圖片 6" descr="一張含有 書桌, 光 的圖片&#10;&#10;自動產生的描述">
            <a:extLst>
              <a:ext uri="{FF2B5EF4-FFF2-40B4-BE49-F238E27FC236}">
                <a16:creationId xmlns:a16="http://schemas.microsoft.com/office/drawing/2014/main" id="{7B176115-8CB1-4B45-A46B-B89F40275A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50" y="2306468"/>
            <a:ext cx="3981795" cy="2739627"/>
          </a:xfrm>
          <a:prstGeom prst="rect">
            <a:avLst/>
          </a:prstGeom>
        </p:spPr>
      </p:pic>
      <p:pic>
        <p:nvPicPr>
          <p:cNvPr id="9" name="圖片 8" descr="一張含有 文字, 室內, 黑暗, 燈 的圖片&#10;&#10;自動產生的描述">
            <a:extLst>
              <a:ext uri="{FF2B5EF4-FFF2-40B4-BE49-F238E27FC236}">
                <a16:creationId xmlns:a16="http://schemas.microsoft.com/office/drawing/2014/main" id="{75A1AF60-1CF1-494A-9EBA-122F467F23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645" y="2331927"/>
            <a:ext cx="3886537" cy="271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4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線上媒體 2" title="Machine Auguries, 2019 - Documentation">
            <a:hlinkClick r:id="" action="ppaction://media"/>
            <a:extLst>
              <a:ext uri="{FF2B5EF4-FFF2-40B4-BE49-F238E27FC236}">
                <a16:creationId xmlns:a16="http://schemas.microsoft.com/office/drawing/2014/main" id="{B066E132-331B-4DB4-BC29-A3659B3E50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F8C50C93-EC16-4DB8-A15F-9629BBFAEFC3}"/>
              </a:ext>
            </a:extLst>
          </p:cNvPr>
          <p:cNvSpPr txBox="1"/>
          <p:nvPr/>
        </p:nvSpPr>
        <p:spPr>
          <a:xfrm>
            <a:off x="2082376" y="1704109"/>
            <a:ext cx="49792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Oxygen" panose="02000503000000000000" pitchFamily="2" charset="0"/>
              </a:rPr>
              <a:t>Thank you for your listening</a:t>
            </a:r>
            <a:endParaRPr lang="zh-TW" altLang="en-US" sz="3000" dirty="0">
              <a:latin typeface="Oxygen" panose="02000503000000000000" pitchFamily="2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C5E4844-3C02-4DC2-A851-EC55094FB1E5}"/>
              </a:ext>
            </a:extLst>
          </p:cNvPr>
          <p:cNvSpPr txBox="1"/>
          <p:nvPr/>
        </p:nvSpPr>
        <p:spPr>
          <a:xfrm>
            <a:off x="3969110" y="2571750"/>
            <a:ext cx="12057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Oxygen" panose="02000503000000000000" pitchFamily="2" charset="0"/>
              </a:rPr>
              <a:t>Q &amp; A</a:t>
            </a:r>
            <a:endParaRPr lang="zh-TW" altLang="en-US" sz="3000" dirty="0">
              <a:latin typeface="Oxygen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65967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Aesthetic Slideshow by Slidesgo">
  <a:themeElements>
    <a:clrScheme name="Simple Light">
      <a:dk1>
        <a:srgbClr val="6D5B57"/>
      </a:dk1>
      <a:lt1>
        <a:srgbClr val="F2E1D8"/>
      </a:lt1>
      <a:dk2>
        <a:srgbClr val="595959"/>
      </a:dk2>
      <a:lt2>
        <a:srgbClr val="B08980"/>
      </a:lt2>
      <a:accent1>
        <a:srgbClr val="6D5B57"/>
      </a:accent1>
      <a:accent2>
        <a:srgbClr val="F2E1D8"/>
      </a:accent2>
      <a:accent3>
        <a:srgbClr val="595959"/>
      </a:accent3>
      <a:accent4>
        <a:srgbClr val="B08980"/>
      </a:accent4>
      <a:accent5>
        <a:srgbClr val="F2E1D8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251</Words>
  <Application>Microsoft Office PowerPoint</Application>
  <PresentationFormat>如螢幕大小 (16:9)</PresentationFormat>
  <Paragraphs>28</Paragraphs>
  <Slides>9</Slides>
  <Notes>7</Notes>
  <HiddenSlides>0</HiddenSlides>
  <MMClips>2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1" baseType="lpstr">
      <vt:lpstr>arial</vt:lpstr>
      <vt:lpstr>Poiret One</vt:lpstr>
      <vt:lpstr>Wingdings</vt:lpstr>
      <vt:lpstr>Bebas Neue</vt:lpstr>
      <vt:lpstr>GuardianTextEgyptian</vt:lpstr>
      <vt:lpstr>Oxygen</vt:lpstr>
      <vt:lpstr>Century Gothic</vt:lpstr>
      <vt:lpstr>arial</vt:lpstr>
      <vt:lpstr>Oxygen Light</vt:lpstr>
      <vt:lpstr>NeuzeitSLTStd-Book</vt:lpstr>
      <vt:lpstr>Helvetica Neue</vt:lpstr>
      <vt:lpstr>Minimalist Aesthetic Slideshow by Slidesgo</vt:lpstr>
      <vt:lpstr>MACHINE AUGURIES  TechArt Seminar, National Tsing Hua University</vt:lpstr>
      <vt:lpstr>PowerPoint 簡報</vt:lpstr>
      <vt:lpstr>Info. of the paper</vt:lpstr>
      <vt:lpstr>PowerPoint 簡報</vt:lpstr>
      <vt:lpstr>Project's purpose and background</vt:lpstr>
      <vt:lpstr>Method and representation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Progress</dc:title>
  <dc:creator>王聖銘</dc:creator>
  <cp:lastModifiedBy>聖銘 王</cp:lastModifiedBy>
  <cp:revision>132</cp:revision>
  <dcterms:modified xsi:type="dcterms:W3CDTF">2022-01-16T07:23:20Z</dcterms:modified>
</cp:coreProperties>
</file>