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7" r:id="rId3"/>
    <p:sldId id="261" r:id="rId4"/>
    <p:sldId id="258" r:id="rId5"/>
    <p:sldId id="259" r:id="rId6"/>
    <p:sldId id="263" r:id="rId7"/>
    <p:sldId id="260" r:id="rId8"/>
    <p:sldId id="281" r:id="rId9"/>
    <p:sldId id="265" r:id="rId10"/>
    <p:sldId id="266" r:id="rId11"/>
    <p:sldId id="262" r:id="rId12"/>
    <p:sldId id="264" r:id="rId13"/>
    <p:sldId id="267" r:id="rId14"/>
    <p:sldId id="283" r:id="rId15"/>
    <p:sldId id="284" r:id="rId16"/>
    <p:sldId id="268" r:id="rId17"/>
    <p:sldId id="270" r:id="rId18"/>
    <p:sldId id="271" r:id="rId19"/>
    <p:sldId id="269" r:id="rId20"/>
    <p:sldId id="272" r:id="rId21"/>
    <p:sldId id="273" r:id="rId22"/>
    <p:sldId id="274" r:id="rId23"/>
    <p:sldId id="275" r:id="rId24"/>
    <p:sldId id="276" r:id="rId25"/>
    <p:sldId id="279" r:id="rId26"/>
    <p:sldId id="278" r:id="rId27"/>
    <p:sldId id="282"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 Weng" initials="CW" lastIdx="1" clrIdx="0">
    <p:extLst>
      <p:ext uri="{19B8F6BF-5375-455C-9EA6-DF929625EA0E}">
        <p15:presenceInfo xmlns:p15="http://schemas.microsoft.com/office/powerpoint/2012/main" userId="423a15d1a42c8a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3700" autoAdjust="0"/>
  </p:normalViewPr>
  <p:slideViewPr>
    <p:cSldViewPr snapToGrid="0">
      <p:cViewPr varScale="1">
        <p:scale>
          <a:sx n="64" d="100"/>
          <a:sy n="64" d="100"/>
        </p:scale>
        <p:origin x="6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1FFB1-20BF-4394-8278-2C496EFD166D}" type="datetimeFigureOut">
              <a:rPr lang="zh-TW" altLang="en-US" smtClean="0"/>
              <a:t>2021/12/28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4197D-D23E-499E-A440-0D77F8DF4FA5}" type="slidenum">
              <a:rPr lang="zh-TW" altLang="en-US" smtClean="0"/>
              <a:t>‹#›</a:t>
            </a:fld>
            <a:endParaRPr lang="zh-TW" altLang="en-US"/>
          </a:p>
        </p:txBody>
      </p:sp>
    </p:spTree>
    <p:extLst>
      <p:ext uri="{BB962C8B-B14F-4D97-AF65-F5344CB8AC3E}">
        <p14:creationId xmlns:p14="http://schemas.microsoft.com/office/powerpoint/2010/main" val="358944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en-US" altLang="zh-TW" sz="1200" kern="1200" dirty="0">
                <a:solidFill>
                  <a:schemeClr val="tx1"/>
                </a:solidFill>
                <a:effectLst/>
                <a:latin typeface="+mn-lt"/>
                <a:ea typeface="+mn-ea"/>
                <a:cs typeface="+mn-cs"/>
              </a:rPr>
              <a:t>250 / 5000</a:t>
            </a:r>
          </a:p>
          <a:p>
            <a:r>
              <a:rPr lang="zh-TW" altLang="en-US" b="1" dirty="0">
                <a:effectLst/>
              </a:rPr>
              <a:t>翻譯結果</a:t>
            </a:r>
          </a:p>
          <a:p>
            <a:pPr rtl="0"/>
            <a:r>
              <a:rPr lang="zh-TW" altLang="en-US" sz="1200" kern="1200" dirty="0">
                <a:solidFill>
                  <a:schemeClr val="tx1"/>
                </a:solidFill>
                <a:effectLst/>
                <a:latin typeface="+mn-lt"/>
                <a:ea typeface="+mn-ea"/>
                <a:cs typeface="+mn-cs"/>
              </a:rPr>
              <a:t>音樂和舞蹈一直作為人類活動的支柱共存，對幾乎所有社會的文化、社會和娛樂功能做出了巨大貢獻。 儘管音樂和舞蹈逐漸系統化為兩個</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 </a:t>
            </a:r>
          </a:p>
          <a:p>
            <a:endParaRPr lang="zh-TW" altLang="en-US" dirty="0"/>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1</a:t>
            </a:fld>
            <a:endParaRPr lang="zh-TW" altLang="en-US"/>
          </a:p>
        </p:txBody>
      </p:sp>
    </p:spTree>
    <p:extLst>
      <p:ext uri="{BB962C8B-B14F-4D97-AF65-F5344CB8AC3E}">
        <p14:creationId xmlns:p14="http://schemas.microsoft.com/office/powerpoint/2010/main" val="1174908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Input data </a:t>
            </a:r>
          </a:p>
          <a:p>
            <a:r>
              <a:rPr lang="en-US" altLang="zh-TW" dirty="0"/>
              <a:t>music extract the features: MFCC &amp; DMFCC </a:t>
            </a:r>
            <a:r>
              <a:rPr lang="zh-TW" altLang="en-US" dirty="0"/>
              <a:t> </a:t>
            </a:r>
            <a:r>
              <a:rPr lang="en-US" altLang="zh-TW" dirty="0"/>
              <a:t>Chroma(</a:t>
            </a:r>
            <a:r>
              <a:rPr lang="zh-TW" altLang="en-US" dirty="0"/>
              <a:t>色度</a:t>
            </a:r>
            <a:r>
              <a:rPr lang="en-US" altLang="zh-TW" dirty="0"/>
              <a:t>)/Beats(</a:t>
            </a:r>
            <a:r>
              <a:rPr lang="zh-TW" altLang="en-US" dirty="0"/>
              <a:t>節拍</a:t>
            </a:r>
            <a:r>
              <a:rPr lang="en-US" altLang="zh-TW" dirty="0"/>
              <a:t>) with Low dimension</a:t>
            </a:r>
            <a:r>
              <a:rPr lang="zh-TW" altLang="en-US" dirty="0"/>
              <a:t> </a:t>
            </a:r>
            <a:r>
              <a:rPr lang="en-US" altLang="zh-TW" dirty="0"/>
              <a:t>data -&gt; Music Feature</a:t>
            </a:r>
          </a:p>
          <a:p>
            <a:r>
              <a:rPr lang="en-US" altLang="zh-TW" dirty="0"/>
              <a:t>Dance Human model SMPL Parameters (Rendering data)-&gt; pose feature</a:t>
            </a:r>
          </a:p>
          <a:p>
            <a:endParaRPr lang="en-US" altLang="zh-TW" dirty="0"/>
          </a:p>
          <a:p>
            <a:r>
              <a:rPr lang="zh-TW" altLang="en-US" dirty="0"/>
              <a:t> </a:t>
            </a:r>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13</a:t>
            </a:fld>
            <a:endParaRPr lang="zh-TW" altLang="en-US"/>
          </a:p>
        </p:txBody>
      </p:sp>
    </p:spTree>
    <p:extLst>
      <p:ext uri="{BB962C8B-B14F-4D97-AF65-F5344CB8AC3E}">
        <p14:creationId xmlns:p14="http://schemas.microsoft.com/office/powerpoint/2010/main" val="429250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Design Architecture/General Framework </a:t>
            </a:r>
          </a:p>
          <a:p>
            <a:r>
              <a:rPr lang="en-US" altLang="zh-TW" dirty="0"/>
              <a:t>* Decoder</a:t>
            </a:r>
            <a:r>
              <a:rPr lang="zh-TW" altLang="en-US" dirty="0"/>
              <a:t> ＆ </a:t>
            </a:r>
            <a:r>
              <a:rPr lang="en-US" altLang="zh-TW" dirty="0"/>
              <a:t>Encoder</a:t>
            </a:r>
          </a:p>
          <a:p>
            <a:r>
              <a:rPr lang="en-US" altLang="zh-TW" dirty="0"/>
              <a:t>  + Sequence &amp;Sequence Learning</a:t>
            </a:r>
          </a:p>
          <a:p>
            <a:r>
              <a:rPr lang="en-US" altLang="zh-TW" dirty="0"/>
              <a:t>  + Transform network</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17</a:t>
            </a:fld>
            <a:endParaRPr lang="zh-TW" altLang="en-US"/>
          </a:p>
        </p:txBody>
      </p:sp>
    </p:spTree>
    <p:extLst>
      <p:ext uri="{BB962C8B-B14F-4D97-AF65-F5344CB8AC3E}">
        <p14:creationId xmlns:p14="http://schemas.microsoft.com/office/powerpoint/2010/main" val="119767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Encoder Learning better by initial Stage</a:t>
            </a:r>
          </a:p>
          <a:p>
            <a:endParaRPr lang="en-US" altLang="zh-TW" dirty="0"/>
          </a:p>
          <a:p>
            <a:r>
              <a:rPr lang="en-US" altLang="zh-TW" dirty="0"/>
              <a:t>1</a:t>
            </a:r>
            <a:r>
              <a:rPr lang="en-US" altLang="zh-TW" baseline="30000" dirty="0"/>
              <a:t>st</a:t>
            </a:r>
            <a:r>
              <a:rPr lang="en-US" altLang="zh-TW" dirty="0"/>
              <a:t> about dual learning approach: </a:t>
            </a:r>
          </a:p>
          <a:p>
            <a:r>
              <a:rPr lang="en-US" altLang="zh-TW" dirty="0"/>
              <a:t>2</a:t>
            </a:r>
            <a:r>
              <a:rPr lang="en-US" altLang="zh-TW" baseline="30000" dirty="0"/>
              <a:t>nd</a:t>
            </a:r>
            <a:r>
              <a:rPr lang="en-US" altLang="zh-TW" dirty="0"/>
              <a:t> Dual learning stage: cycle consistency Loss</a:t>
            </a:r>
            <a:endParaRPr lang="zh-TW" altLang="en-US" dirty="0"/>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18</a:t>
            </a:fld>
            <a:endParaRPr lang="zh-TW" altLang="en-US"/>
          </a:p>
        </p:txBody>
      </p:sp>
    </p:spTree>
    <p:extLst>
      <p:ext uri="{BB962C8B-B14F-4D97-AF65-F5344CB8AC3E}">
        <p14:creationId xmlns:p14="http://schemas.microsoft.com/office/powerpoint/2010/main" val="127987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Gromov</a:t>
            </a:r>
            <a:r>
              <a:rPr lang="en-US" altLang="zh-TW" dirty="0"/>
              <a:t> Wasserstein Loss Optimization</a:t>
            </a:r>
          </a:p>
          <a:p>
            <a:endParaRPr lang="en-US" altLang="zh-TW" dirty="0"/>
          </a:p>
          <a:p>
            <a:r>
              <a:rPr lang="en-US" altLang="zh-TW" dirty="0"/>
              <a:t>Minimize discrepancy between intra-space distances</a:t>
            </a:r>
            <a:endParaRPr lang="zh-TW" altLang="en-US" dirty="0"/>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19</a:t>
            </a:fld>
            <a:endParaRPr lang="zh-TW" altLang="en-US"/>
          </a:p>
        </p:txBody>
      </p:sp>
    </p:spTree>
    <p:extLst>
      <p:ext uri="{BB962C8B-B14F-4D97-AF65-F5344CB8AC3E}">
        <p14:creationId xmlns:p14="http://schemas.microsoft.com/office/powerpoint/2010/main" val="1508691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Don’t Generate the </a:t>
            </a:r>
            <a:r>
              <a:rPr lang="en-US" altLang="zh-TW" dirty="0" err="1"/>
              <a:t>entile</a:t>
            </a:r>
            <a:r>
              <a:rPr lang="en-US" altLang="zh-TW" dirty="0"/>
              <a:t> waveform to expense and light-way to compose (Chroma/Beats)</a:t>
            </a:r>
          </a:p>
          <a:p>
            <a:endParaRPr lang="zh-TW" altLang="en-US" dirty="0"/>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23</a:t>
            </a:fld>
            <a:endParaRPr lang="zh-TW" altLang="en-US"/>
          </a:p>
        </p:txBody>
      </p:sp>
    </p:spTree>
    <p:extLst>
      <p:ext uri="{BB962C8B-B14F-4D97-AF65-F5344CB8AC3E}">
        <p14:creationId xmlns:p14="http://schemas.microsoft.com/office/powerpoint/2010/main" val="3805144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Don’t Generate the entitle waveform to expense and light-way to compose (Chroma/Beats)</a:t>
            </a:r>
          </a:p>
          <a:p>
            <a:endParaRPr lang="en-US" altLang="zh-TW" dirty="0"/>
          </a:p>
          <a:p>
            <a:r>
              <a:rPr lang="en-US" altLang="zh-TW" dirty="0" err="1"/>
              <a:t>Frechet</a:t>
            </a:r>
            <a:r>
              <a:rPr lang="en-US" altLang="zh-TW" dirty="0"/>
              <a:t> Distance -&gt; compare with GT</a:t>
            </a:r>
          </a:p>
          <a:p>
            <a:endParaRPr lang="en-US" altLang="zh-TW" dirty="0"/>
          </a:p>
          <a:p>
            <a:r>
              <a:rPr lang="en-US" altLang="zh-TW" dirty="0"/>
              <a:t>Local Minimum in the dance/distance function</a:t>
            </a:r>
            <a:endParaRPr lang="zh-TW" altLang="en-US" dirty="0"/>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24</a:t>
            </a:fld>
            <a:endParaRPr lang="zh-TW" altLang="en-US"/>
          </a:p>
        </p:txBody>
      </p:sp>
    </p:spTree>
    <p:extLst>
      <p:ext uri="{BB962C8B-B14F-4D97-AF65-F5344CB8AC3E}">
        <p14:creationId xmlns:p14="http://schemas.microsoft.com/office/powerpoint/2010/main" val="2624754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Don’t Generate the entitle waveform to expense and light-way to compose (Chroma/Beats)</a:t>
            </a:r>
          </a:p>
          <a:p>
            <a:endParaRPr lang="zh-TW" altLang="en-US" dirty="0"/>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25</a:t>
            </a:fld>
            <a:endParaRPr lang="zh-TW" altLang="en-US"/>
          </a:p>
        </p:txBody>
      </p:sp>
    </p:spTree>
    <p:extLst>
      <p:ext uri="{BB962C8B-B14F-4D97-AF65-F5344CB8AC3E}">
        <p14:creationId xmlns:p14="http://schemas.microsoft.com/office/powerpoint/2010/main" val="3303764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26</a:t>
            </a:fld>
            <a:endParaRPr lang="zh-TW" altLang="en-US"/>
          </a:p>
        </p:txBody>
      </p:sp>
    </p:spTree>
    <p:extLst>
      <p:ext uri="{BB962C8B-B14F-4D97-AF65-F5344CB8AC3E}">
        <p14:creationId xmlns:p14="http://schemas.microsoft.com/office/powerpoint/2010/main" val="227544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雙重學習音樂創作和舞蹈編排</a:t>
            </a:r>
            <a:endParaRPr lang="en-US" altLang="zh-TW" dirty="0"/>
          </a:p>
          <a:p>
            <a:endParaRPr lang="en-US" altLang="zh-TW" dirty="0"/>
          </a:p>
          <a:p>
            <a:pPr rtl="0"/>
            <a:r>
              <a:rPr lang="en-US" altLang="zh-TW" sz="1200" kern="1200" dirty="0">
                <a:solidFill>
                  <a:schemeClr val="tx1"/>
                </a:solidFill>
                <a:effectLst/>
                <a:latin typeface="+mn-lt"/>
                <a:ea typeface="+mn-ea"/>
                <a:cs typeface="+mn-cs"/>
              </a:rPr>
              <a:t>250 / 5000</a:t>
            </a:r>
          </a:p>
          <a:p>
            <a:r>
              <a:rPr lang="zh-TW" altLang="en-US" b="1" dirty="0">
                <a:effectLst/>
              </a:rPr>
              <a:t>翻譯結果</a:t>
            </a:r>
          </a:p>
          <a:p>
            <a:pPr rtl="0"/>
            <a:r>
              <a:rPr lang="zh-TW" altLang="en-US" sz="1200" kern="1200" dirty="0">
                <a:solidFill>
                  <a:schemeClr val="tx1"/>
                </a:solidFill>
                <a:effectLst/>
                <a:latin typeface="+mn-lt"/>
                <a:ea typeface="+mn-ea"/>
                <a:cs typeface="+mn-cs"/>
              </a:rPr>
              <a:t>音樂和舞蹈一直作為人類活動的支柱共存，對幾乎所有社會的文化、社會和娛樂功能做出了巨大貢獻。 儘管音樂和舞蹈逐漸系統化為兩個</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 </a:t>
            </a:r>
          </a:p>
          <a:p>
            <a:endParaRPr lang="zh-TW" altLang="en-US" dirty="0"/>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2</a:t>
            </a:fld>
            <a:endParaRPr lang="zh-TW" altLang="en-US"/>
          </a:p>
        </p:txBody>
      </p:sp>
    </p:spTree>
    <p:extLst>
      <p:ext uri="{BB962C8B-B14F-4D97-AF65-F5344CB8AC3E}">
        <p14:creationId xmlns:p14="http://schemas.microsoft.com/office/powerpoint/2010/main" val="389133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音樂和舞蹈一直作為人類活動的支柱並存，為文化、社會和娛樂做出巨大貢獻幾乎在所有社會中發揮作用。</a:t>
            </a:r>
            <a:endParaRPr lang="en-US" altLang="zh-TW" dirty="0"/>
          </a:p>
          <a:p>
            <a:r>
              <a:rPr lang="zh-TW" altLang="en-US" dirty="0"/>
              <a:t>儘管有音樂和舞蹈逐漸系統化成兩個獨立的學科，他們的密切聯繫是不可否認的，</a:t>
            </a:r>
            <a:endParaRPr lang="en-US" altLang="zh-TW" dirty="0"/>
          </a:p>
          <a:p>
            <a:r>
              <a:rPr lang="zh-TW" altLang="en-US" dirty="0"/>
              <a:t>一種藝術形式如果沒有另一個，通常會顯得不完整。</a:t>
            </a:r>
            <a:endParaRPr lang="en-US" altLang="zh-TW" dirty="0"/>
          </a:p>
          <a:p>
            <a:endParaRPr lang="en-US" altLang="zh-TW" dirty="0"/>
          </a:p>
          <a:p>
            <a:r>
              <a:rPr lang="zh-TW" altLang="en-US" dirty="0"/>
              <a:t>近期研究作品研究了舞蹈序列條件下的生成模型在音樂上。</a:t>
            </a:r>
            <a:endParaRPr lang="en-US" altLang="zh-TW" dirty="0"/>
          </a:p>
          <a:p>
            <a:r>
              <a:rPr lang="zh-TW" altLang="en-US" dirty="0"/>
              <a:t>為給定的音樂作曲的雙重任務然而，舞蹈在很大程度上被忽視了。</a:t>
            </a:r>
            <a:endParaRPr lang="en-US" altLang="zh-TW" dirty="0"/>
          </a:p>
          <a:p>
            <a:endParaRPr lang="en-US" altLang="zh-TW" dirty="0"/>
          </a:p>
          <a:p>
            <a:r>
              <a:rPr lang="zh-TW" altLang="en-US" dirty="0"/>
              <a:t>在本文中，我們提出一個新的擴展，我們在一個聯合模型中對這兩個任務進行建模雙重學習方法。</a:t>
            </a:r>
            <a:endParaRPr lang="en-US" altLang="zh-TW" dirty="0"/>
          </a:p>
          <a:p>
            <a:r>
              <a:rPr lang="zh-TW" altLang="en-US" dirty="0"/>
              <a:t>為了利用兩種模式的二重性，我們引入了一個最佳傳輸目標來對齊特徵嵌入，以及循環一致性損失以促進整體一致性。</a:t>
            </a:r>
            <a:endParaRPr lang="en-US" altLang="zh-TW" dirty="0"/>
          </a:p>
          <a:p>
            <a:endParaRPr lang="en-US" altLang="zh-TW" dirty="0"/>
          </a:p>
          <a:p>
            <a:r>
              <a:rPr lang="zh-TW" altLang="en-US" dirty="0"/>
              <a:t>實驗結果表明，我們的雙重學習框架提高了個人任務的績效，交付生成的音樂作品和舞蹈編排是現實和忠實於條件輸入。</a:t>
            </a:r>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3</a:t>
            </a:fld>
            <a:endParaRPr lang="zh-TW" altLang="en-US"/>
          </a:p>
        </p:txBody>
      </p:sp>
    </p:spTree>
    <p:extLst>
      <p:ext uri="{BB962C8B-B14F-4D97-AF65-F5344CB8AC3E}">
        <p14:creationId xmlns:p14="http://schemas.microsoft.com/office/powerpoint/2010/main" val="207655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From an evolutionary perspective, music and dance have played a</a:t>
            </a:r>
          </a:p>
          <a:p>
            <a:r>
              <a:rPr lang="en-US" altLang="zh-TW" dirty="0"/>
              <a:t>vital role for the social function of the human species [35]. </a:t>
            </a:r>
          </a:p>
          <a:p>
            <a:r>
              <a:rPr lang="en-US" altLang="zh-TW" dirty="0"/>
              <a:t>They are ubiquitous in human activities, ranging from personal entertainment to social functions and ceremonial activities. </a:t>
            </a:r>
          </a:p>
          <a:p>
            <a:r>
              <a:rPr lang="en-US" altLang="zh-TW" dirty="0"/>
              <a:t>On top of forming an indispensable tapestry in human culture, </a:t>
            </a:r>
          </a:p>
          <a:p>
            <a:r>
              <a:rPr lang="en-US" altLang="zh-TW" dirty="0"/>
              <a:t>they are also integral to modern civilization and contribute immensely to our individual and social well-being. </a:t>
            </a:r>
          </a:p>
          <a:p>
            <a:endParaRPr lang="en-US" altLang="zh-TW" dirty="0"/>
          </a:p>
          <a:p>
            <a:r>
              <a:rPr lang="en-US" altLang="zh-TW" dirty="0"/>
              <a:t>Over the past centuries, music and dance are gradually systematized into two separate art-forms</a:t>
            </a:r>
          </a:p>
          <a:p>
            <a:r>
              <a:rPr lang="en-US" altLang="zh-TW" dirty="0"/>
              <a:t>but their intimate and deep connection is unmistakable. </a:t>
            </a:r>
          </a:p>
          <a:p>
            <a:endParaRPr lang="en-US" altLang="zh-TW" dirty="0"/>
          </a:p>
          <a:p>
            <a:r>
              <a:rPr lang="en-US" altLang="zh-TW" dirty="0"/>
              <a:t>Both entail expressing our internal emotions as external movements. </a:t>
            </a:r>
          </a:p>
          <a:p>
            <a:endParaRPr lang="en-US" altLang="zh-TW" dirty="0"/>
          </a:p>
          <a:p>
            <a:r>
              <a:rPr lang="en-US" altLang="zh-TW" dirty="0"/>
              <a:t>For dance, the medium of expression is visual in the form of body movements whereas for music, </a:t>
            </a:r>
          </a:p>
          <a:p>
            <a:r>
              <a:rPr lang="en-US" altLang="zh-TW" dirty="0"/>
              <a:t>movements manifest auditorily through melodies and rhythms</a:t>
            </a:r>
            <a:endParaRPr lang="zh-TW" altLang="en-US" dirty="0"/>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6</a:t>
            </a:fld>
            <a:endParaRPr lang="zh-TW" altLang="en-US"/>
          </a:p>
        </p:txBody>
      </p:sp>
    </p:spTree>
    <p:extLst>
      <p:ext uri="{BB962C8B-B14F-4D97-AF65-F5344CB8AC3E}">
        <p14:creationId xmlns:p14="http://schemas.microsoft.com/office/powerpoint/2010/main" val="3840949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7</a:t>
            </a:fld>
            <a:endParaRPr lang="zh-TW" altLang="en-US"/>
          </a:p>
        </p:txBody>
      </p:sp>
    </p:spTree>
    <p:extLst>
      <p:ext uri="{BB962C8B-B14F-4D97-AF65-F5344CB8AC3E}">
        <p14:creationId xmlns:p14="http://schemas.microsoft.com/office/powerpoint/2010/main" val="3335573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8</a:t>
            </a:fld>
            <a:endParaRPr lang="zh-TW" altLang="en-US"/>
          </a:p>
        </p:txBody>
      </p:sp>
    </p:spTree>
    <p:extLst>
      <p:ext uri="{BB962C8B-B14F-4D97-AF65-F5344CB8AC3E}">
        <p14:creationId xmlns:p14="http://schemas.microsoft.com/office/powerpoint/2010/main" val="853300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10</a:t>
            </a:fld>
            <a:endParaRPr lang="zh-TW" altLang="en-US"/>
          </a:p>
        </p:txBody>
      </p:sp>
    </p:spTree>
    <p:extLst>
      <p:ext uri="{BB962C8B-B14F-4D97-AF65-F5344CB8AC3E}">
        <p14:creationId xmlns:p14="http://schemas.microsoft.com/office/powerpoint/2010/main" val="1033966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11</a:t>
            </a:fld>
            <a:endParaRPr lang="zh-TW" altLang="en-US"/>
          </a:p>
        </p:txBody>
      </p:sp>
    </p:spTree>
    <p:extLst>
      <p:ext uri="{BB962C8B-B14F-4D97-AF65-F5344CB8AC3E}">
        <p14:creationId xmlns:p14="http://schemas.microsoft.com/office/powerpoint/2010/main" val="2670110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Design Architecture/General Framework </a:t>
            </a:r>
            <a:endParaRPr lang="zh-TW" altLang="en-US" dirty="0"/>
          </a:p>
        </p:txBody>
      </p:sp>
      <p:sp>
        <p:nvSpPr>
          <p:cNvPr id="4" name="投影片編號版面配置區 3"/>
          <p:cNvSpPr>
            <a:spLocks noGrp="1"/>
          </p:cNvSpPr>
          <p:nvPr>
            <p:ph type="sldNum" sz="quarter" idx="5"/>
          </p:nvPr>
        </p:nvSpPr>
        <p:spPr/>
        <p:txBody>
          <a:bodyPr/>
          <a:lstStyle/>
          <a:p>
            <a:fld id="{16D4197D-D23E-499E-A440-0D77F8DF4FA5}" type="slidenum">
              <a:rPr lang="zh-TW" altLang="en-US" smtClean="0"/>
              <a:t>12</a:t>
            </a:fld>
            <a:endParaRPr lang="zh-TW" altLang="en-US"/>
          </a:p>
        </p:txBody>
      </p:sp>
    </p:spTree>
    <p:extLst>
      <p:ext uri="{BB962C8B-B14F-4D97-AF65-F5344CB8AC3E}">
        <p14:creationId xmlns:p14="http://schemas.microsoft.com/office/powerpoint/2010/main" val="2691202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12/28/2021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12/28/2021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輔助字幕">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輔助字幕)">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12/28/2021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dirty="0"/>
              <a:t>12/28/2021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dirty="0"/>
              <a:t>12/28/2021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12/28/2021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12/28/2021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0" y="3132666"/>
            <a:ext cx="5311775" cy="308601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2200" y="3132666"/>
            <a:ext cx="5334000" cy="308601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12/28/2021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12/28/2021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12/28/2021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s://zh.wikipedia.org/wiki/%E5%B0%8D%E6%95%B8" TargetMode="External"/><Relationship Id="rId3" Type="http://schemas.openxmlformats.org/officeDocument/2006/relationships/hyperlink" Target="https://zh.wikipedia.org/wiki/%E8%A8%8A%E6%A1%86" TargetMode="External"/><Relationship Id="rId7" Type="http://schemas.openxmlformats.org/officeDocument/2006/relationships/hyperlink" Target="https://zh.wikipedia.org/wiki/%E6%A2%85%E5%B0%94%E5%88%BB%E5%BA%A6" TargetMode="External"/><Relationship Id="rId2" Type="http://schemas.openxmlformats.org/officeDocument/2006/relationships/hyperlink" Target="https://zh.wikipedia.org/wiki/%E8%AA%9E%E9%9F%B3%E8%AD%98%E5%88%A5" TargetMode="External"/><Relationship Id="rId1" Type="http://schemas.openxmlformats.org/officeDocument/2006/relationships/slideLayout" Target="../slideLayouts/slideLayout2.xml"/><Relationship Id="rId6" Type="http://schemas.openxmlformats.org/officeDocument/2006/relationships/hyperlink" Target="https://zh.wikipedia.org/wiki/%E5%82%85%E7%AB%8B%E5%8F%B6%E5%8F%98%E6%8D%A2" TargetMode="External"/><Relationship Id="rId5" Type="http://schemas.openxmlformats.org/officeDocument/2006/relationships/hyperlink" Target="https://zh.wikipedia.org/wiki/%E9%AB%98%E9%80%9A%E6%BF%BE%E6%B3%A2%E5%99%A8" TargetMode="External"/><Relationship Id="rId10" Type="http://schemas.openxmlformats.org/officeDocument/2006/relationships/hyperlink" Target="https://zh.wikipedia.org/wiki/%E5%80%92%E9%A0%BB%E8%AD%9C" TargetMode="External"/><Relationship Id="rId4" Type="http://schemas.openxmlformats.org/officeDocument/2006/relationships/hyperlink" Target="https://zh.wikipedia.org/w/index.php?title=%E9%A0%90%E5%BC%B7%E5%8C%96&amp;action=edit&amp;redlink=1" TargetMode="External"/><Relationship Id="rId9" Type="http://schemas.openxmlformats.org/officeDocument/2006/relationships/hyperlink" Target="https://zh.wikipedia.org/wiki/%E9%9B%A2%E6%95%A3%E9%A4%98%E5%BC%A6%E8%BD%89%E6%8F%9B"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i.org/10.1145/3474085.3475180"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en.wikipedia.org/wiki/Measure_of_similarity" TargetMode="External"/><Relationship Id="rId4" Type="http://schemas.openxmlformats.org/officeDocument/2006/relationships/hyperlink" Target="https://en.wikipedia.org/wiki/Curv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titouan.vayer@irisa.fr" TargetMode="External"/><Relationship Id="rId2" Type="http://schemas.openxmlformats.org/officeDocument/2006/relationships/hyperlink" Target="https://aclanthology.org/D18-1214.pdf" TargetMode="External"/><Relationship Id="rId1" Type="http://schemas.openxmlformats.org/officeDocument/2006/relationships/slideLayout" Target="../slideLayouts/slideLayout2.xml"/><Relationship Id="rId6" Type="http://schemas.openxmlformats.org/officeDocument/2006/relationships/hyperlink" Target="https://doi.org/10.1145/3343031.3350986" TargetMode="External"/><Relationship Id="rId5" Type="http://schemas.openxmlformats.org/officeDocument/2006/relationships/hyperlink" Target="https://dl.acm.org/doi/proceedings/10.1145/3343031" TargetMode="External"/><Relationship Id="rId4" Type="http://schemas.openxmlformats.org/officeDocument/2006/relationships/hyperlink" Target="https://proceedings.neurips.cc/paper/2019/file/a9cc6694dc40736d7a2ec018ea566113-Paper.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E21338-E9B2-4878-8D8D-A77C4B9C82FF}"/>
              </a:ext>
            </a:extLst>
          </p:cNvPr>
          <p:cNvSpPr>
            <a:spLocks noGrp="1"/>
          </p:cNvSpPr>
          <p:nvPr>
            <p:ph type="ctrTitle"/>
          </p:nvPr>
        </p:nvSpPr>
        <p:spPr/>
        <p:txBody>
          <a:bodyPr>
            <a:noAutofit/>
          </a:bodyPr>
          <a:lstStyle/>
          <a:p>
            <a:pPr algn="ctr"/>
            <a:r>
              <a:rPr lang="en-US" altLang="zh-TW" sz="4800" dirty="0"/>
              <a:t>Seminar of </a:t>
            </a:r>
            <a:br>
              <a:rPr lang="en-US" altLang="zh-TW" sz="4800" dirty="0"/>
            </a:br>
            <a:r>
              <a:rPr lang="en-US" altLang="zh-TW" sz="4800" dirty="0"/>
              <a:t>Technology &amp; Arts</a:t>
            </a:r>
            <a:br>
              <a:rPr lang="zh-TW" altLang="en-US" sz="8000" dirty="0"/>
            </a:br>
            <a:r>
              <a:rPr lang="en-US" altLang="zh-TW" sz="4800" dirty="0"/>
              <a:t>20211214</a:t>
            </a:r>
            <a:endParaRPr lang="zh-TW" altLang="en-US" sz="4800" dirty="0"/>
          </a:p>
        </p:txBody>
      </p:sp>
      <p:sp>
        <p:nvSpPr>
          <p:cNvPr id="3" name="副標題 2">
            <a:extLst>
              <a:ext uri="{FF2B5EF4-FFF2-40B4-BE49-F238E27FC236}">
                <a16:creationId xmlns:a16="http://schemas.microsoft.com/office/drawing/2014/main" id="{6BB8BD26-7944-4D0C-9F4F-0AE98AD06F73}"/>
              </a:ext>
            </a:extLst>
          </p:cNvPr>
          <p:cNvSpPr>
            <a:spLocks noGrp="1"/>
          </p:cNvSpPr>
          <p:nvPr>
            <p:ph type="subTitle" idx="1"/>
          </p:nvPr>
        </p:nvSpPr>
        <p:spPr>
          <a:xfrm>
            <a:off x="1371600" y="5494867"/>
            <a:ext cx="9448800" cy="685800"/>
          </a:xfrm>
        </p:spPr>
        <p:txBody>
          <a:bodyPr/>
          <a:lstStyle/>
          <a:p>
            <a:pPr algn="ctr"/>
            <a:r>
              <a:rPr lang="zh-TW" altLang="en-US" dirty="0"/>
              <a:t>授課教師</a:t>
            </a:r>
            <a:r>
              <a:rPr lang="en-US" altLang="zh-TW" dirty="0"/>
              <a:t>:</a:t>
            </a:r>
            <a:r>
              <a:rPr lang="zh-TW" altLang="en-US" dirty="0"/>
              <a:t>許素朱教授</a:t>
            </a:r>
            <a:br>
              <a:rPr lang="en-US" altLang="zh-TW" dirty="0"/>
            </a:br>
            <a:r>
              <a:rPr lang="zh-TW" altLang="en-US" dirty="0"/>
              <a:t>報告學生</a:t>
            </a:r>
            <a:r>
              <a:rPr lang="en-US" altLang="zh-TW" dirty="0"/>
              <a:t>:</a:t>
            </a:r>
            <a:r>
              <a:rPr lang="zh-TW" altLang="en-US" dirty="0"/>
              <a:t> 翁政弘 </a:t>
            </a:r>
            <a:r>
              <a:rPr lang="en-US" altLang="zh-TW" sz="1800" dirty="0"/>
              <a:t>iPhD109003815</a:t>
            </a:r>
            <a:endParaRPr lang="en-US" altLang="zh-TW" dirty="0"/>
          </a:p>
        </p:txBody>
      </p:sp>
    </p:spTree>
    <p:extLst>
      <p:ext uri="{BB962C8B-B14F-4D97-AF65-F5344CB8AC3E}">
        <p14:creationId xmlns:p14="http://schemas.microsoft.com/office/powerpoint/2010/main" val="894722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FAFDB4-D784-4DBB-8ABA-9257D9160C15}"/>
              </a:ext>
            </a:extLst>
          </p:cNvPr>
          <p:cNvSpPr>
            <a:spLocks noGrp="1"/>
          </p:cNvSpPr>
          <p:nvPr>
            <p:ph type="title"/>
          </p:nvPr>
        </p:nvSpPr>
        <p:spPr/>
        <p:txBody>
          <a:bodyPr/>
          <a:lstStyle/>
          <a:p>
            <a:r>
              <a:rPr lang="en-US" altLang="zh-TW" dirty="0"/>
              <a:t>Challenges</a:t>
            </a:r>
            <a:endParaRPr lang="zh-TW" altLang="en-US" dirty="0"/>
          </a:p>
        </p:txBody>
      </p:sp>
      <p:sp>
        <p:nvSpPr>
          <p:cNvPr id="3" name="內容版面配置區 2">
            <a:extLst>
              <a:ext uri="{FF2B5EF4-FFF2-40B4-BE49-F238E27FC236}">
                <a16:creationId xmlns:a16="http://schemas.microsoft.com/office/drawing/2014/main" id="{4C67AB67-F77E-4CAC-A9BA-0D700D568D4E}"/>
              </a:ext>
            </a:extLst>
          </p:cNvPr>
          <p:cNvSpPr>
            <a:spLocks noGrp="1"/>
          </p:cNvSpPr>
          <p:nvPr>
            <p:ph idx="1"/>
          </p:nvPr>
        </p:nvSpPr>
        <p:spPr/>
        <p:txBody>
          <a:bodyPr/>
          <a:lstStyle/>
          <a:p>
            <a:r>
              <a:rPr lang="en-US" altLang="zh-TW" dirty="0"/>
              <a:t> Cross-domain generation</a:t>
            </a:r>
          </a:p>
          <a:p>
            <a:r>
              <a:rPr lang="en-US" altLang="zh-TW" dirty="0"/>
              <a:t>Creativity and diversity in generated music and dance sequences</a:t>
            </a:r>
          </a:p>
          <a:p>
            <a:r>
              <a:rPr lang="en-US" altLang="zh-TW" dirty="0"/>
              <a:t>Consistency between music and dance</a:t>
            </a:r>
            <a:endParaRPr lang="zh-TW" altLang="en-US" dirty="0"/>
          </a:p>
        </p:txBody>
      </p:sp>
    </p:spTree>
    <p:extLst>
      <p:ext uri="{BB962C8B-B14F-4D97-AF65-F5344CB8AC3E}">
        <p14:creationId xmlns:p14="http://schemas.microsoft.com/office/powerpoint/2010/main" val="234867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4DE7DC-57F4-41E5-9F3E-151948A0D970}"/>
              </a:ext>
            </a:extLst>
          </p:cNvPr>
          <p:cNvSpPr>
            <a:spLocks noGrp="1"/>
          </p:cNvSpPr>
          <p:nvPr>
            <p:ph type="title"/>
          </p:nvPr>
        </p:nvSpPr>
        <p:spPr>
          <a:xfrm>
            <a:off x="7824537" y="220385"/>
            <a:ext cx="4367463" cy="1293028"/>
          </a:xfrm>
        </p:spPr>
        <p:txBody>
          <a:bodyPr/>
          <a:lstStyle/>
          <a:p>
            <a:pPr algn="l"/>
            <a:r>
              <a:rPr lang="en-US" altLang="zh-TW" dirty="0"/>
              <a:t>Key Concept</a:t>
            </a:r>
            <a:endParaRPr lang="zh-TW" altLang="en-US" dirty="0"/>
          </a:p>
        </p:txBody>
      </p:sp>
      <p:sp>
        <p:nvSpPr>
          <p:cNvPr id="3" name="內容版面配置區 2">
            <a:extLst>
              <a:ext uri="{FF2B5EF4-FFF2-40B4-BE49-F238E27FC236}">
                <a16:creationId xmlns:a16="http://schemas.microsoft.com/office/drawing/2014/main" id="{B5C0EF0B-25C6-483E-99E9-F065C2B2BFA5}"/>
              </a:ext>
            </a:extLst>
          </p:cNvPr>
          <p:cNvSpPr>
            <a:spLocks noGrp="1"/>
          </p:cNvSpPr>
          <p:nvPr>
            <p:ph idx="1"/>
          </p:nvPr>
        </p:nvSpPr>
        <p:spPr>
          <a:xfrm>
            <a:off x="685800" y="1153649"/>
            <a:ext cx="10820400" cy="3347148"/>
          </a:xfrm>
        </p:spPr>
        <p:txBody>
          <a:bodyPr/>
          <a:lstStyle/>
          <a:p>
            <a:r>
              <a:rPr lang="zh-TW" altLang="en-US" dirty="0"/>
              <a:t>本文提出了一個新問題跟如何解決：即同時學習舞蹈編排和音樂創作。</a:t>
            </a:r>
            <a:endParaRPr lang="en-US" altLang="zh-TW" dirty="0"/>
          </a:p>
          <a:p>
            <a:pPr marL="0" indent="0">
              <a:buNone/>
            </a:pPr>
            <a:r>
              <a:rPr lang="zh-TW" altLang="en-US" dirty="0"/>
              <a:t> </a:t>
            </a:r>
            <a:endParaRPr lang="en-US" altLang="zh-TW" dirty="0"/>
          </a:p>
          <a:p>
            <a:r>
              <a:rPr lang="zh-TW" altLang="en-US" dirty="0"/>
              <a:t>具體來說，本文的框架由兩個網絡組成</a:t>
            </a:r>
            <a:r>
              <a:rPr lang="en-US" altLang="zh-TW" dirty="0"/>
              <a:t>:</a:t>
            </a:r>
            <a:r>
              <a:rPr lang="zh-TW" altLang="en-US" dirty="0"/>
              <a:t> </a:t>
            </a:r>
            <a:endParaRPr lang="en-US" altLang="zh-TW" dirty="0"/>
          </a:p>
          <a:p>
            <a:pPr marL="0" indent="0">
              <a:buNone/>
            </a:pPr>
            <a:r>
              <a:rPr lang="zh-TW" altLang="en-US" dirty="0"/>
              <a:t>   𝐺𝑀→𝐷 用於從輸入音樂生成 </a:t>
            </a:r>
            <a:r>
              <a:rPr lang="en-US" altLang="zh-TW" dirty="0"/>
              <a:t>3D </a:t>
            </a:r>
            <a:r>
              <a:rPr lang="zh-TW" altLang="en-US" dirty="0"/>
              <a:t>舞蹈編排，以及</a:t>
            </a:r>
            <a:endParaRPr lang="en-US" altLang="zh-TW" dirty="0"/>
          </a:p>
          <a:p>
            <a:pPr marL="0" indent="0">
              <a:buNone/>
            </a:pPr>
            <a:r>
              <a:rPr lang="zh-TW" altLang="en-US" dirty="0"/>
              <a:t>   𝐺𝐷→𝑀 用於合成給定舞蹈序列的音樂作品。 </a:t>
            </a:r>
            <a:br>
              <a:rPr lang="en-US" altLang="zh-TW" dirty="0"/>
            </a:br>
            <a:r>
              <a:rPr lang="zh-TW" altLang="en-US" dirty="0"/>
              <a:t>   作者利用這些任務的二元性來提取共同的底層</a:t>
            </a:r>
          </a:p>
          <a:p>
            <a:endParaRPr lang="en-US" altLang="zh-TW" dirty="0"/>
          </a:p>
          <a:p>
            <a:r>
              <a:rPr lang="zh-TW" altLang="en-US" dirty="0"/>
              <a:t>主題並確保生成的輸出和條件輸入之間的一致性。</a:t>
            </a:r>
          </a:p>
        </p:txBody>
      </p:sp>
      <p:pic>
        <p:nvPicPr>
          <p:cNvPr id="4" name="內容版面配置區 5">
            <a:extLst>
              <a:ext uri="{FF2B5EF4-FFF2-40B4-BE49-F238E27FC236}">
                <a16:creationId xmlns:a16="http://schemas.microsoft.com/office/drawing/2014/main" id="{00AA4509-AC17-47EC-B838-539685E95692}"/>
              </a:ext>
            </a:extLst>
          </p:cNvPr>
          <p:cNvPicPr>
            <a:picLocks noChangeAspect="1"/>
          </p:cNvPicPr>
          <p:nvPr/>
        </p:nvPicPr>
        <p:blipFill>
          <a:blip r:embed="rId3"/>
          <a:stretch>
            <a:fillRect/>
          </a:stretch>
        </p:blipFill>
        <p:spPr>
          <a:xfrm>
            <a:off x="4745399" y="4500797"/>
            <a:ext cx="7221749" cy="2087262"/>
          </a:xfrm>
          <a:prstGeom prst="rect">
            <a:avLst/>
          </a:prstGeom>
        </p:spPr>
      </p:pic>
    </p:spTree>
    <p:extLst>
      <p:ext uri="{BB962C8B-B14F-4D97-AF65-F5344CB8AC3E}">
        <p14:creationId xmlns:p14="http://schemas.microsoft.com/office/powerpoint/2010/main" val="549621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C7B76B8-84A1-4CB7-83B4-B40E34513156}"/>
              </a:ext>
            </a:extLst>
          </p:cNvPr>
          <p:cNvPicPr>
            <a:picLocks noChangeAspect="1"/>
          </p:cNvPicPr>
          <p:nvPr/>
        </p:nvPicPr>
        <p:blipFill rotWithShape="1">
          <a:blip r:embed="rId3"/>
          <a:srcRect l="14631" t="21858" r="13566" b="21749"/>
          <a:stretch/>
        </p:blipFill>
        <p:spPr>
          <a:xfrm>
            <a:off x="1621030" y="1031224"/>
            <a:ext cx="8754255" cy="3867463"/>
          </a:xfrm>
          <a:prstGeom prst="rect">
            <a:avLst/>
          </a:prstGeom>
        </p:spPr>
      </p:pic>
      <p:sp>
        <p:nvSpPr>
          <p:cNvPr id="3" name="標題 2">
            <a:extLst>
              <a:ext uri="{FF2B5EF4-FFF2-40B4-BE49-F238E27FC236}">
                <a16:creationId xmlns:a16="http://schemas.microsoft.com/office/drawing/2014/main" id="{894F67C0-5E30-4891-9615-EDD5EA5ADE98}"/>
              </a:ext>
            </a:extLst>
          </p:cNvPr>
          <p:cNvSpPr>
            <a:spLocks noGrp="1"/>
          </p:cNvSpPr>
          <p:nvPr>
            <p:ph type="title"/>
          </p:nvPr>
        </p:nvSpPr>
        <p:spPr>
          <a:xfrm>
            <a:off x="3086986" y="25710"/>
            <a:ext cx="8610600" cy="1293028"/>
          </a:xfrm>
        </p:spPr>
        <p:txBody>
          <a:bodyPr/>
          <a:lstStyle/>
          <a:p>
            <a:r>
              <a:rPr lang="en-US" altLang="zh-TW" dirty="0"/>
              <a:t>Approach</a:t>
            </a:r>
            <a:endParaRPr lang="zh-TW" altLang="en-US" dirty="0"/>
          </a:p>
        </p:txBody>
      </p:sp>
      <p:sp>
        <p:nvSpPr>
          <p:cNvPr id="4" name="矩形 3">
            <a:extLst>
              <a:ext uri="{FF2B5EF4-FFF2-40B4-BE49-F238E27FC236}">
                <a16:creationId xmlns:a16="http://schemas.microsoft.com/office/drawing/2014/main" id="{91404700-623D-4B64-AF19-0F182EF7C3F4}"/>
              </a:ext>
            </a:extLst>
          </p:cNvPr>
          <p:cNvSpPr/>
          <p:nvPr/>
        </p:nvSpPr>
        <p:spPr>
          <a:xfrm>
            <a:off x="3930984" y="661892"/>
            <a:ext cx="4330032" cy="369332"/>
          </a:xfrm>
          <a:prstGeom prst="rect">
            <a:avLst/>
          </a:prstGeom>
        </p:spPr>
        <p:txBody>
          <a:bodyPr wrap="none">
            <a:spAutoFit/>
          </a:bodyPr>
          <a:lstStyle/>
          <a:p>
            <a:r>
              <a:rPr lang="en-US" altLang="zh-TW" dirty="0"/>
              <a:t>A high-level overview of the pipeline.</a:t>
            </a:r>
            <a:endParaRPr lang="zh-TW" altLang="en-US" dirty="0"/>
          </a:p>
        </p:txBody>
      </p:sp>
      <p:sp>
        <p:nvSpPr>
          <p:cNvPr id="5" name="矩形 4">
            <a:extLst>
              <a:ext uri="{FF2B5EF4-FFF2-40B4-BE49-F238E27FC236}">
                <a16:creationId xmlns:a16="http://schemas.microsoft.com/office/drawing/2014/main" id="{3EFD15B4-075A-4693-8D9F-27E7118D80CE}"/>
              </a:ext>
            </a:extLst>
          </p:cNvPr>
          <p:cNvSpPr/>
          <p:nvPr/>
        </p:nvSpPr>
        <p:spPr>
          <a:xfrm>
            <a:off x="1222744" y="4918845"/>
            <a:ext cx="10239154" cy="1754326"/>
          </a:xfrm>
          <a:prstGeom prst="rect">
            <a:avLst/>
          </a:prstGeom>
        </p:spPr>
        <p:txBody>
          <a:bodyPr wrap="square">
            <a:spAutoFit/>
          </a:bodyPr>
          <a:lstStyle/>
          <a:p>
            <a:r>
              <a:rPr lang="en-US" altLang="zh-TW" dirty="0"/>
              <a:t>The two generative networks: </a:t>
            </a:r>
          </a:p>
          <a:p>
            <a:r>
              <a:rPr lang="en-US" altLang="zh-TW" dirty="0"/>
              <a:t>    </a:t>
            </a:r>
            <a:r>
              <a:rPr lang="zh-TW" altLang="en-US" dirty="0"/>
              <a:t>𝐺𝑀→𝐷 </a:t>
            </a:r>
            <a:r>
              <a:rPr lang="en-US" altLang="zh-TW" dirty="0"/>
              <a:t>(music-to-dance choreography)   </a:t>
            </a:r>
            <a:br>
              <a:rPr lang="en-US" altLang="zh-TW" dirty="0"/>
            </a:br>
            <a:r>
              <a:rPr lang="en-US" altLang="zh-TW" dirty="0"/>
              <a:t>    </a:t>
            </a:r>
            <a:r>
              <a:rPr lang="zh-TW" altLang="en-US" dirty="0"/>
              <a:t>𝐺𝐷→𝑀 </a:t>
            </a:r>
            <a:r>
              <a:rPr lang="en-US" altLang="zh-TW" dirty="0"/>
              <a:t>(dance-to-music composition) </a:t>
            </a:r>
            <a:br>
              <a:rPr lang="en-US" altLang="zh-TW" dirty="0"/>
            </a:br>
            <a:endParaRPr lang="en-US" altLang="zh-TW" dirty="0"/>
          </a:p>
          <a:p>
            <a:r>
              <a:rPr lang="en-US" altLang="zh-TW" dirty="0"/>
              <a:t>in this framework comprise a sequence-to-sequence architecture where </a:t>
            </a:r>
          </a:p>
          <a:p>
            <a:r>
              <a:rPr lang="en-US" altLang="zh-TW" dirty="0"/>
              <a:t>the encoder and decoder are both transformer networks</a:t>
            </a:r>
            <a:endParaRPr lang="zh-TW" altLang="en-US" dirty="0"/>
          </a:p>
        </p:txBody>
      </p:sp>
    </p:spTree>
    <p:extLst>
      <p:ext uri="{BB962C8B-B14F-4D97-AF65-F5344CB8AC3E}">
        <p14:creationId xmlns:p14="http://schemas.microsoft.com/office/powerpoint/2010/main" val="14062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2B1E91-6A03-4653-8BC0-57A0F4B0DD08}"/>
              </a:ext>
            </a:extLst>
          </p:cNvPr>
          <p:cNvSpPr>
            <a:spLocks noGrp="1"/>
          </p:cNvSpPr>
          <p:nvPr>
            <p:ph type="title"/>
          </p:nvPr>
        </p:nvSpPr>
        <p:spPr>
          <a:xfrm>
            <a:off x="3705106" y="425283"/>
            <a:ext cx="8610600" cy="1293028"/>
          </a:xfrm>
        </p:spPr>
        <p:txBody>
          <a:bodyPr/>
          <a:lstStyle/>
          <a:p>
            <a:r>
              <a:rPr lang="en-US" altLang="zh-TW" dirty="0"/>
              <a:t> </a:t>
            </a:r>
            <a:r>
              <a:rPr lang="en-US" altLang="zh-TW" dirty="0" err="1"/>
              <a:t>InPUT</a:t>
            </a:r>
            <a:r>
              <a:rPr lang="en-US" altLang="zh-TW" dirty="0"/>
              <a:t> data/Signal </a:t>
            </a:r>
            <a:r>
              <a:rPr lang="en-US" altLang="zh-TW" dirty="0" err="1"/>
              <a:t>PReprocessing</a:t>
            </a:r>
            <a:endParaRPr lang="zh-TW" altLang="en-US" dirty="0"/>
          </a:p>
        </p:txBody>
      </p:sp>
      <p:pic>
        <p:nvPicPr>
          <p:cNvPr id="3" name="圖片 2">
            <a:extLst>
              <a:ext uri="{FF2B5EF4-FFF2-40B4-BE49-F238E27FC236}">
                <a16:creationId xmlns:a16="http://schemas.microsoft.com/office/drawing/2014/main" id="{E875075B-EDB0-4D80-BE4A-4F328058D18A}"/>
              </a:ext>
            </a:extLst>
          </p:cNvPr>
          <p:cNvPicPr>
            <a:picLocks noChangeAspect="1"/>
          </p:cNvPicPr>
          <p:nvPr/>
        </p:nvPicPr>
        <p:blipFill rotWithShape="1">
          <a:blip r:embed="rId3"/>
          <a:srcRect l="19180" t="27978" r="18975" b="32022"/>
          <a:stretch/>
        </p:blipFill>
        <p:spPr>
          <a:xfrm>
            <a:off x="971446" y="2057401"/>
            <a:ext cx="10249107" cy="3728802"/>
          </a:xfrm>
          <a:prstGeom prst="rect">
            <a:avLst/>
          </a:prstGeom>
        </p:spPr>
      </p:pic>
      <p:sp>
        <p:nvSpPr>
          <p:cNvPr id="4" name="文字方塊 3">
            <a:extLst>
              <a:ext uri="{FF2B5EF4-FFF2-40B4-BE49-F238E27FC236}">
                <a16:creationId xmlns:a16="http://schemas.microsoft.com/office/drawing/2014/main" id="{F223BC86-0A7D-4B83-AA31-785FD72E38E1}"/>
              </a:ext>
            </a:extLst>
          </p:cNvPr>
          <p:cNvSpPr txBox="1"/>
          <p:nvPr/>
        </p:nvSpPr>
        <p:spPr>
          <a:xfrm>
            <a:off x="971446" y="5934670"/>
            <a:ext cx="8688597" cy="923330"/>
          </a:xfrm>
          <a:prstGeom prst="rect">
            <a:avLst/>
          </a:prstGeom>
          <a:noFill/>
        </p:spPr>
        <p:txBody>
          <a:bodyPr wrap="none" rtlCol="0">
            <a:spAutoFit/>
          </a:bodyPr>
          <a:lstStyle/>
          <a:p>
            <a:r>
              <a:rPr lang="en-US" altLang="zh-TW" dirty="0"/>
              <a:t>MFC</a:t>
            </a:r>
            <a:r>
              <a:rPr lang="zh-TW" altLang="en-US" dirty="0"/>
              <a:t> 常用於音樂片段訊號中 可以得到一組足以代表此音樂訊號之 倒頻譜</a:t>
            </a:r>
            <a:r>
              <a:rPr lang="en-US" altLang="zh-TW" dirty="0"/>
              <a:t>(Cepstral)</a:t>
            </a:r>
          </a:p>
          <a:p>
            <a:r>
              <a:rPr lang="en-US" altLang="zh-TW" dirty="0"/>
              <a:t>MFCC:</a:t>
            </a:r>
            <a:r>
              <a:rPr lang="zh-TW" altLang="en-US" dirty="0"/>
              <a:t> </a:t>
            </a:r>
            <a:r>
              <a:rPr lang="en-US" altLang="zh-TW" dirty="0"/>
              <a:t>Mel-Frequency Cepstral Coefficients  </a:t>
            </a:r>
            <a:r>
              <a:rPr lang="zh-TW" altLang="en-US" dirty="0"/>
              <a:t>梅爾頻率 倒譜係數 </a:t>
            </a:r>
            <a:endParaRPr lang="en-US" altLang="zh-TW" dirty="0"/>
          </a:p>
          <a:p>
            <a:endParaRPr lang="zh-TW" altLang="en-US" dirty="0"/>
          </a:p>
        </p:txBody>
      </p:sp>
      <p:sp>
        <p:nvSpPr>
          <p:cNvPr id="5" name="文字方塊 4">
            <a:extLst>
              <a:ext uri="{FF2B5EF4-FFF2-40B4-BE49-F238E27FC236}">
                <a16:creationId xmlns:a16="http://schemas.microsoft.com/office/drawing/2014/main" id="{8057D48A-8C9B-4442-B57C-12EB5087B739}"/>
              </a:ext>
            </a:extLst>
          </p:cNvPr>
          <p:cNvSpPr txBox="1"/>
          <p:nvPr/>
        </p:nvSpPr>
        <p:spPr>
          <a:xfrm>
            <a:off x="1881963" y="5103628"/>
            <a:ext cx="7967246" cy="369332"/>
          </a:xfrm>
          <a:prstGeom prst="rect">
            <a:avLst/>
          </a:prstGeom>
          <a:noFill/>
        </p:spPr>
        <p:txBody>
          <a:bodyPr wrap="none" rtlCol="0">
            <a:spAutoFit/>
          </a:bodyPr>
          <a:lstStyle/>
          <a:p>
            <a:r>
              <a:rPr lang="en-US" altLang="zh-TW" dirty="0">
                <a:solidFill>
                  <a:schemeClr val="bg1"/>
                </a:solidFill>
              </a:rPr>
              <a:t>3D Human Body Modeling:  SMPL ( Skinned Multi-Person Linear) Model</a:t>
            </a:r>
            <a:endParaRPr lang="zh-TW" altLang="en-US" dirty="0">
              <a:solidFill>
                <a:schemeClr val="bg1"/>
              </a:solidFill>
            </a:endParaRPr>
          </a:p>
        </p:txBody>
      </p:sp>
      <p:sp>
        <p:nvSpPr>
          <p:cNvPr id="6" name="矩形 5">
            <a:extLst>
              <a:ext uri="{FF2B5EF4-FFF2-40B4-BE49-F238E27FC236}">
                <a16:creationId xmlns:a16="http://schemas.microsoft.com/office/drawing/2014/main" id="{935E6671-8096-489A-AD3C-2FFBDAD3398C}"/>
              </a:ext>
            </a:extLst>
          </p:cNvPr>
          <p:cNvSpPr/>
          <p:nvPr/>
        </p:nvSpPr>
        <p:spPr>
          <a:xfrm>
            <a:off x="819253" y="857072"/>
            <a:ext cx="6096000" cy="1200329"/>
          </a:xfrm>
          <a:prstGeom prst="rect">
            <a:avLst/>
          </a:prstGeom>
        </p:spPr>
        <p:txBody>
          <a:bodyPr>
            <a:spAutoFit/>
          </a:bodyPr>
          <a:lstStyle/>
          <a:p>
            <a:r>
              <a:rPr lang="en-US" altLang="zh-TW" dirty="0"/>
              <a:t>For data preprocessing, we extract MFCC, chroma and beats features from the music waveform raw data, and represent the dance sequence as pose and translation parameters in the SMPL model</a:t>
            </a:r>
            <a:endParaRPr lang="zh-TW" altLang="en-US" dirty="0"/>
          </a:p>
        </p:txBody>
      </p:sp>
    </p:spTree>
    <p:extLst>
      <p:ext uri="{BB962C8B-B14F-4D97-AF65-F5344CB8AC3E}">
        <p14:creationId xmlns:p14="http://schemas.microsoft.com/office/powerpoint/2010/main" val="2109817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101608-F0F4-47AE-9BEC-BC2761D7ED44}"/>
              </a:ext>
            </a:extLst>
          </p:cNvPr>
          <p:cNvSpPr>
            <a:spLocks noGrp="1"/>
          </p:cNvSpPr>
          <p:nvPr>
            <p:ph type="title"/>
          </p:nvPr>
        </p:nvSpPr>
        <p:spPr>
          <a:xfrm>
            <a:off x="2647507" y="764373"/>
            <a:ext cx="8858693" cy="1293028"/>
          </a:xfrm>
        </p:spPr>
        <p:txBody>
          <a:bodyPr/>
          <a:lstStyle/>
          <a:p>
            <a:r>
              <a:rPr lang="zh-TW" altLang="en-US" b="1" dirty="0"/>
              <a:t>梅爾頻率倒譜</a:t>
            </a:r>
            <a:br>
              <a:rPr lang="en-US" altLang="zh-TW" b="1" dirty="0"/>
            </a:br>
            <a:r>
              <a:rPr lang="en-US" altLang="zh-TW" dirty="0"/>
              <a:t>(MFC)</a:t>
            </a:r>
            <a:endParaRPr lang="zh-TW" altLang="en-US" dirty="0"/>
          </a:p>
        </p:txBody>
      </p:sp>
      <p:sp>
        <p:nvSpPr>
          <p:cNvPr id="3" name="內容版面配置區 2">
            <a:extLst>
              <a:ext uri="{FF2B5EF4-FFF2-40B4-BE49-F238E27FC236}">
                <a16:creationId xmlns:a16="http://schemas.microsoft.com/office/drawing/2014/main" id="{A7C37292-0E24-468A-8D89-00C3FE15990D}"/>
              </a:ext>
            </a:extLst>
          </p:cNvPr>
          <p:cNvSpPr>
            <a:spLocks noGrp="1"/>
          </p:cNvSpPr>
          <p:nvPr>
            <p:ph idx="1"/>
          </p:nvPr>
        </p:nvSpPr>
        <p:spPr/>
        <p:txBody>
          <a:bodyPr>
            <a:normAutofit fontScale="85000" lnSpcReduction="20000"/>
          </a:bodyPr>
          <a:lstStyle/>
          <a:p>
            <a:r>
              <a:rPr lang="zh-TW" altLang="en-US" b="1" dirty="0"/>
              <a:t>梅爾頻率倒譜系數</a:t>
            </a:r>
            <a:r>
              <a:rPr lang="zh-TW" altLang="en-US" dirty="0"/>
              <a:t> </a:t>
            </a:r>
            <a:r>
              <a:rPr lang="en-US" altLang="zh-TW" dirty="0"/>
              <a:t>(</a:t>
            </a:r>
            <a:r>
              <a:rPr lang="en-US" altLang="zh-TW" b="1" dirty="0"/>
              <a:t>Mel-Frequency Cepstral Coefficients</a:t>
            </a:r>
            <a:r>
              <a:rPr lang="zh-TW" altLang="en-US" b="1" dirty="0"/>
              <a:t>，</a:t>
            </a:r>
            <a:r>
              <a:rPr lang="en-US" altLang="zh-TW" b="1" dirty="0"/>
              <a:t>MFCCs</a:t>
            </a:r>
            <a:r>
              <a:rPr lang="en-US" altLang="zh-TW" dirty="0"/>
              <a:t>)</a:t>
            </a:r>
          </a:p>
          <a:p>
            <a:r>
              <a:rPr lang="zh-TW" altLang="en-US" dirty="0"/>
              <a:t>由</a:t>
            </a:r>
            <a:r>
              <a:rPr lang="en-US" altLang="zh-TW" dirty="0"/>
              <a:t>Davis</a:t>
            </a:r>
            <a:r>
              <a:rPr lang="zh-TW" altLang="en-US" dirty="0"/>
              <a:t>和</a:t>
            </a:r>
            <a:r>
              <a:rPr lang="en-US" altLang="zh-TW" dirty="0" err="1"/>
              <a:t>Mermelstein</a:t>
            </a:r>
            <a:r>
              <a:rPr lang="zh-TW" altLang="en-US" dirty="0"/>
              <a:t>在</a:t>
            </a:r>
            <a:r>
              <a:rPr lang="en-US" altLang="zh-TW" dirty="0"/>
              <a:t>1980</a:t>
            </a:r>
            <a:r>
              <a:rPr lang="zh-TW" altLang="en-US" dirty="0"/>
              <a:t>年代提出，廣泛被應用於</a:t>
            </a:r>
            <a:r>
              <a:rPr lang="zh-TW" altLang="en-US" dirty="0">
                <a:hlinkClick r:id="rId2" tooltip="語音識別"/>
              </a:rPr>
              <a:t>語音識別</a:t>
            </a:r>
            <a:r>
              <a:rPr lang="zh-TW" altLang="en-US" dirty="0"/>
              <a:t>的功能</a:t>
            </a:r>
            <a:endParaRPr lang="en-US" altLang="zh-TW" dirty="0"/>
          </a:p>
          <a:p>
            <a:endParaRPr lang="en-US" altLang="zh-TW" dirty="0"/>
          </a:p>
          <a:p>
            <a:r>
              <a:rPr lang="zh-TW" altLang="en-US" dirty="0"/>
              <a:t>在</a:t>
            </a:r>
            <a:r>
              <a:rPr lang="en-US" altLang="zh-TW" dirty="0"/>
              <a:t>MFCC</a:t>
            </a:r>
            <a:r>
              <a:rPr lang="zh-TW" altLang="en-US" dirty="0"/>
              <a:t>之前，線性預測係數（</a:t>
            </a:r>
            <a:r>
              <a:rPr lang="en-US" altLang="zh-TW" dirty="0"/>
              <a:t>LPCS</a:t>
            </a:r>
            <a:r>
              <a:rPr lang="zh-TW" altLang="en-US" dirty="0"/>
              <a:t>）和線性預測倒譜系數（</a:t>
            </a:r>
            <a:r>
              <a:rPr lang="en-US" altLang="zh-TW" dirty="0"/>
              <a:t>LPCCs</a:t>
            </a:r>
            <a:r>
              <a:rPr lang="zh-TW" altLang="en-US" dirty="0"/>
              <a:t>）是自動語音識別的的主流方法。</a:t>
            </a:r>
            <a:endParaRPr lang="en-US" altLang="zh-TW" dirty="0"/>
          </a:p>
          <a:p>
            <a:endParaRPr lang="en-US" altLang="zh-TW" dirty="0"/>
          </a:p>
          <a:p>
            <a:r>
              <a:rPr lang="en-US" altLang="zh-TW" dirty="0"/>
              <a:t>MFCC</a:t>
            </a:r>
            <a:r>
              <a:rPr lang="zh-TW" altLang="en-US" dirty="0"/>
              <a:t>通常有以下之過程</a:t>
            </a:r>
            <a:r>
              <a:rPr lang="en-US" altLang="zh-TW" dirty="0"/>
              <a:t>:</a:t>
            </a:r>
            <a:r>
              <a:rPr lang="en-US" altLang="zh-TW" baseline="30000" dirty="0"/>
              <a:t>[1]</a:t>
            </a:r>
            <a:endParaRPr lang="zh-TW" altLang="en-US" dirty="0"/>
          </a:p>
          <a:p>
            <a:pPr lvl="1"/>
            <a:r>
              <a:rPr lang="zh-TW" altLang="en-US" dirty="0"/>
              <a:t>將一段語音訊號分解為多個</a:t>
            </a:r>
            <a:r>
              <a:rPr lang="zh-TW" altLang="en-US" dirty="0">
                <a:hlinkClick r:id="rId3" tooltip="訊框"/>
              </a:rPr>
              <a:t>訊框</a:t>
            </a:r>
            <a:r>
              <a:rPr lang="zh-TW" altLang="en-US" dirty="0"/>
              <a:t>。</a:t>
            </a:r>
          </a:p>
          <a:p>
            <a:pPr lvl="1"/>
            <a:r>
              <a:rPr lang="zh-TW" altLang="en-US" dirty="0"/>
              <a:t>將語音訊號</a:t>
            </a:r>
            <a:r>
              <a:rPr lang="zh-TW" altLang="en-US" dirty="0">
                <a:hlinkClick r:id="rId4" tooltip="預強化（頁面不存在）"/>
              </a:rPr>
              <a:t>預強化</a:t>
            </a:r>
            <a:r>
              <a:rPr lang="zh-TW" altLang="en-US" dirty="0"/>
              <a:t>，通過一個</a:t>
            </a:r>
            <a:r>
              <a:rPr lang="zh-TW" altLang="en-US" dirty="0">
                <a:hlinkClick r:id="rId5" tooltip="高通濾波器"/>
              </a:rPr>
              <a:t>高通濾波器</a:t>
            </a:r>
            <a:r>
              <a:rPr lang="zh-TW" altLang="en-US" dirty="0"/>
              <a:t>。</a:t>
            </a:r>
          </a:p>
          <a:p>
            <a:pPr lvl="1"/>
            <a:r>
              <a:rPr lang="zh-TW" altLang="en-US" dirty="0"/>
              <a:t>進行</a:t>
            </a:r>
            <a:r>
              <a:rPr lang="zh-TW" altLang="en-US" dirty="0">
                <a:hlinkClick r:id="rId6" tooltip="傅立葉轉換"/>
              </a:rPr>
              <a:t>傅立葉轉換</a:t>
            </a:r>
            <a:r>
              <a:rPr lang="zh-TW" altLang="en-US" dirty="0"/>
              <a:t>，將訊號轉換至頻域。</a:t>
            </a:r>
          </a:p>
          <a:p>
            <a:pPr lvl="1"/>
            <a:r>
              <a:rPr lang="zh-TW" altLang="en-US" dirty="0"/>
              <a:t>將每個</a:t>
            </a:r>
            <a:r>
              <a:rPr lang="zh-TW" altLang="en-US" dirty="0">
                <a:hlinkClick r:id="rId3" tooltip="訊框"/>
              </a:rPr>
              <a:t>訊框</a:t>
            </a:r>
            <a:r>
              <a:rPr lang="zh-TW" altLang="en-US" dirty="0"/>
              <a:t>獲得的頻譜通過梅爾濾波器</a:t>
            </a:r>
            <a:r>
              <a:rPr lang="en-US" altLang="zh-TW" dirty="0"/>
              <a:t>(</a:t>
            </a:r>
            <a:r>
              <a:rPr lang="zh-TW" altLang="en-US" dirty="0"/>
              <a:t>三角重疊窗口</a:t>
            </a:r>
            <a:r>
              <a:rPr lang="en-US" altLang="zh-TW" dirty="0"/>
              <a:t>)</a:t>
            </a:r>
            <a:r>
              <a:rPr lang="zh-TW" altLang="en-US" dirty="0"/>
              <a:t>，得到</a:t>
            </a:r>
            <a:r>
              <a:rPr lang="zh-TW" altLang="en-US" dirty="0">
                <a:hlinkClick r:id="rId7" tooltip="梅爾刻度"/>
              </a:rPr>
              <a:t>梅爾刻度</a:t>
            </a:r>
            <a:r>
              <a:rPr lang="zh-TW" altLang="en-US" dirty="0"/>
              <a:t>。</a:t>
            </a:r>
          </a:p>
          <a:p>
            <a:pPr lvl="1"/>
            <a:r>
              <a:rPr lang="zh-TW" altLang="en-US" dirty="0"/>
              <a:t>在每個梅爾刻度上提取</a:t>
            </a:r>
            <a:r>
              <a:rPr lang="zh-TW" altLang="en-US" dirty="0">
                <a:hlinkClick r:id="rId8" tooltip="對數"/>
              </a:rPr>
              <a:t>對數</a:t>
            </a:r>
            <a:r>
              <a:rPr lang="zh-TW" altLang="en-US" dirty="0"/>
              <a:t>能量。</a:t>
            </a:r>
          </a:p>
          <a:p>
            <a:pPr lvl="1"/>
            <a:r>
              <a:rPr lang="zh-TW" altLang="en-US" dirty="0"/>
              <a:t>對上面獲得的結果進行</a:t>
            </a:r>
            <a:r>
              <a:rPr lang="zh-TW" altLang="en-US" dirty="0">
                <a:hlinkClick r:id="rId9" tooltip="離散餘弦轉換"/>
              </a:rPr>
              <a:t>離散餘弦轉換</a:t>
            </a:r>
            <a:r>
              <a:rPr lang="zh-TW" altLang="en-US" dirty="0"/>
              <a:t>，轉換到</a:t>
            </a:r>
            <a:r>
              <a:rPr lang="zh-TW" altLang="en-US" dirty="0">
                <a:hlinkClick r:id="rId10" tooltip="倒頻譜"/>
              </a:rPr>
              <a:t>倒頻譜</a:t>
            </a:r>
            <a:r>
              <a:rPr lang="zh-TW" altLang="en-US" dirty="0"/>
              <a:t>域。</a:t>
            </a:r>
          </a:p>
          <a:p>
            <a:pPr lvl="1"/>
            <a:r>
              <a:rPr lang="en-US" altLang="zh-TW" dirty="0"/>
              <a:t>MFCC</a:t>
            </a:r>
            <a:r>
              <a:rPr lang="zh-TW" altLang="en-US" dirty="0"/>
              <a:t>就是這個</a:t>
            </a:r>
            <a:r>
              <a:rPr lang="zh-TW" altLang="en-US" dirty="0">
                <a:hlinkClick r:id="rId10" tooltip="倒頻譜"/>
              </a:rPr>
              <a:t>倒頻譜</a:t>
            </a:r>
            <a:r>
              <a:rPr lang="zh-TW" altLang="en-US" dirty="0"/>
              <a:t>圖的幅度</a:t>
            </a:r>
            <a:r>
              <a:rPr lang="en-US" altLang="zh-TW" dirty="0"/>
              <a:t>(amplitudes)</a:t>
            </a:r>
            <a:r>
              <a:rPr lang="zh-TW" altLang="en-US" dirty="0"/>
              <a:t>。一般使用</a:t>
            </a:r>
            <a:r>
              <a:rPr lang="en-US" altLang="zh-TW" dirty="0"/>
              <a:t>12</a:t>
            </a:r>
            <a:r>
              <a:rPr lang="zh-TW" altLang="en-US" dirty="0"/>
              <a:t>個係數，與訊框能量疊加得</a:t>
            </a:r>
            <a:r>
              <a:rPr lang="en-US" altLang="zh-TW" dirty="0"/>
              <a:t>13</a:t>
            </a:r>
            <a:r>
              <a:rPr lang="zh-TW" altLang="en-US" dirty="0"/>
              <a:t>維的係數。</a:t>
            </a:r>
          </a:p>
          <a:p>
            <a:endParaRPr lang="en-US" altLang="zh-TW" dirty="0"/>
          </a:p>
          <a:p>
            <a:endParaRPr lang="zh-TW" altLang="en-US" dirty="0"/>
          </a:p>
        </p:txBody>
      </p:sp>
    </p:spTree>
    <p:extLst>
      <p:ext uri="{BB962C8B-B14F-4D97-AF65-F5344CB8AC3E}">
        <p14:creationId xmlns:p14="http://schemas.microsoft.com/office/powerpoint/2010/main" val="3344811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04A698-71AD-4A42-B48E-E07E2EB73568}"/>
              </a:ext>
            </a:extLst>
          </p:cNvPr>
          <p:cNvSpPr>
            <a:spLocks noGrp="1"/>
          </p:cNvSpPr>
          <p:nvPr>
            <p:ph type="title"/>
          </p:nvPr>
        </p:nvSpPr>
        <p:spPr>
          <a:xfrm>
            <a:off x="2757377" y="29554"/>
            <a:ext cx="8610600" cy="1293028"/>
          </a:xfrm>
        </p:spPr>
        <p:txBody>
          <a:bodyPr/>
          <a:lstStyle/>
          <a:p>
            <a:r>
              <a:rPr lang="en-US" altLang="zh-TW" dirty="0"/>
              <a:t>Chroma &amp; Beats</a:t>
            </a:r>
            <a:endParaRPr lang="zh-TW" altLang="en-US" dirty="0"/>
          </a:p>
        </p:txBody>
      </p:sp>
      <p:pic>
        <p:nvPicPr>
          <p:cNvPr id="1026" name="Picture 2">
            <a:extLst>
              <a:ext uri="{FF2B5EF4-FFF2-40B4-BE49-F238E27FC236}">
                <a16:creationId xmlns:a16="http://schemas.microsoft.com/office/drawing/2014/main" id="{C62BE525-E773-45E5-BB69-3F8F5647F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55962"/>
            <a:ext cx="4547950" cy="397945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9BC69ED7-81BD-4195-9124-F267E62763F4}"/>
              </a:ext>
            </a:extLst>
          </p:cNvPr>
          <p:cNvSpPr/>
          <p:nvPr/>
        </p:nvSpPr>
        <p:spPr>
          <a:xfrm>
            <a:off x="488339" y="5552003"/>
            <a:ext cx="6433455" cy="1200329"/>
          </a:xfrm>
          <a:prstGeom prst="rect">
            <a:avLst/>
          </a:prstGeom>
        </p:spPr>
        <p:txBody>
          <a:bodyPr wrap="square">
            <a:spAutoFit/>
          </a:bodyPr>
          <a:lstStyle/>
          <a:p>
            <a:pPr marL="342900" indent="-342900">
              <a:buAutoNum type="alphaLcParenBoth"/>
            </a:pPr>
            <a:r>
              <a:rPr lang="en-US" altLang="zh-TW" dirty="0">
                <a:latin typeface="Arial" panose="020B0604020202020204" pitchFamily="34" charset="0"/>
              </a:rPr>
              <a:t>Musical score of a C-major scale. </a:t>
            </a:r>
          </a:p>
          <a:p>
            <a:pPr marL="342900" indent="-342900">
              <a:buAutoNum type="alphaLcParenBoth"/>
            </a:pPr>
            <a:r>
              <a:rPr lang="en-US" altLang="zh-TW" dirty="0">
                <a:latin typeface="Arial" panose="020B0604020202020204" pitchFamily="34" charset="0"/>
              </a:rPr>
              <a:t>Chroma </a:t>
            </a:r>
            <a:r>
              <a:rPr lang="zh-TW" altLang="en-US" dirty="0">
                <a:latin typeface="Arial" panose="020B0604020202020204" pitchFamily="34" charset="0"/>
              </a:rPr>
              <a:t>色度</a:t>
            </a:r>
            <a:r>
              <a:rPr lang="en-US" altLang="zh-TW" dirty="0">
                <a:latin typeface="Arial" panose="020B0604020202020204" pitchFamily="34" charset="0"/>
              </a:rPr>
              <a:t> obtained from the score. </a:t>
            </a:r>
          </a:p>
          <a:p>
            <a:pPr marL="342900" indent="-342900">
              <a:buAutoNum type="alphaLcParenBoth"/>
            </a:pPr>
            <a:r>
              <a:rPr lang="en-US" altLang="zh-TW" dirty="0">
                <a:latin typeface="Arial" panose="020B0604020202020204" pitchFamily="34" charset="0"/>
              </a:rPr>
              <a:t>Audio recording of the C-major scale played on a piano. </a:t>
            </a:r>
          </a:p>
          <a:p>
            <a:pPr marL="342900" indent="-342900">
              <a:buAutoNum type="alphaLcParenBoth"/>
            </a:pPr>
            <a:r>
              <a:rPr lang="en-US" altLang="zh-TW" dirty="0" err="1">
                <a:latin typeface="Arial" panose="020B0604020202020204" pitchFamily="34" charset="0"/>
              </a:rPr>
              <a:t>Chromagram</a:t>
            </a:r>
            <a:r>
              <a:rPr lang="en-US" altLang="zh-TW" dirty="0">
                <a:latin typeface="Arial" panose="020B0604020202020204" pitchFamily="34" charset="0"/>
              </a:rPr>
              <a:t> </a:t>
            </a:r>
            <a:r>
              <a:rPr lang="zh-TW" altLang="en-US" dirty="0">
                <a:latin typeface="Arial" panose="020B0604020202020204" pitchFamily="34" charset="0"/>
              </a:rPr>
              <a:t>色度圖譜 </a:t>
            </a:r>
            <a:r>
              <a:rPr lang="en-US" altLang="zh-TW" dirty="0">
                <a:latin typeface="Arial" panose="020B0604020202020204" pitchFamily="34" charset="0"/>
              </a:rPr>
              <a:t>obtained from the audio recording.</a:t>
            </a:r>
            <a:endParaRPr lang="zh-TW" altLang="en-US" dirty="0"/>
          </a:p>
        </p:txBody>
      </p:sp>
      <p:sp>
        <p:nvSpPr>
          <p:cNvPr id="4" name="文字方塊 3">
            <a:extLst>
              <a:ext uri="{FF2B5EF4-FFF2-40B4-BE49-F238E27FC236}">
                <a16:creationId xmlns:a16="http://schemas.microsoft.com/office/drawing/2014/main" id="{D91C6D38-095D-4769-BCC4-36FF89E4E3E5}"/>
              </a:ext>
            </a:extLst>
          </p:cNvPr>
          <p:cNvSpPr txBox="1"/>
          <p:nvPr/>
        </p:nvSpPr>
        <p:spPr>
          <a:xfrm>
            <a:off x="6698510" y="1586510"/>
            <a:ext cx="4977811" cy="2585323"/>
          </a:xfrm>
          <a:prstGeom prst="rect">
            <a:avLst/>
          </a:prstGeom>
          <a:solidFill>
            <a:schemeClr val="tx2">
              <a:lumMod val="50000"/>
            </a:schemeClr>
          </a:solidFill>
        </p:spPr>
        <p:txBody>
          <a:bodyPr wrap="square" rtlCol="0">
            <a:spAutoFit/>
          </a:bodyPr>
          <a:lstStyle/>
          <a:p>
            <a:r>
              <a:rPr lang="en-US" altLang="zh-TW" b="1" dirty="0"/>
              <a:t>BEATS</a:t>
            </a:r>
            <a:r>
              <a:rPr lang="zh-TW" altLang="en-US" b="1" dirty="0"/>
              <a:t> 節奏分析與設計：</a:t>
            </a:r>
            <a:endParaRPr lang="en-US" altLang="zh-TW" b="1" dirty="0"/>
          </a:p>
          <a:p>
            <a:endParaRPr lang="en-US" altLang="zh-TW" b="1" dirty="0"/>
          </a:p>
          <a:p>
            <a:r>
              <a:rPr lang="zh-TW" altLang="en-US" b="1" dirty="0"/>
              <a:t>意涵與類別</a:t>
            </a:r>
            <a:r>
              <a:rPr lang="en-US" altLang="zh-TW" b="1" dirty="0"/>
              <a:t>Context and Genres</a:t>
            </a:r>
            <a:br>
              <a:rPr lang="zh-TW" altLang="en-US" b="1" dirty="0"/>
            </a:br>
            <a:endParaRPr lang="en-US" altLang="zh-TW" b="1" dirty="0"/>
          </a:p>
          <a:p>
            <a:r>
              <a:rPr lang="en-US" altLang="zh-TW" b="1" dirty="0"/>
              <a:t>3 Beats(</a:t>
            </a:r>
            <a:r>
              <a:rPr lang="zh-TW" altLang="en-US" b="1" dirty="0"/>
              <a:t>三拍子</a:t>
            </a:r>
            <a:r>
              <a:rPr lang="en-US" altLang="zh-TW" b="1" dirty="0"/>
              <a:t>):</a:t>
            </a:r>
            <a:r>
              <a:rPr lang="zh-TW" altLang="en-US" b="1" dirty="0"/>
              <a:t>華爾滋家族   </a:t>
            </a:r>
            <a:r>
              <a:rPr lang="en-US" altLang="zh-TW" b="1" dirty="0"/>
              <a:t>Waltz Family</a:t>
            </a:r>
          </a:p>
          <a:p>
            <a:endParaRPr lang="en-US" altLang="zh-TW" b="1" dirty="0"/>
          </a:p>
          <a:p>
            <a:r>
              <a:rPr lang="en-US" altLang="zh-TW" b="1" dirty="0"/>
              <a:t>2 Beats(</a:t>
            </a:r>
            <a:r>
              <a:rPr lang="zh-TW" altLang="en-US" b="1" dirty="0"/>
              <a:t>二拍子</a:t>
            </a:r>
            <a:r>
              <a:rPr lang="en-US" altLang="zh-TW" b="1" dirty="0"/>
              <a:t>):</a:t>
            </a:r>
            <a:r>
              <a:rPr lang="zh-TW" altLang="en-US" b="1" dirty="0"/>
              <a:t>進行曲家族  </a:t>
            </a:r>
            <a:r>
              <a:rPr lang="en-US" altLang="zh-TW" b="1" dirty="0"/>
              <a:t> March Family</a:t>
            </a:r>
            <a:br>
              <a:rPr lang="zh-TW" altLang="en-US" b="1" dirty="0"/>
            </a:br>
            <a:endParaRPr lang="en-US" altLang="zh-TW" b="1" dirty="0"/>
          </a:p>
          <a:p>
            <a:endParaRPr lang="zh-TW" altLang="en-US" dirty="0"/>
          </a:p>
        </p:txBody>
      </p:sp>
      <p:sp>
        <p:nvSpPr>
          <p:cNvPr id="5" name="矩形 4">
            <a:extLst>
              <a:ext uri="{FF2B5EF4-FFF2-40B4-BE49-F238E27FC236}">
                <a16:creationId xmlns:a16="http://schemas.microsoft.com/office/drawing/2014/main" id="{52B00407-363B-4299-809E-B72F2FE0BE40}"/>
              </a:ext>
            </a:extLst>
          </p:cNvPr>
          <p:cNvSpPr/>
          <p:nvPr/>
        </p:nvSpPr>
        <p:spPr>
          <a:xfrm>
            <a:off x="685800" y="1137916"/>
            <a:ext cx="1106393" cy="369332"/>
          </a:xfrm>
          <a:prstGeom prst="rect">
            <a:avLst/>
          </a:prstGeom>
        </p:spPr>
        <p:txBody>
          <a:bodyPr wrap="none">
            <a:spAutoFit/>
          </a:bodyPr>
          <a:lstStyle/>
          <a:p>
            <a:r>
              <a:rPr lang="en-US" altLang="zh-TW" dirty="0"/>
              <a:t>Chroma</a:t>
            </a:r>
            <a:endParaRPr lang="zh-TW" altLang="en-US" dirty="0"/>
          </a:p>
        </p:txBody>
      </p:sp>
      <p:sp>
        <p:nvSpPr>
          <p:cNvPr id="6" name="矩形 5">
            <a:extLst>
              <a:ext uri="{FF2B5EF4-FFF2-40B4-BE49-F238E27FC236}">
                <a16:creationId xmlns:a16="http://schemas.microsoft.com/office/drawing/2014/main" id="{B65BF8B9-6885-4EF1-90DB-AF54A9E97B7E}"/>
              </a:ext>
            </a:extLst>
          </p:cNvPr>
          <p:cNvSpPr/>
          <p:nvPr/>
        </p:nvSpPr>
        <p:spPr>
          <a:xfrm>
            <a:off x="6524890" y="1154501"/>
            <a:ext cx="793807" cy="369332"/>
          </a:xfrm>
          <a:prstGeom prst="rect">
            <a:avLst/>
          </a:prstGeom>
        </p:spPr>
        <p:txBody>
          <a:bodyPr wrap="none">
            <a:spAutoFit/>
          </a:bodyPr>
          <a:lstStyle/>
          <a:p>
            <a:r>
              <a:rPr lang="en-US" altLang="zh-TW" dirty="0"/>
              <a:t>Beats</a:t>
            </a:r>
            <a:endParaRPr lang="zh-TW" altLang="en-US" dirty="0"/>
          </a:p>
        </p:txBody>
      </p:sp>
    </p:spTree>
    <p:extLst>
      <p:ext uri="{BB962C8B-B14F-4D97-AF65-F5344CB8AC3E}">
        <p14:creationId xmlns:p14="http://schemas.microsoft.com/office/powerpoint/2010/main" val="2877613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B456DF-8F70-4F10-842F-312513A7F847}"/>
              </a:ext>
            </a:extLst>
          </p:cNvPr>
          <p:cNvSpPr>
            <a:spLocks noGrp="1"/>
          </p:cNvSpPr>
          <p:nvPr>
            <p:ph type="title"/>
          </p:nvPr>
        </p:nvSpPr>
        <p:spPr/>
        <p:txBody>
          <a:bodyPr/>
          <a:lstStyle/>
          <a:p>
            <a:r>
              <a:rPr lang="en-US" altLang="zh-TW" dirty="0" err="1"/>
              <a:t>DataSet</a:t>
            </a:r>
            <a:endParaRPr lang="zh-TW" altLang="en-US" dirty="0"/>
          </a:p>
        </p:txBody>
      </p:sp>
      <p:pic>
        <p:nvPicPr>
          <p:cNvPr id="5" name="圖片 4">
            <a:extLst>
              <a:ext uri="{FF2B5EF4-FFF2-40B4-BE49-F238E27FC236}">
                <a16:creationId xmlns:a16="http://schemas.microsoft.com/office/drawing/2014/main" id="{58A7F444-1124-4A71-8A98-F58A48076636}"/>
              </a:ext>
            </a:extLst>
          </p:cNvPr>
          <p:cNvPicPr>
            <a:picLocks noChangeAspect="1"/>
          </p:cNvPicPr>
          <p:nvPr/>
        </p:nvPicPr>
        <p:blipFill rotWithShape="1">
          <a:blip r:embed="rId2"/>
          <a:srcRect l="3566" t="6994" r="11967" b="16722"/>
          <a:stretch/>
        </p:blipFill>
        <p:spPr>
          <a:xfrm>
            <a:off x="1655221" y="2256995"/>
            <a:ext cx="8610601" cy="4374236"/>
          </a:xfrm>
          <a:prstGeom prst="rect">
            <a:avLst/>
          </a:prstGeom>
        </p:spPr>
      </p:pic>
    </p:spTree>
    <p:extLst>
      <p:ext uri="{BB962C8B-B14F-4D97-AF65-F5344CB8AC3E}">
        <p14:creationId xmlns:p14="http://schemas.microsoft.com/office/powerpoint/2010/main" val="4235004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C7B76B8-84A1-4CB7-83B4-B40E34513156}"/>
              </a:ext>
            </a:extLst>
          </p:cNvPr>
          <p:cNvPicPr>
            <a:picLocks noChangeAspect="1"/>
          </p:cNvPicPr>
          <p:nvPr/>
        </p:nvPicPr>
        <p:blipFill rotWithShape="1">
          <a:blip r:embed="rId3"/>
          <a:srcRect l="14631" t="21858" r="13566" b="21749"/>
          <a:stretch/>
        </p:blipFill>
        <p:spPr>
          <a:xfrm>
            <a:off x="1886842" y="2898766"/>
            <a:ext cx="8754255" cy="3867463"/>
          </a:xfrm>
          <a:prstGeom prst="rect">
            <a:avLst/>
          </a:prstGeom>
        </p:spPr>
      </p:pic>
      <p:pic>
        <p:nvPicPr>
          <p:cNvPr id="4" name="圖片 3">
            <a:extLst>
              <a:ext uri="{FF2B5EF4-FFF2-40B4-BE49-F238E27FC236}">
                <a16:creationId xmlns:a16="http://schemas.microsoft.com/office/drawing/2014/main" id="{B92AB156-8C96-48C2-8027-A1018A78EE1A}"/>
              </a:ext>
            </a:extLst>
          </p:cNvPr>
          <p:cNvPicPr>
            <a:picLocks noChangeAspect="1"/>
          </p:cNvPicPr>
          <p:nvPr/>
        </p:nvPicPr>
        <p:blipFill>
          <a:blip r:embed="rId4"/>
          <a:stretch>
            <a:fillRect/>
          </a:stretch>
        </p:blipFill>
        <p:spPr>
          <a:xfrm>
            <a:off x="1396695" y="469891"/>
            <a:ext cx="9734550" cy="2428875"/>
          </a:xfrm>
          <a:prstGeom prst="rect">
            <a:avLst/>
          </a:prstGeom>
        </p:spPr>
      </p:pic>
    </p:spTree>
    <p:extLst>
      <p:ext uri="{BB962C8B-B14F-4D97-AF65-F5344CB8AC3E}">
        <p14:creationId xmlns:p14="http://schemas.microsoft.com/office/powerpoint/2010/main" val="328278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69E516-C63C-4A51-BA0B-DCDF4ABA5A5E}"/>
              </a:ext>
            </a:extLst>
          </p:cNvPr>
          <p:cNvSpPr>
            <a:spLocks noGrp="1"/>
          </p:cNvSpPr>
          <p:nvPr>
            <p:ph type="title"/>
          </p:nvPr>
        </p:nvSpPr>
        <p:spPr>
          <a:xfrm>
            <a:off x="3023190" y="211480"/>
            <a:ext cx="8610600" cy="1293028"/>
          </a:xfrm>
        </p:spPr>
        <p:txBody>
          <a:bodyPr/>
          <a:lstStyle/>
          <a:p>
            <a:r>
              <a:rPr lang="en-US" altLang="zh-TW" dirty="0"/>
              <a:t>Related Functions</a:t>
            </a:r>
            <a:endParaRPr lang="zh-TW" altLang="en-US" dirty="0"/>
          </a:p>
        </p:txBody>
      </p:sp>
      <p:pic>
        <p:nvPicPr>
          <p:cNvPr id="3" name="圖片 2">
            <a:extLst>
              <a:ext uri="{FF2B5EF4-FFF2-40B4-BE49-F238E27FC236}">
                <a16:creationId xmlns:a16="http://schemas.microsoft.com/office/drawing/2014/main" id="{2D53DD62-A7D9-45F4-8A5C-46DE626C9DC2}"/>
              </a:ext>
            </a:extLst>
          </p:cNvPr>
          <p:cNvPicPr>
            <a:picLocks noChangeAspect="1"/>
          </p:cNvPicPr>
          <p:nvPr/>
        </p:nvPicPr>
        <p:blipFill rotWithShape="1">
          <a:blip r:embed="rId3"/>
          <a:srcRect l="12663" t="22951" r="25615" b="34863"/>
          <a:stretch/>
        </p:blipFill>
        <p:spPr>
          <a:xfrm>
            <a:off x="760228" y="1349725"/>
            <a:ext cx="7758998" cy="2983042"/>
          </a:xfrm>
          <a:prstGeom prst="rect">
            <a:avLst/>
          </a:prstGeom>
        </p:spPr>
      </p:pic>
    </p:spTree>
    <p:extLst>
      <p:ext uri="{BB962C8B-B14F-4D97-AF65-F5344CB8AC3E}">
        <p14:creationId xmlns:p14="http://schemas.microsoft.com/office/powerpoint/2010/main" val="196487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54E2A8-AD75-4C9C-B0FA-1165D6850D0C}"/>
              </a:ext>
            </a:extLst>
          </p:cNvPr>
          <p:cNvSpPr>
            <a:spLocks noGrp="1"/>
          </p:cNvSpPr>
          <p:nvPr>
            <p:ph type="title"/>
          </p:nvPr>
        </p:nvSpPr>
        <p:spPr>
          <a:xfrm>
            <a:off x="3213652" y="-7199"/>
            <a:ext cx="8610600" cy="861964"/>
          </a:xfrm>
        </p:spPr>
        <p:txBody>
          <a:bodyPr>
            <a:normAutofit/>
          </a:bodyPr>
          <a:lstStyle/>
          <a:p>
            <a:r>
              <a:rPr lang="en-US" altLang="zh-TW" sz="3200" dirty="0"/>
              <a:t>Dual </a:t>
            </a:r>
            <a:r>
              <a:rPr lang="en-US" altLang="zh-TW" sz="3200" dirty="0" err="1"/>
              <a:t>Encoer</a:t>
            </a:r>
            <a:r>
              <a:rPr lang="en-US" altLang="zh-TW" sz="3200" dirty="0"/>
              <a:t>/Decoder Framework</a:t>
            </a:r>
            <a:endParaRPr lang="zh-TW" altLang="en-US" sz="3200" dirty="0"/>
          </a:p>
        </p:txBody>
      </p:sp>
      <p:sp>
        <p:nvSpPr>
          <p:cNvPr id="3" name="內容版面配置區 2">
            <a:extLst>
              <a:ext uri="{FF2B5EF4-FFF2-40B4-BE49-F238E27FC236}">
                <a16:creationId xmlns:a16="http://schemas.microsoft.com/office/drawing/2014/main" id="{7391F31F-B1C7-4186-BE30-B011AD3A8703}"/>
              </a:ext>
            </a:extLst>
          </p:cNvPr>
          <p:cNvSpPr>
            <a:spLocks noGrp="1"/>
          </p:cNvSpPr>
          <p:nvPr>
            <p:ph idx="1"/>
          </p:nvPr>
        </p:nvSpPr>
        <p:spPr>
          <a:xfrm>
            <a:off x="685800" y="1478046"/>
            <a:ext cx="10820400" cy="4024125"/>
          </a:xfrm>
        </p:spPr>
        <p:txBody>
          <a:bodyPr/>
          <a:lstStyle/>
          <a:p>
            <a:endParaRPr lang="zh-TW" altLang="en-US" dirty="0"/>
          </a:p>
        </p:txBody>
      </p:sp>
      <p:pic>
        <p:nvPicPr>
          <p:cNvPr id="5" name="圖片 4">
            <a:extLst>
              <a:ext uri="{FF2B5EF4-FFF2-40B4-BE49-F238E27FC236}">
                <a16:creationId xmlns:a16="http://schemas.microsoft.com/office/drawing/2014/main" id="{27F576E5-58DF-443D-82FA-46C196E122C0}"/>
              </a:ext>
            </a:extLst>
          </p:cNvPr>
          <p:cNvPicPr>
            <a:picLocks noChangeAspect="1"/>
          </p:cNvPicPr>
          <p:nvPr/>
        </p:nvPicPr>
        <p:blipFill rotWithShape="1">
          <a:blip r:embed="rId3"/>
          <a:srcRect l="12787" t="5246" r="8771" b="26121"/>
          <a:stretch/>
        </p:blipFill>
        <p:spPr>
          <a:xfrm>
            <a:off x="1314137" y="777370"/>
            <a:ext cx="9563726" cy="4706911"/>
          </a:xfrm>
          <a:prstGeom prst="rect">
            <a:avLst/>
          </a:prstGeom>
        </p:spPr>
      </p:pic>
      <p:sp>
        <p:nvSpPr>
          <p:cNvPr id="4" name="文字方塊 3">
            <a:extLst>
              <a:ext uri="{FF2B5EF4-FFF2-40B4-BE49-F238E27FC236}">
                <a16:creationId xmlns:a16="http://schemas.microsoft.com/office/drawing/2014/main" id="{DAF8A585-479B-49F5-8C25-49FA09AE4FDD}"/>
              </a:ext>
            </a:extLst>
          </p:cNvPr>
          <p:cNvSpPr txBox="1"/>
          <p:nvPr/>
        </p:nvSpPr>
        <p:spPr>
          <a:xfrm>
            <a:off x="8458060" y="3429000"/>
            <a:ext cx="1338828" cy="369332"/>
          </a:xfrm>
          <a:prstGeom prst="rect">
            <a:avLst/>
          </a:prstGeom>
          <a:noFill/>
        </p:spPr>
        <p:txBody>
          <a:bodyPr wrap="none" rtlCol="0">
            <a:spAutoFit/>
          </a:bodyPr>
          <a:lstStyle/>
          <a:p>
            <a:r>
              <a:rPr lang="zh-TW" altLang="en-US" dirty="0">
                <a:solidFill>
                  <a:schemeClr val="bg1"/>
                </a:solidFill>
              </a:rPr>
              <a:t>最小化差異</a:t>
            </a:r>
          </a:p>
        </p:txBody>
      </p:sp>
      <p:sp>
        <p:nvSpPr>
          <p:cNvPr id="6" name="矩形 5">
            <a:extLst>
              <a:ext uri="{FF2B5EF4-FFF2-40B4-BE49-F238E27FC236}">
                <a16:creationId xmlns:a16="http://schemas.microsoft.com/office/drawing/2014/main" id="{1D1D6902-01C5-4639-99AE-B09CDF552A10}"/>
              </a:ext>
            </a:extLst>
          </p:cNvPr>
          <p:cNvSpPr/>
          <p:nvPr/>
        </p:nvSpPr>
        <p:spPr>
          <a:xfrm>
            <a:off x="1212575" y="5525287"/>
            <a:ext cx="10611677" cy="1200329"/>
          </a:xfrm>
          <a:prstGeom prst="rect">
            <a:avLst/>
          </a:prstGeom>
        </p:spPr>
        <p:txBody>
          <a:bodyPr wrap="square">
            <a:spAutoFit/>
          </a:bodyPr>
          <a:lstStyle/>
          <a:p>
            <a:r>
              <a:rPr lang="en-US" altLang="zh-TW" dirty="0"/>
              <a:t> In optimizing for the </a:t>
            </a:r>
            <a:r>
              <a:rPr lang="en-US" altLang="zh-TW" dirty="0" err="1"/>
              <a:t>Gromov</a:t>
            </a:r>
            <a:r>
              <a:rPr lang="en-US" altLang="zh-TW" dirty="0"/>
              <a:t>-Wasserstein loss, </a:t>
            </a:r>
            <a:br>
              <a:rPr lang="en-US" altLang="zh-TW" dirty="0"/>
            </a:br>
            <a:r>
              <a:rPr lang="zh-TW" altLang="en-US" dirty="0"/>
              <a:t>       </a:t>
            </a:r>
            <a:r>
              <a:rPr lang="en-US" altLang="zh-TW" dirty="0"/>
              <a:t>the Enc</a:t>
            </a:r>
            <a:r>
              <a:rPr lang="zh-TW" altLang="en-US" dirty="0"/>
              <a:t>𝑀→𝐷 </a:t>
            </a:r>
            <a:r>
              <a:rPr lang="en-US" altLang="zh-TW" dirty="0"/>
              <a:t>network parameters are updated, </a:t>
            </a:r>
            <a:br>
              <a:rPr lang="en-US" altLang="zh-TW" dirty="0"/>
            </a:br>
            <a:r>
              <a:rPr lang="zh-TW" altLang="en-US" dirty="0"/>
              <a:t>        </a:t>
            </a:r>
            <a:r>
              <a:rPr lang="en-US" altLang="zh-TW" dirty="0"/>
              <a:t>re-positioning the music embedding vectors {</a:t>
            </a:r>
            <a:r>
              <a:rPr lang="zh-TW" altLang="en-US" dirty="0"/>
              <a:t>𝑧 𝑥 𝑖 </a:t>
            </a:r>
            <a:r>
              <a:rPr lang="en-US" altLang="zh-TW" dirty="0"/>
              <a:t>} 4 </a:t>
            </a:r>
            <a:r>
              <a:rPr lang="zh-TW" altLang="en-US" dirty="0"/>
              <a:t>𝑖</a:t>
            </a:r>
            <a:r>
              <a:rPr lang="en-US" altLang="zh-TW" dirty="0"/>
              <a:t>=1 </a:t>
            </a:r>
          </a:p>
          <a:p>
            <a:r>
              <a:rPr lang="zh-TW" altLang="en-US" dirty="0"/>
              <a:t>        </a:t>
            </a:r>
            <a:r>
              <a:rPr lang="en-US" altLang="zh-TW" dirty="0"/>
              <a:t>such that the discrepancy between intra-space distances is minimized</a:t>
            </a:r>
            <a:endParaRPr lang="zh-TW" altLang="en-US" dirty="0"/>
          </a:p>
        </p:txBody>
      </p:sp>
    </p:spTree>
    <p:extLst>
      <p:ext uri="{BB962C8B-B14F-4D97-AF65-F5344CB8AC3E}">
        <p14:creationId xmlns:p14="http://schemas.microsoft.com/office/powerpoint/2010/main" val="155379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76FB95-2B34-4D2E-B842-C954645EA95E}"/>
              </a:ext>
            </a:extLst>
          </p:cNvPr>
          <p:cNvSpPr>
            <a:spLocks noGrp="1"/>
          </p:cNvSpPr>
          <p:nvPr>
            <p:ph type="title"/>
          </p:nvPr>
        </p:nvSpPr>
        <p:spPr>
          <a:xfrm>
            <a:off x="2956042" y="382673"/>
            <a:ext cx="8610600" cy="1293028"/>
          </a:xfrm>
        </p:spPr>
        <p:txBody>
          <a:bodyPr>
            <a:normAutofit fontScale="90000"/>
          </a:bodyPr>
          <a:lstStyle/>
          <a:p>
            <a:r>
              <a:rPr lang="en-US" altLang="zh-TW" dirty="0"/>
              <a:t>Dual Learning Music Composition and Dance Choreography</a:t>
            </a:r>
            <a:endParaRPr lang="zh-TW" altLang="en-US" dirty="0"/>
          </a:p>
        </p:txBody>
      </p:sp>
      <p:pic>
        <p:nvPicPr>
          <p:cNvPr id="6" name="內容版面配置區 5">
            <a:extLst>
              <a:ext uri="{FF2B5EF4-FFF2-40B4-BE49-F238E27FC236}">
                <a16:creationId xmlns:a16="http://schemas.microsoft.com/office/drawing/2014/main" id="{C21995CE-D130-44F3-A521-E3AC09A09A14}"/>
              </a:ext>
            </a:extLst>
          </p:cNvPr>
          <p:cNvPicPr>
            <a:picLocks noGrp="1" noChangeAspect="1"/>
          </p:cNvPicPr>
          <p:nvPr>
            <p:ph idx="1"/>
          </p:nvPr>
        </p:nvPicPr>
        <p:blipFill>
          <a:blip r:embed="rId3"/>
          <a:stretch>
            <a:fillRect/>
          </a:stretch>
        </p:blipFill>
        <p:spPr>
          <a:xfrm>
            <a:off x="493913" y="3052014"/>
            <a:ext cx="11204174" cy="3238280"/>
          </a:xfrm>
          <a:prstGeom prst="rect">
            <a:avLst/>
          </a:prstGeom>
        </p:spPr>
      </p:pic>
      <p:sp>
        <p:nvSpPr>
          <p:cNvPr id="4" name="矩形 3">
            <a:extLst>
              <a:ext uri="{FF2B5EF4-FFF2-40B4-BE49-F238E27FC236}">
                <a16:creationId xmlns:a16="http://schemas.microsoft.com/office/drawing/2014/main" id="{FDC6E2AE-524F-4E67-9BC3-8084A7BE2F18}"/>
              </a:ext>
            </a:extLst>
          </p:cNvPr>
          <p:cNvSpPr/>
          <p:nvPr/>
        </p:nvSpPr>
        <p:spPr>
          <a:xfrm>
            <a:off x="6692899" y="6355844"/>
            <a:ext cx="7027334" cy="369332"/>
          </a:xfrm>
          <a:prstGeom prst="rect">
            <a:avLst/>
          </a:prstGeom>
        </p:spPr>
        <p:txBody>
          <a:bodyPr wrap="square">
            <a:spAutoFit/>
          </a:bodyPr>
          <a:lstStyle/>
          <a:p>
            <a:r>
              <a:rPr lang="en-US" altLang="zh-TW" dirty="0">
                <a:latin typeface="LinuxBiolinum"/>
              </a:rPr>
              <a:t>MM ’21, October 20–24, 2021, Virtual Event, China</a:t>
            </a:r>
          </a:p>
        </p:txBody>
      </p:sp>
      <p:sp>
        <p:nvSpPr>
          <p:cNvPr id="5" name="矩形 4">
            <a:extLst>
              <a:ext uri="{FF2B5EF4-FFF2-40B4-BE49-F238E27FC236}">
                <a16:creationId xmlns:a16="http://schemas.microsoft.com/office/drawing/2014/main" id="{DCD3C0CA-EFFE-4922-AB99-EDCEE892FAFF}"/>
              </a:ext>
            </a:extLst>
          </p:cNvPr>
          <p:cNvSpPr/>
          <p:nvPr/>
        </p:nvSpPr>
        <p:spPr>
          <a:xfrm>
            <a:off x="491565" y="6357996"/>
            <a:ext cx="5332165" cy="369332"/>
          </a:xfrm>
          <a:prstGeom prst="rect">
            <a:avLst/>
          </a:prstGeom>
        </p:spPr>
        <p:txBody>
          <a:bodyPr wrap="none">
            <a:spAutoFit/>
          </a:bodyPr>
          <a:lstStyle/>
          <a:p>
            <a:r>
              <a:rPr lang="en-US" altLang="zh-TW" dirty="0">
                <a:latin typeface="LinuxBiolinum"/>
              </a:rPr>
              <a:t>Session 25: Multimedia Art, Entertainment and Culture</a:t>
            </a:r>
            <a:endParaRPr lang="zh-TW" altLang="en-US" dirty="0"/>
          </a:p>
        </p:txBody>
      </p:sp>
      <p:pic>
        <p:nvPicPr>
          <p:cNvPr id="7" name="Picture 4" descr="ACM Digital Library home">
            <a:extLst>
              <a:ext uri="{FF2B5EF4-FFF2-40B4-BE49-F238E27FC236}">
                <a16:creationId xmlns:a16="http://schemas.microsoft.com/office/drawing/2014/main" id="{E4BCD5F0-71D5-48FE-BC4F-59FFEBD80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93" y="382673"/>
            <a:ext cx="23526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CM home">
            <a:extLst>
              <a:ext uri="{FF2B5EF4-FFF2-40B4-BE49-F238E27FC236}">
                <a16:creationId xmlns:a16="http://schemas.microsoft.com/office/drawing/2014/main" id="{9E44C121-5AB7-4799-8F54-3583FE3341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7648" y="312618"/>
            <a:ext cx="1773012" cy="62034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id="{D0573FBD-FF94-4A74-A542-0AFD326D6FF3}"/>
              </a:ext>
            </a:extLst>
          </p:cNvPr>
          <p:cNvSpPr/>
          <p:nvPr/>
        </p:nvSpPr>
        <p:spPr>
          <a:xfrm>
            <a:off x="625358" y="1763693"/>
            <a:ext cx="11204174" cy="1200329"/>
          </a:xfrm>
          <a:prstGeom prst="rect">
            <a:avLst/>
          </a:prstGeom>
        </p:spPr>
        <p:txBody>
          <a:bodyPr wrap="square">
            <a:spAutoFit/>
          </a:bodyPr>
          <a:lstStyle/>
          <a:p>
            <a:r>
              <a:rPr lang="en-US" altLang="zh-TW" i="1" dirty="0">
                <a:latin typeface="Courier New" panose="02070309020205020404" pitchFamily="49" charset="0"/>
              </a:rPr>
              <a:t>Shuang Wu, </a:t>
            </a:r>
            <a:r>
              <a:rPr lang="en-US" altLang="zh-TW" i="1" dirty="0" err="1">
                <a:latin typeface="Courier New" panose="02070309020205020404" pitchFamily="49" charset="0"/>
              </a:rPr>
              <a:t>Zhenguang</a:t>
            </a:r>
            <a:r>
              <a:rPr lang="en-US" altLang="zh-TW" i="1" dirty="0">
                <a:latin typeface="Courier New" panose="02070309020205020404" pitchFamily="49" charset="0"/>
              </a:rPr>
              <a:t> Liu, Shijian Lu, and Li Cheng. 2021. Dual Learning Music Composition and Dance Choreography. In Proceedings of the 29th ACM International Conference on Multimedia (MM '21). Association for Computing Machinery, New York, NY, USA, 3746–3754. </a:t>
            </a:r>
            <a:r>
              <a:rPr lang="en-US" altLang="zh-TW" i="1" dirty="0" err="1">
                <a:latin typeface="Courier New" panose="02070309020205020404" pitchFamily="49" charset="0"/>
              </a:rPr>
              <a:t>DOI:</a:t>
            </a:r>
            <a:r>
              <a:rPr lang="en-US" altLang="zh-TW" i="1" dirty="0" err="1">
                <a:latin typeface="Courier New" panose="02070309020205020404" pitchFamily="49" charset="0"/>
                <a:hlinkClick r:id="rId6"/>
              </a:rPr>
              <a:t>https</a:t>
            </a:r>
            <a:r>
              <a:rPr lang="en-US" altLang="zh-TW" i="1" dirty="0">
                <a:latin typeface="Courier New" panose="02070309020205020404" pitchFamily="49" charset="0"/>
                <a:hlinkClick r:id="rId6"/>
              </a:rPr>
              <a:t>://doi.org/10.1145/3474085.3475180</a:t>
            </a:r>
            <a:endParaRPr lang="zh-TW" altLang="en-US" dirty="0"/>
          </a:p>
        </p:txBody>
      </p:sp>
    </p:spTree>
    <p:extLst>
      <p:ext uri="{BB962C8B-B14F-4D97-AF65-F5344CB8AC3E}">
        <p14:creationId xmlns:p14="http://schemas.microsoft.com/office/powerpoint/2010/main" val="3980265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449BD4-2E3C-4904-9A89-B4996FBA76FF}"/>
              </a:ext>
            </a:extLst>
          </p:cNvPr>
          <p:cNvSpPr>
            <a:spLocks noGrp="1"/>
          </p:cNvSpPr>
          <p:nvPr>
            <p:ph type="title"/>
          </p:nvPr>
        </p:nvSpPr>
        <p:spPr>
          <a:xfrm>
            <a:off x="9338872" y="764373"/>
            <a:ext cx="2167328" cy="1293028"/>
          </a:xfrm>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9F765AC4-15C6-4D71-9DD7-8B2226C76856}"/>
              </a:ext>
            </a:extLst>
          </p:cNvPr>
          <p:cNvSpPr>
            <a:spLocks noGrp="1"/>
          </p:cNvSpPr>
          <p:nvPr>
            <p:ph idx="1"/>
          </p:nvPr>
        </p:nvSpPr>
        <p:spPr>
          <a:xfrm>
            <a:off x="685800" y="983604"/>
            <a:ext cx="10820400" cy="854565"/>
          </a:xfrm>
        </p:spPr>
        <p:txBody>
          <a:bodyPr/>
          <a:lstStyle/>
          <a:p>
            <a:r>
              <a:rPr lang="en-US" altLang="zh-TW" dirty="0" err="1"/>
              <a:t>Comparsion</a:t>
            </a:r>
            <a:r>
              <a:rPr lang="en-US" altLang="zh-TW" dirty="0"/>
              <a:t> of Dance Generated by Different Methods</a:t>
            </a:r>
          </a:p>
          <a:p>
            <a:r>
              <a:rPr lang="en-US" altLang="zh-TW" dirty="0"/>
              <a:t>Same Music Input and Same Initial Pose for Cha </a:t>
            </a:r>
            <a:r>
              <a:rPr lang="en-US" altLang="zh-TW" dirty="0" err="1"/>
              <a:t>Cha</a:t>
            </a:r>
            <a:endParaRPr lang="zh-TW" altLang="en-US" dirty="0"/>
          </a:p>
        </p:txBody>
      </p:sp>
      <p:pic>
        <p:nvPicPr>
          <p:cNvPr id="4" name="圖片 3">
            <a:extLst>
              <a:ext uri="{FF2B5EF4-FFF2-40B4-BE49-F238E27FC236}">
                <a16:creationId xmlns:a16="http://schemas.microsoft.com/office/drawing/2014/main" id="{2B7EE74A-1E73-4146-BCFC-D0274BEB46C0}"/>
              </a:ext>
            </a:extLst>
          </p:cNvPr>
          <p:cNvPicPr>
            <a:picLocks noChangeAspect="1"/>
          </p:cNvPicPr>
          <p:nvPr/>
        </p:nvPicPr>
        <p:blipFill rotWithShape="1">
          <a:blip r:embed="rId2"/>
          <a:srcRect l="4672" t="19453" r="25615" b="15847"/>
          <a:stretch/>
        </p:blipFill>
        <p:spPr>
          <a:xfrm>
            <a:off x="988536" y="2057400"/>
            <a:ext cx="8499423" cy="4437088"/>
          </a:xfrm>
          <a:prstGeom prst="rect">
            <a:avLst/>
          </a:prstGeom>
        </p:spPr>
      </p:pic>
    </p:spTree>
    <p:extLst>
      <p:ext uri="{BB962C8B-B14F-4D97-AF65-F5344CB8AC3E}">
        <p14:creationId xmlns:p14="http://schemas.microsoft.com/office/powerpoint/2010/main" val="2946876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449BD4-2E3C-4904-9A89-B4996FBA76FF}"/>
              </a:ext>
            </a:extLst>
          </p:cNvPr>
          <p:cNvSpPr>
            <a:spLocks noGrp="1"/>
          </p:cNvSpPr>
          <p:nvPr>
            <p:ph type="title"/>
          </p:nvPr>
        </p:nvSpPr>
        <p:spPr>
          <a:xfrm>
            <a:off x="9338872" y="764373"/>
            <a:ext cx="2167328" cy="1293028"/>
          </a:xfrm>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9F765AC4-15C6-4D71-9DD7-8B2226C76856}"/>
              </a:ext>
            </a:extLst>
          </p:cNvPr>
          <p:cNvSpPr>
            <a:spLocks noGrp="1"/>
          </p:cNvSpPr>
          <p:nvPr>
            <p:ph idx="1"/>
          </p:nvPr>
        </p:nvSpPr>
        <p:spPr>
          <a:xfrm>
            <a:off x="685800" y="983604"/>
            <a:ext cx="10820400" cy="854565"/>
          </a:xfrm>
        </p:spPr>
        <p:txBody>
          <a:bodyPr/>
          <a:lstStyle/>
          <a:p>
            <a:r>
              <a:rPr lang="en-US" altLang="zh-TW" dirty="0"/>
              <a:t>Diverse Generation in this paper’s  approach</a:t>
            </a:r>
          </a:p>
          <a:p>
            <a:r>
              <a:rPr lang="en-US" altLang="zh-TW" dirty="0"/>
              <a:t>Same input</a:t>
            </a:r>
            <a:r>
              <a:rPr lang="zh-TW" altLang="en-US" dirty="0"/>
              <a:t> </a:t>
            </a:r>
            <a:r>
              <a:rPr lang="en-US" altLang="zh-TW" dirty="0"/>
              <a:t>music but different initial poses</a:t>
            </a:r>
            <a:endParaRPr lang="zh-TW" altLang="en-US" dirty="0"/>
          </a:p>
        </p:txBody>
      </p:sp>
      <p:sp>
        <p:nvSpPr>
          <p:cNvPr id="5" name="文字方塊 4">
            <a:extLst>
              <a:ext uri="{FF2B5EF4-FFF2-40B4-BE49-F238E27FC236}">
                <a16:creationId xmlns:a16="http://schemas.microsoft.com/office/drawing/2014/main" id="{D7A29930-46F0-49FE-9192-0F424F57D201}"/>
              </a:ext>
            </a:extLst>
          </p:cNvPr>
          <p:cNvSpPr txBox="1"/>
          <p:nvPr/>
        </p:nvSpPr>
        <p:spPr>
          <a:xfrm>
            <a:off x="4227226" y="2548328"/>
            <a:ext cx="1569660" cy="369332"/>
          </a:xfrm>
          <a:prstGeom prst="rect">
            <a:avLst/>
          </a:prstGeom>
          <a:noFill/>
        </p:spPr>
        <p:txBody>
          <a:bodyPr wrap="none" rtlCol="0">
            <a:spAutoFit/>
          </a:bodyPr>
          <a:lstStyle/>
          <a:p>
            <a:r>
              <a:rPr lang="en-US" altLang="zh-TW" dirty="0">
                <a:solidFill>
                  <a:schemeClr val="accent6">
                    <a:lumMod val="50000"/>
                  </a:schemeClr>
                </a:solidFill>
              </a:rPr>
              <a:t>Ground True</a:t>
            </a:r>
            <a:endParaRPr lang="zh-TW" altLang="en-US" dirty="0">
              <a:solidFill>
                <a:schemeClr val="accent6">
                  <a:lumMod val="50000"/>
                </a:schemeClr>
              </a:solidFill>
            </a:endParaRPr>
          </a:p>
        </p:txBody>
      </p:sp>
      <p:sp>
        <p:nvSpPr>
          <p:cNvPr id="6" name="文字方塊 5">
            <a:extLst>
              <a:ext uri="{FF2B5EF4-FFF2-40B4-BE49-F238E27FC236}">
                <a16:creationId xmlns:a16="http://schemas.microsoft.com/office/drawing/2014/main" id="{67335622-9070-4288-83BF-D4F3B9EEC270}"/>
              </a:ext>
            </a:extLst>
          </p:cNvPr>
          <p:cNvSpPr txBox="1"/>
          <p:nvPr/>
        </p:nvSpPr>
        <p:spPr>
          <a:xfrm>
            <a:off x="7122826" y="4649450"/>
            <a:ext cx="930063" cy="369332"/>
          </a:xfrm>
          <a:prstGeom prst="rect">
            <a:avLst/>
          </a:prstGeom>
          <a:noFill/>
        </p:spPr>
        <p:txBody>
          <a:bodyPr wrap="none" rtlCol="0">
            <a:spAutoFit/>
          </a:bodyPr>
          <a:lstStyle/>
          <a:p>
            <a:r>
              <a:rPr lang="en-US" altLang="zh-TW" dirty="0">
                <a:solidFill>
                  <a:schemeClr val="accent6">
                    <a:lumMod val="50000"/>
                  </a:schemeClr>
                </a:solidFill>
              </a:rPr>
              <a:t>Matter</a:t>
            </a:r>
            <a:endParaRPr lang="zh-TW" altLang="en-US" dirty="0">
              <a:solidFill>
                <a:schemeClr val="accent6">
                  <a:lumMod val="50000"/>
                </a:schemeClr>
              </a:solidFill>
            </a:endParaRPr>
          </a:p>
        </p:txBody>
      </p:sp>
      <p:pic>
        <p:nvPicPr>
          <p:cNvPr id="7" name="圖片 6">
            <a:extLst>
              <a:ext uri="{FF2B5EF4-FFF2-40B4-BE49-F238E27FC236}">
                <a16:creationId xmlns:a16="http://schemas.microsoft.com/office/drawing/2014/main" id="{D0E0DE56-6370-4255-99F8-57FF54DF10ED}"/>
              </a:ext>
            </a:extLst>
          </p:cNvPr>
          <p:cNvPicPr>
            <a:picLocks noChangeAspect="1"/>
          </p:cNvPicPr>
          <p:nvPr/>
        </p:nvPicPr>
        <p:blipFill rotWithShape="1">
          <a:blip r:embed="rId2"/>
          <a:srcRect l="4181" t="20547" r="31639" b="14343"/>
          <a:stretch/>
        </p:blipFill>
        <p:spPr>
          <a:xfrm>
            <a:off x="894521" y="1977887"/>
            <a:ext cx="7824865" cy="4465322"/>
          </a:xfrm>
          <a:prstGeom prst="rect">
            <a:avLst/>
          </a:prstGeom>
        </p:spPr>
      </p:pic>
      <p:sp>
        <p:nvSpPr>
          <p:cNvPr id="9" name="Rectangle 3">
            <a:extLst>
              <a:ext uri="{FF2B5EF4-FFF2-40B4-BE49-F238E27FC236}">
                <a16:creationId xmlns:a16="http://schemas.microsoft.com/office/drawing/2014/main" id="{B4B9B71C-C744-470F-88F5-2CBFC4D0A430}"/>
              </a:ext>
            </a:extLst>
          </p:cNvPr>
          <p:cNvSpPr>
            <a:spLocks noChangeArrowheads="1"/>
          </p:cNvSpPr>
          <p:nvPr/>
        </p:nvSpPr>
        <p:spPr bwMode="auto">
          <a:xfrm>
            <a:off x="5394351" y="2031626"/>
            <a:ext cx="805070"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202124"/>
                </a:solidFill>
                <a:effectLst/>
                <a:latin typeface="Arial Unicode MS"/>
                <a:ea typeface="inherit"/>
              </a:rPr>
              <a:t>霹靂舞</a:t>
            </a:r>
            <a:r>
              <a:rPr kumimoji="0" lang="zh-TW" altLang="zh-TW" sz="800" b="0" i="0" u="none" strike="noStrike" cap="none" normalizeH="0" baseline="0">
                <a:ln>
                  <a:noFill/>
                </a:ln>
                <a:solidFill>
                  <a:schemeClr val="tx1"/>
                </a:solidFill>
                <a:effectLst/>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04113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449BD4-2E3C-4904-9A89-B4996FBA76FF}"/>
              </a:ext>
            </a:extLst>
          </p:cNvPr>
          <p:cNvSpPr>
            <a:spLocks noGrp="1"/>
          </p:cNvSpPr>
          <p:nvPr>
            <p:ph type="title"/>
          </p:nvPr>
        </p:nvSpPr>
        <p:spPr>
          <a:xfrm>
            <a:off x="9338872" y="764373"/>
            <a:ext cx="2167328" cy="1293028"/>
          </a:xfrm>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9F765AC4-15C6-4D71-9DD7-8B2226C76856}"/>
              </a:ext>
            </a:extLst>
          </p:cNvPr>
          <p:cNvSpPr>
            <a:spLocks noGrp="1"/>
          </p:cNvSpPr>
          <p:nvPr>
            <p:ph idx="1"/>
          </p:nvPr>
        </p:nvSpPr>
        <p:spPr>
          <a:xfrm>
            <a:off x="685800" y="983604"/>
            <a:ext cx="10820400" cy="854565"/>
          </a:xfrm>
        </p:spPr>
        <p:txBody>
          <a:bodyPr/>
          <a:lstStyle/>
          <a:p>
            <a:r>
              <a:rPr lang="en-US" altLang="zh-TW" dirty="0"/>
              <a:t>Multimodal Generation in this paper’s  approach</a:t>
            </a:r>
          </a:p>
          <a:p>
            <a:r>
              <a:rPr lang="en-US" altLang="zh-TW" dirty="0"/>
              <a:t>Same initial poses but different input music</a:t>
            </a:r>
            <a:endParaRPr lang="zh-TW" altLang="en-US" dirty="0"/>
          </a:p>
        </p:txBody>
      </p:sp>
      <p:sp>
        <p:nvSpPr>
          <p:cNvPr id="5" name="文字方塊 4">
            <a:extLst>
              <a:ext uri="{FF2B5EF4-FFF2-40B4-BE49-F238E27FC236}">
                <a16:creationId xmlns:a16="http://schemas.microsoft.com/office/drawing/2014/main" id="{D7A29930-46F0-49FE-9192-0F424F57D201}"/>
              </a:ext>
            </a:extLst>
          </p:cNvPr>
          <p:cNvSpPr txBox="1"/>
          <p:nvPr/>
        </p:nvSpPr>
        <p:spPr>
          <a:xfrm>
            <a:off x="4227226" y="2548328"/>
            <a:ext cx="1569660" cy="369332"/>
          </a:xfrm>
          <a:prstGeom prst="rect">
            <a:avLst/>
          </a:prstGeom>
          <a:noFill/>
        </p:spPr>
        <p:txBody>
          <a:bodyPr wrap="none" rtlCol="0">
            <a:spAutoFit/>
          </a:bodyPr>
          <a:lstStyle/>
          <a:p>
            <a:r>
              <a:rPr lang="en-US" altLang="zh-TW" dirty="0">
                <a:solidFill>
                  <a:schemeClr val="accent6">
                    <a:lumMod val="50000"/>
                  </a:schemeClr>
                </a:solidFill>
              </a:rPr>
              <a:t>Ground True</a:t>
            </a:r>
            <a:endParaRPr lang="zh-TW" altLang="en-US" dirty="0">
              <a:solidFill>
                <a:schemeClr val="accent6">
                  <a:lumMod val="50000"/>
                </a:schemeClr>
              </a:solidFill>
            </a:endParaRPr>
          </a:p>
        </p:txBody>
      </p:sp>
      <p:sp>
        <p:nvSpPr>
          <p:cNvPr id="6" name="文字方塊 5">
            <a:extLst>
              <a:ext uri="{FF2B5EF4-FFF2-40B4-BE49-F238E27FC236}">
                <a16:creationId xmlns:a16="http://schemas.microsoft.com/office/drawing/2014/main" id="{67335622-9070-4288-83BF-D4F3B9EEC270}"/>
              </a:ext>
            </a:extLst>
          </p:cNvPr>
          <p:cNvSpPr txBox="1"/>
          <p:nvPr/>
        </p:nvSpPr>
        <p:spPr>
          <a:xfrm>
            <a:off x="7122826" y="4649450"/>
            <a:ext cx="930063" cy="369332"/>
          </a:xfrm>
          <a:prstGeom prst="rect">
            <a:avLst/>
          </a:prstGeom>
          <a:noFill/>
        </p:spPr>
        <p:txBody>
          <a:bodyPr wrap="none" rtlCol="0">
            <a:spAutoFit/>
          </a:bodyPr>
          <a:lstStyle/>
          <a:p>
            <a:r>
              <a:rPr lang="en-US" altLang="zh-TW" dirty="0">
                <a:solidFill>
                  <a:schemeClr val="accent6">
                    <a:lumMod val="50000"/>
                  </a:schemeClr>
                </a:solidFill>
              </a:rPr>
              <a:t>Matter</a:t>
            </a:r>
            <a:endParaRPr lang="zh-TW" altLang="en-US" dirty="0">
              <a:solidFill>
                <a:schemeClr val="accent6">
                  <a:lumMod val="50000"/>
                </a:schemeClr>
              </a:solidFill>
            </a:endParaRPr>
          </a:p>
        </p:txBody>
      </p:sp>
      <p:pic>
        <p:nvPicPr>
          <p:cNvPr id="8" name="圖片 7">
            <a:extLst>
              <a:ext uri="{FF2B5EF4-FFF2-40B4-BE49-F238E27FC236}">
                <a16:creationId xmlns:a16="http://schemas.microsoft.com/office/drawing/2014/main" id="{81138FCA-48B2-4859-A19F-A04BBBCBEECB}"/>
              </a:ext>
            </a:extLst>
          </p:cNvPr>
          <p:cNvPicPr>
            <a:picLocks noChangeAspect="1"/>
          </p:cNvPicPr>
          <p:nvPr/>
        </p:nvPicPr>
        <p:blipFill rotWithShape="1">
          <a:blip r:embed="rId2"/>
          <a:srcRect l="4427" t="20109" r="25738" b="17814"/>
          <a:stretch/>
        </p:blipFill>
        <p:spPr>
          <a:xfrm>
            <a:off x="685800" y="2057400"/>
            <a:ext cx="8514413" cy="4257208"/>
          </a:xfrm>
          <a:prstGeom prst="rect">
            <a:avLst/>
          </a:prstGeom>
        </p:spPr>
      </p:pic>
    </p:spTree>
    <p:extLst>
      <p:ext uri="{BB962C8B-B14F-4D97-AF65-F5344CB8AC3E}">
        <p14:creationId xmlns:p14="http://schemas.microsoft.com/office/powerpoint/2010/main" val="2163978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D7A29930-46F0-49FE-9192-0F424F57D201}"/>
              </a:ext>
            </a:extLst>
          </p:cNvPr>
          <p:cNvSpPr txBox="1"/>
          <p:nvPr/>
        </p:nvSpPr>
        <p:spPr>
          <a:xfrm>
            <a:off x="4227226" y="2548328"/>
            <a:ext cx="1569660" cy="369332"/>
          </a:xfrm>
          <a:prstGeom prst="rect">
            <a:avLst/>
          </a:prstGeom>
          <a:noFill/>
        </p:spPr>
        <p:txBody>
          <a:bodyPr wrap="none" rtlCol="0">
            <a:spAutoFit/>
          </a:bodyPr>
          <a:lstStyle/>
          <a:p>
            <a:r>
              <a:rPr lang="en-US" altLang="zh-TW" dirty="0">
                <a:solidFill>
                  <a:schemeClr val="accent6">
                    <a:lumMod val="50000"/>
                  </a:schemeClr>
                </a:solidFill>
              </a:rPr>
              <a:t>Ground True</a:t>
            </a:r>
            <a:endParaRPr lang="zh-TW" altLang="en-US" dirty="0">
              <a:solidFill>
                <a:schemeClr val="accent6">
                  <a:lumMod val="50000"/>
                </a:schemeClr>
              </a:solidFill>
            </a:endParaRPr>
          </a:p>
        </p:txBody>
      </p:sp>
      <p:sp>
        <p:nvSpPr>
          <p:cNvPr id="6" name="文字方塊 5">
            <a:extLst>
              <a:ext uri="{FF2B5EF4-FFF2-40B4-BE49-F238E27FC236}">
                <a16:creationId xmlns:a16="http://schemas.microsoft.com/office/drawing/2014/main" id="{67335622-9070-4288-83BF-D4F3B9EEC270}"/>
              </a:ext>
            </a:extLst>
          </p:cNvPr>
          <p:cNvSpPr txBox="1"/>
          <p:nvPr/>
        </p:nvSpPr>
        <p:spPr>
          <a:xfrm>
            <a:off x="7122826" y="4649450"/>
            <a:ext cx="930063" cy="369332"/>
          </a:xfrm>
          <a:prstGeom prst="rect">
            <a:avLst/>
          </a:prstGeom>
          <a:noFill/>
        </p:spPr>
        <p:txBody>
          <a:bodyPr wrap="none" rtlCol="0">
            <a:spAutoFit/>
          </a:bodyPr>
          <a:lstStyle/>
          <a:p>
            <a:r>
              <a:rPr lang="en-US" altLang="zh-TW" dirty="0">
                <a:solidFill>
                  <a:schemeClr val="accent6">
                    <a:lumMod val="50000"/>
                  </a:schemeClr>
                </a:solidFill>
              </a:rPr>
              <a:t>Matter</a:t>
            </a:r>
            <a:endParaRPr lang="zh-TW" altLang="en-US" dirty="0">
              <a:solidFill>
                <a:schemeClr val="accent6">
                  <a:lumMod val="50000"/>
                </a:schemeClr>
              </a:solidFill>
            </a:endParaRPr>
          </a:p>
        </p:txBody>
      </p:sp>
      <p:pic>
        <p:nvPicPr>
          <p:cNvPr id="7" name="圖片 6">
            <a:extLst>
              <a:ext uri="{FF2B5EF4-FFF2-40B4-BE49-F238E27FC236}">
                <a16:creationId xmlns:a16="http://schemas.microsoft.com/office/drawing/2014/main" id="{9A1AB854-0E66-4BB5-BDF2-6BDCE9218992}"/>
              </a:ext>
            </a:extLst>
          </p:cNvPr>
          <p:cNvPicPr>
            <a:picLocks noChangeAspect="1"/>
          </p:cNvPicPr>
          <p:nvPr/>
        </p:nvPicPr>
        <p:blipFill rotWithShape="1">
          <a:blip r:embed="rId3"/>
          <a:srcRect l="2950" t="26230" r="2255" b="36175"/>
          <a:stretch/>
        </p:blipFill>
        <p:spPr>
          <a:xfrm>
            <a:off x="317292" y="3429000"/>
            <a:ext cx="11557416" cy="2578308"/>
          </a:xfrm>
          <a:prstGeom prst="rect">
            <a:avLst/>
          </a:prstGeom>
        </p:spPr>
      </p:pic>
      <p:sp>
        <p:nvSpPr>
          <p:cNvPr id="9" name="標題 8">
            <a:extLst>
              <a:ext uri="{FF2B5EF4-FFF2-40B4-BE49-F238E27FC236}">
                <a16:creationId xmlns:a16="http://schemas.microsoft.com/office/drawing/2014/main" id="{B99CF347-8036-4BCE-9090-2782A1C257F6}"/>
              </a:ext>
            </a:extLst>
          </p:cNvPr>
          <p:cNvSpPr>
            <a:spLocks noGrp="1"/>
          </p:cNvSpPr>
          <p:nvPr>
            <p:ph type="title"/>
          </p:nvPr>
        </p:nvSpPr>
        <p:spPr/>
        <p:txBody>
          <a:bodyPr/>
          <a:lstStyle/>
          <a:p>
            <a:r>
              <a:rPr lang="en-US" altLang="zh-TW" dirty="0"/>
              <a:t>Sample Generated Music</a:t>
            </a:r>
            <a:endParaRPr lang="zh-TW" altLang="en-US" dirty="0"/>
          </a:p>
        </p:txBody>
      </p:sp>
    </p:spTree>
    <p:extLst>
      <p:ext uri="{BB962C8B-B14F-4D97-AF65-F5344CB8AC3E}">
        <p14:creationId xmlns:p14="http://schemas.microsoft.com/office/powerpoint/2010/main" val="219946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67335622-9070-4288-83BF-D4F3B9EEC270}"/>
              </a:ext>
            </a:extLst>
          </p:cNvPr>
          <p:cNvSpPr txBox="1"/>
          <p:nvPr/>
        </p:nvSpPr>
        <p:spPr>
          <a:xfrm>
            <a:off x="7122826" y="4649450"/>
            <a:ext cx="930063" cy="369332"/>
          </a:xfrm>
          <a:prstGeom prst="rect">
            <a:avLst/>
          </a:prstGeom>
          <a:noFill/>
        </p:spPr>
        <p:txBody>
          <a:bodyPr wrap="none" rtlCol="0">
            <a:spAutoFit/>
          </a:bodyPr>
          <a:lstStyle/>
          <a:p>
            <a:r>
              <a:rPr lang="en-US" altLang="zh-TW" dirty="0">
                <a:solidFill>
                  <a:schemeClr val="accent6">
                    <a:lumMod val="50000"/>
                  </a:schemeClr>
                </a:solidFill>
              </a:rPr>
              <a:t>Matter</a:t>
            </a:r>
            <a:endParaRPr lang="zh-TW" altLang="en-US" dirty="0">
              <a:solidFill>
                <a:schemeClr val="accent6">
                  <a:lumMod val="50000"/>
                </a:schemeClr>
              </a:solidFill>
            </a:endParaRPr>
          </a:p>
        </p:txBody>
      </p:sp>
      <p:pic>
        <p:nvPicPr>
          <p:cNvPr id="8" name="圖片 7">
            <a:extLst>
              <a:ext uri="{FF2B5EF4-FFF2-40B4-BE49-F238E27FC236}">
                <a16:creationId xmlns:a16="http://schemas.microsoft.com/office/drawing/2014/main" id="{9806C1FE-9278-46F4-9E63-AB0D6C870727}"/>
              </a:ext>
            </a:extLst>
          </p:cNvPr>
          <p:cNvPicPr>
            <a:picLocks noChangeAspect="1"/>
          </p:cNvPicPr>
          <p:nvPr/>
        </p:nvPicPr>
        <p:blipFill rotWithShape="1">
          <a:blip r:embed="rId3"/>
          <a:srcRect l="15000" t="23825" r="15287" b="39235"/>
          <a:stretch/>
        </p:blipFill>
        <p:spPr>
          <a:xfrm>
            <a:off x="1846288" y="2917660"/>
            <a:ext cx="8499423" cy="2533338"/>
          </a:xfrm>
          <a:prstGeom prst="rect">
            <a:avLst/>
          </a:prstGeom>
        </p:spPr>
      </p:pic>
      <p:sp>
        <p:nvSpPr>
          <p:cNvPr id="10" name="內容版面配置區 2">
            <a:extLst>
              <a:ext uri="{FF2B5EF4-FFF2-40B4-BE49-F238E27FC236}">
                <a16:creationId xmlns:a16="http://schemas.microsoft.com/office/drawing/2014/main" id="{6874E81C-888B-4150-A99E-242B040642FF}"/>
              </a:ext>
            </a:extLst>
          </p:cNvPr>
          <p:cNvSpPr>
            <a:spLocks noGrp="1"/>
          </p:cNvSpPr>
          <p:nvPr>
            <p:ph idx="1"/>
          </p:nvPr>
        </p:nvSpPr>
        <p:spPr>
          <a:xfrm>
            <a:off x="685800" y="983604"/>
            <a:ext cx="10820400" cy="854565"/>
          </a:xfrm>
        </p:spPr>
        <p:txBody>
          <a:bodyPr/>
          <a:lstStyle/>
          <a:p>
            <a:r>
              <a:rPr lang="en-US" altLang="zh-TW" dirty="0"/>
              <a:t>Quantitative Results</a:t>
            </a:r>
          </a:p>
          <a:p>
            <a:r>
              <a:rPr lang="en-US" altLang="zh-TW" dirty="0"/>
              <a:t>Comparing Different Method for Dance Generation</a:t>
            </a:r>
          </a:p>
        </p:txBody>
      </p:sp>
      <p:sp>
        <p:nvSpPr>
          <p:cNvPr id="3" name="標題 2">
            <a:extLst>
              <a:ext uri="{FF2B5EF4-FFF2-40B4-BE49-F238E27FC236}">
                <a16:creationId xmlns:a16="http://schemas.microsoft.com/office/drawing/2014/main" id="{691DB459-6DB3-419A-8D57-EAE2B2F05BF3}"/>
              </a:ext>
            </a:extLst>
          </p:cNvPr>
          <p:cNvSpPr>
            <a:spLocks noGrp="1"/>
          </p:cNvSpPr>
          <p:nvPr>
            <p:ph type="title"/>
          </p:nvPr>
        </p:nvSpPr>
        <p:spPr/>
        <p:txBody>
          <a:bodyPr/>
          <a:lstStyle/>
          <a:p>
            <a:r>
              <a:rPr lang="en-US" altLang="zh-TW" dirty="0"/>
              <a:t>RESULTS</a:t>
            </a:r>
            <a:endParaRPr lang="zh-TW" altLang="en-US" dirty="0"/>
          </a:p>
        </p:txBody>
      </p:sp>
      <p:sp>
        <p:nvSpPr>
          <p:cNvPr id="2" name="矩形 1">
            <a:extLst>
              <a:ext uri="{FF2B5EF4-FFF2-40B4-BE49-F238E27FC236}">
                <a16:creationId xmlns:a16="http://schemas.microsoft.com/office/drawing/2014/main" id="{DD6FB3E9-C09E-42DA-A7FE-D29D68EB4C6B}"/>
              </a:ext>
            </a:extLst>
          </p:cNvPr>
          <p:cNvSpPr/>
          <p:nvPr/>
        </p:nvSpPr>
        <p:spPr>
          <a:xfrm>
            <a:off x="2094766" y="5689730"/>
            <a:ext cx="4801314" cy="369332"/>
          </a:xfrm>
          <a:prstGeom prst="rect">
            <a:avLst/>
          </a:prstGeom>
        </p:spPr>
        <p:txBody>
          <a:bodyPr wrap="none">
            <a:spAutoFit/>
          </a:bodyPr>
          <a:lstStyle/>
          <a:p>
            <a:r>
              <a:rPr lang="en-US" altLang="zh-TW" b="1" dirty="0" err="1">
                <a:latin typeface="Arial" panose="020B0604020202020204" pitchFamily="34" charset="0"/>
              </a:rPr>
              <a:t>NOTE:Fréchet</a:t>
            </a:r>
            <a:r>
              <a:rPr lang="en-US" altLang="zh-TW" b="1" dirty="0">
                <a:latin typeface="Arial" panose="020B0604020202020204" pitchFamily="34" charset="0"/>
              </a:rPr>
              <a:t> </a:t>
            </a:r>
            <a:r>
              <a:rPr lang="zh-TW" altLang="en-US" b="1" dirty="0">
                <a:latin typeface="Arial" panose="020B0604020202020204" pitchFamily="34" charset="0"/>
              </a:rPr>
              <a:t>距離</a:t>
            </a:r>
            <a:r>
              <a:rPr lang="zh-TW" altLang="en-US" dirty="0">
                <a:latin typeface="Arial" panose="020B0604020202020204" pitchFamily="34" charset="0"/>
              </a:rPr>
              <a:t>是</a:t>
            </a:r>
            <a:r>
              <a:rPr lang="zh-TW" altLang="en-US" dirty="0">
                <a:latin typeface="Arial" panose="020B0604020202020204" pitchFamily="34" charset="0"/>
                <a:hlinkClick r:id="rId4" tooltip="曲線">
                  <a:extLst>
                    <a:ext uri="{A12FA001-AC4F-418D-AE19-62706E023703}">
                      <ahyp:hlinkClr xmlns:ahyp="http://schemas.microsoft.com/office/drawing/2018/hyperlinkcolor" val="tx"/>
                    </a:ext>
                  </a:extLst>
                </a:hlinkClick>
              </a:rPr>
              <a:t>曲線</a:t>
            </a:r>
            <a:r>
              <a:rPr lang="zh-TW" altLang="en-US" dirty="0">
                <a:latin typeface="Arial" panose="020B0604020202020204" pitchFamily="34" charset="0"/>
              </a:rPr>
              <a:t>之間</a:t>
            </a:r>
            <a:r>
              <a:rPr lang="zh-TW" altLang="en-US" dirty="0">
                <a:latin typeface="Arial" panose="020B0604020202020204" pitchFamily="34" charset="0"/>
                <a:hlinkClick r:id="rId5" tooltip="相似度的度量">
                  <a:extLst>
                    <a:ext uri="{A12FA001-AC4F-418D-AE19-62706E023703}">
                      <ahyp:hlinkClr xmlns:ahyp="http://schemas.microsoft.com/office/drawing/2018/hyperlinkcolor" val="tx"/>
                    </a:ext>
                  </a:extLst>
                </a:hlinkClick>
              </a:rPr>
              <a:t>相似性</a:t>
            </a:r>
            <a:r>
              <a:rPr lang="zh-TW" altLang="en-US" dirty="0">
                <a:latin typeface="Arial" panose="020B0604020202020204" pitchFamily="34" charset="0"/>
              </a:rPr>
              <a:t>的</a:t>
            </a:r>
            <a:r>
              <a:rPr lang="zh-TW" altLang="en-US" dirty="0">
                <a:latin typeface="Arial" panose="020B0604020202020204" pitchFamily="34" charset="0"/>
                <a:hlinkClick r:id="rId5" tooltip="相似度的度量">
                  <a:extLst>
                    <a:ext uri="{A12FA001-AC4F-418D-AE19-62706E023703}">
                      <ahyp:hlinkClr xmlns:ahyp="http://schemas.microsoft.com/office/drawing/2018/hyperlinkcolor" val="tx"/>
                    </a:ext>
                  </a:extLst>
                </a:hlinkClick>
              </a:rPr>
              <a:t>度量</a:t>
            </a:r>
            <a:endParaRPr lang="zh-TW" altLang="en-US" dirty="0"/>
          </a:p>
        </p:txBody>
      </p:sp>
    </p:spTree>
    <p:extLst>
      <p:ext uri="{BB962C8B-B14F-4D97-AF65-F5344CB8AC3E}">
        <p14:creationId xmlns:p14="http://schemas.microsoft.com/office/powerpoint/2010/main" val="4161742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67335622-9070-4288-83BF-D4F3B9EEC270}"/>
              </a:ext>
            </a:extLst>
          </p:cNvPr>
          <p:cNvSpPr txBox="1"/>
          <p:nvPr/>
        </p:nvSpPr>
        <p:spPr>
          <a:xfrm>
            <a:off x="7122826" y="4649450"/>
            <a:ext cx="930063" cy="369332"/>
          </a:xfrm>
          <a:prstGeom prst="rect">
            <a:avLst/>
          </a:prstGeom>
          <a:noFill/>
        </p:spPr>
        <p:txBody>
          <a:bodyPr wrap="none" rtlCol="0">
            <a:spAutoFit/>
          </a:bodyPr>
          <a:lstStyle/>
          <a:p>
            <a:r>
              <a:rPr lang="en-US" altLang="zh-TW" dirty="0">
                <a:solidFill>
                  <a:schemeClr val="accent6">
                    <a:lumMod val="50000"/>
                  </a:schemeClr>
                </a:solidFill>
              </a:rPr>
              <a:t>Matter</a:t>
            </a:r>
            <a:endParaRPr lang="zh-TW" altLang="en-US" dirty="0">
              <a:solidFill>
                <a:schemeClr val="accent6">
                  <a:lumMod val="50000"/>
                </a:schemeClr>
              </a:solidFill>
            </a:endParaRPr>
          </a:p>
        </p:txBody>
      </p:sp>
      <p:sp>
        <p:nvSpPr>
          <p:cNvPr id="10" name="內容版面配置區 2">
            <a:extLst>
              <a:ext uri="{FF2B5EF4-FFF2-40B4-BE49-F238E27FC236}">
                <a16:creationId xmlns:a16="http://schemas.microsoft.com/office/drawing/2014/main" id="{6874E81C-888B-4150-A99E-242B040642FF}"/>
              </a:ext>
            </a:extLst>
          </p:cNvPr>
          <p:cNvSpPr>
            <a:spLocks noGrp="1"/>
          </p:cNvSpPr>
          <p:nvPr>
            <p:ph idx="1"/>
          </p:nvPr>
        </p:nvSpPr>
        <p:spPr>
          <a:xfrm>
            <a:off x="685800" y="983604"/>
            <a:ext cx="10820400" cy="854565"/>
          </a:xfrm>
        </p:spPr>
        <p:txBody>
          <a:bodyPr/>
          <a:lstStyle/>
          <a:p>
            <a:r>
              <a:rPr lang="en-US" altLang="zh-TW" dirty="0"/>
              <a:t>Quantitative Results</a:t>
            </a:r>
          </a:p>
          <a:p>
            <a:r>
              <a:rPr lang="en-US" altLang="zh-TW" dirty="0"/>
              <a:t>Ablation Experiments</a:t>
            </a:r>
          </a:p>
        </p:txBody>
      </p:sp>
      <p:sp>
        <p:nvSpPr>
          <p:cNvPr id="3" name="標題 2">
            <a:extLst>
              <a:ext uri="{FF2B5EF4-FFF2-40B4-BE49-F238E27FC236}">
                <a16:creationId xmlns:a16="http://schemas.microsoft.com/office/drawing/2014/main" id="{691DB459-6DB3-419A-8D57-EAE2B2F05BF3}"/>
              </a:ext>
            </a:extLst>
          </p:cNvPr>
          <p:cNvSpPr>
            <a:spLocks noGrp="1"/>
          </p:cNvSpPr>
          <p:nvPr>
            <p:ph type="title"/>
          </p:nvPr>
        </p:nvSpPr>
        <p:spPr/>
        <p:txBody>
          <a:bodyPr/>
          <a:lstStyle/>
          <a:p>
            <a:endParaRPr lang="zh-TW" altLang="en-US" dirty="0"/>
          </a:p>
        </p:txBody>
      </p:sp>
      <p:pic>
        <p:nvPicPr>
          <p:cNvPr id="7" name="圖片 6">
            <a:extLst>
              <a:ext uri="{FF2B5EF4-FFF2-40B4-BE49-F238E27FC236}">
                <a16:creationId xmlns:a16="http://schemas.microsoft.com/office/drawing/2014/main" id="{7DE2F21C-8886-42A6-87BB-8359DFAA3DF1}"/>
              </a:ext>
            </a:extLst>
          </p:cNvPr>
          <p:cNvPicPr>
            <a:picLocks noChangeAspect="1"/>
          </p:cNvPicPr>
          <p:nvPr/>
        </p:nvPicPr>
        <p:blipFill rotWithShape="1">
          <a:blip r:embed="rId3"/>
          <a:srcRect t="29289" b="37268"/>
          <a:stretch/>
        </p:blipFill>
        <p:spPr>
          <a:xfrm>
            <a:off x="0" y="3177914"/>
            <a:ext cx="12192000" cy="2293495"/>
          </a:xfrm>
          <a:prstGeom prst="rect">
            <a:avLst/>
          </a:prstGeom>
        </p:spPr>
      </p:pic>
    </p:spTree>
    <p:extLst>
      <p:ext uri="{BB962C8B-B14F-4D97-AF65-F5344CB8AC3E}">
        <p14:creationId xmlns:p14="http://schemas.microsoft.com/office/powerpoint/2010/main" val="3904066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6FF11735-973D-4197-92DF-7A022B965CDF}"/>
              </a:ext>
            </a:extLst>
          </p:cNvPr>
          <p:cNvSpPr>
            <a:spLocks noGrp="1"/>
          </p:cNvSpPr>
          <p:nvPr>
            <p:ph type="title"/>
          </p:nvPr>
        </p:nvSpPr>
        <p:spPr/>
        <p:txBody>
          <a:bodyPr/>
          <a:lstStyle/>
          <a:p>
            <a:r>
              <a:rPr lang="en-US" altLang="zh-TW" dirty="0" err="1"/>
              <a:t>Conculsion</a:t>
            </a:r>
            <a:endParaRPr lang="zh-TW" altLang="en-US" dirty="0"/>
          </a:p>
        </p:txBody>
      </p:sp>
      <p:sp>
        <p:nvSpPr>
          <p:cNvPr id="4" name="內容版面配置區 3">
            <a:extLst>
              <a:ext uri="{FF2B5EF4-FFF2-40B4-BE49-F238E27FC236}">
                <a16:creationId xmlns:a16="http://schemas.microsoft.com/office/drawing/2014/main" id="{05189DE7-C3FD-41EA-85D5-AD64D7F08FBC}"/>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141A7769-3A8F-4420-B572-D3C40C0DBB38}"/>
              </a:ext>
            </a:extLst>
          </p:cNvPr>
          <p:cNvPicPr>
            <a:picLocks noChangeAspect="1"/>
          </p:cNvPicPr>
          <p:nvPr/>
        </p:nvPicPr>
        <p:blipFill rotWithShape="1">
          <a:blip r:embed="rId3"/>
          <a:srcRect l="9283" t="20328" r="13197" b="51749"/>
          <a:stretch/>
        </p:blipFill>
        <p:spPr>
          <a:xfrm>
            <a:off x="1370350" y="3102965"/>
            <a:ext cx="9451300" cy="1914992"/>
          </a:xfrm>
          <a:prstGeom prst="rect">
            <a:avLst/>
          </a:prstGeom>
        </p:spPr>
      </p:pic>
    </p:spTree>
    <p:extLst>
      <p:ext uri="{BB962C8B-B14F-4D97-AF65-F5344CB8AC3E}">
        <p14:creationId xmlns:p14="http://schemas.microsoft.com/office/powerpoint/2010/main" val="1464870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DDAD2A-38F3-47F5-94C3-2069B91E7B26}"/>
              </a:ext>
            </a:extLst>
          </p:cNvPr>
          <p:cNvSpPr>
            <a:spLocks noGrp="1"/>
          </p:cNvSpPr>
          <p:nvPr>
            <p:ph type="title"/>
          </p:nvPr>
        </p:nvSpPr>
        <p:spPr/>
        <p:txBody>
          <a:bodyPr/>
          <a:lstStyle/>
          <a:p>
            <a:r>
              <a:rPr lang="en-US" altLang="zh-TW" dirty="0"/>
              <a:t>What I Learn/Get?</a:t>
            </a:r>
            <a:endParaRPr lang="zh-TW" altLang="en-US" dirty="0"/>
          </a:p>
        </p:txBody>
      </p:sp>
      <p:sp>
        <p:nvSpPr>
          <p:cNvPr id="3" name="內容版面配置區 2">
            <a:extLst>
              <a:ext uri="{FF2B5EF4-FFF2-40B4-BE49-F238E27FC236}">
                <a16:creationId xmlns:a16="http://schemas.microsoft.com/office/drawing/2014/main" id="{96868066-DD93-4295-B305-C3AF871092B1}"/>
              </a:ext>
            </a:extLst>
          </p:cNvPr>
          <p:cNvSpPr>
            <a:spLocks noGrp="1"/>
          </p:cNvSpPr>
          <p:nvPr>
            <p:ph idx="1"/>
          </p:nvPr>
        </p:nvSpPr>
        <p:spPr/>
        <p:txBody>
          <a:bodyPr/>
          <a:lstStyle/>
          <a:p>
            <a:r>
              <a:rPr lang="en-US" altLang="zh-TW" dirty="0"/>
              <a:t>Art Model  learning simulate human with Multiple-Sense</a:t>
            </a:r>
          </a:p>
          <a:p>
            <a:r>
              <a:rPr lang="en-US" altLang="zh-TW" dirty="0"/>
              <a:t>Music vs Movement</a:t>
            </a:r>
          </a:p>
          <a:p>
            <a:r>
              <a:rPr lang="en-US" altLang="zh-TW" dirty="0"/>
              <a:t>Music vs Emotion</a:t>
            </a:r>
          </a:p>
          <a:p>
            <a:r>
              <a:rPr lang="en-US" altLang="zh-TW"/>
              <a:t>….</a:t>
            </a:r>
            <a:endParaRPr lang="zh-TW" altLang="en-US" dirty="0"/>
          </a:p>
        </p:txBody>
      </p:sp>
    </p:spTree>
    <p:extLst>
      <p:ext uri="{BB962C8B-B14F-4D97-AF65-F5344CB8AC3E}">
        <p14:creationId xmlns:p14="http://schemas.microsoft.com/office/powerpoint/2010/main" val="1456715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6BBDE0-0AC6-4142-9A3A-81065D8D8764}"/>
              </a:ext>
            </a:extLst>
          </p:cNvPr>
          <p:cNvSpPr>
            <a:spLocks noGrp="1"/>
          </p:cNvSpPr>
          <p:nvPr>
            <p:ph type="title"/>
          </p:nvPr>
        </p:nvSpPr>
        <p:spPr/>
        <p:txBody>
          <a:bodyPr/>
          <a:lstStyle/>
          <a:p>
            <a:r>
              <a:rPr lang="en-US" altLang="zh-TW" dirty="0"/>
              <a:t>CONNECTION</a:t>
            </a:r>
            <a:endParaRPr lang="zh-TW" altLang="en-US" dirty="0"/>
          </a:p>
        </p:txBody>
      </p:sp>
      <p:sp>
        <p:nvSpPr>
          <p:cNvPr id="3" name="內容版面配置區 2">
            <a:extLst>
              <a:ext uri="{FF2B5EF4-FFF2-40B4-BE49-F238E27FC236}">
                <a16:creationId xmlns:a16="http://schemas.microsoft.com/office/drawing/2014/main" id="{D6A3D6AC-FB31-469D-A25D-36E90A5D2753}"/>
              </a:ext>
            </a:extLst>
          </p:cNvPr>
          <p:cNvSpPr>
            <a:spLocks noGrp="1"/>
          </p:cNvSpPr>
          <p:nvPr>
            <p:ph idx="1"/>
          </p:nvPr>
        </p:nvSpPr>
        <p:spPr/>
        <p:txBody>
          <a:bodyPr>
            <a:normAutofit fontScale="92500"/>
          </a:bodyPr>
          <a:lstStyle/>
          <a:p>
            <a:r>
              <a:rPr lang="en-US" altLang="zh-TW" dirty="0" err="1"/>
              <a:t>Gromov</a:t>
            </a:r>
            <a:r>
              <a:rPr lang="en-US" altLang="zh-TW" dirty="0"/>
              <a:t>-Wasserstein Alignment of Word Embedding Space, David Alvarez-</a:t>
            </a:r>
            <a:r>
              <a:rPr lang="en-US" altLang="zh-TW" dirty="0" err="1"/>
              <a:t>Melis</a:t>
            </a:r>
            <a:r>
              <a:rPr lang="en-US" altLang="zh-TW" dirty="0"/>
              <a:t> CSAIL, MIT dalvmel@mit.edu </a:t>
            </a:r>
            <a:r>
              <a:rPr lang="en-US" altLang="zh-TW" dirty="0">
                <a:hlinkClick r:id="rId2"/>
              </a:rPr>
              <a:t>https://aclanthology.org/D18-1214.pdf</a:t>
            </a:r>
            <a:endParaRPr lang="en-US" altLang="zh-TW" dirty="0"/>
          </a:p>
          <a:p>
            <a:endParaRPr lang="en-US" altLang="zh-TW" dirty="0"/>
          </a:p>
          <a:p>
            <a:r>
              <a:rPr lang="en-US" altLang="zh-TW" dirty="0"/>
              <a:t>The </a:t>
            </a:r>
            <a:r>
              <a:rPr lang="en-US" altLang="zh-TW" dirty="0" err="1"/>
              <a:t>Gromov</a:t>
            </a:r>
            <a:r>
              <a:rPr lang="en-US" altLang="zh-TW" dirty="0"/>
              <a:t>–Wasserstein distance between networks and stable network invariants, </a:t>
            </a:r>
            <a:r>
              <a:rPr lang="en-US" altLang="zh-TW" dirty="0" err="1"/>
              <a:t>Titouan</a:t>
            </a:r>
            <a:r>
              <a:rPr lang="en-US" altLang="zh-TW" dirty="0"/>
              <a:t> </a:t>
            </a:r>
            <a:r>
              <a:rPr lang="en-US" altLang="zh-TW" dirty="0" err="1"/>
              <a:t>Vayer</a:t>
            </a:r>
            <a:r>
              <a:rPr lang="en-US" altLang="zh-TW" dirty="0"/>
              <a:t> Univ. Bretagne-Sud, CNRS, IRISA F-56000 Vannes </a:t>
            </a:r>
            <a:r>
              <a:rPr lang="en-US" altLang="zh-TW" dirty="0">
                <a:hlinkClick r:id="rId3"/>
              </a:rPr>
              <a:t>titouan.vayer@irisa.fr</a:t>
            </a:r>
            <a:r>
              <a:rPr lang="en-US" altLang="zh-TW" dirty="0"/>
              <a:t>, </a:t>
            </a:r>
            <a:r>
              <a:rPr lang="en-US" altLang="zh-TW" dirty="0">
                <a:hlinkClick r:id="rId4"/>
              </a:rPr>
              <a:t>https://proceedings.neurips.cc/paper/2019/file/a9cc6694dc40736d7a2ec018ea566113-Paper.pdf</a:t>
            </a:r>
            <a:endParaRPr lang="en-US" altLang="zh-TW" dirty="0"/>
          </a:p>
          <a:p>
            <a:endParaRPr lang="en-US" altLang="zh-TW" dirty="0"/>
          </a:p>
          <a:p>
            <a:r>
              <a:rPr lang="en-US" altLang="zh-TW" b="1" dirty="0"/>
              <a:t>Cross-Modal Dual Learning for Sentence-to-Video Generation</a:t>
            </a:r>
            <a:br>
              <a:rPr lang="en-US" altLang="zh-TW" b="1" dirty="0"/>
            </a:br>
            <a:r>
              <a:rPr lang="en-US" altLang="zh-TW" u="sng" dirty="0"/>
              <a:t>Yue Liu, </a:t>
            </a:r>
            <a:r>
              <a:rPr lang="en-US" altLang="zh-TW" dirty="0">
                <a:hlinkClick r:id="rId5" tooltip="MM '19: Proceedings of the 27th ACM International Conference on Multimedia"/>
              </a:rPr>
              <a:t>MM '19: Proceedings of the 27th ACM International Conference on </a:t>
            </a:r>
            <a:r>
              <a:rPr lang="en-US" altLang="zh-TW" dirty="0" err="1">
                <a:hlinkClick r:id="rId5" tooltip="MM '19: Proceedings of the 27th ACM International Conference on Multimedia"/>
              </a:rPr>
              <a:t>Multimedia</a:t>
            </a:r>
            <a:r>
              <a:rPr lang="en-US" altLang="zh-TW" dirty="0" err="1"/>
              <a:t>October</a:t>
            </a:r>
            <a:r>
              <a:rPr lang="en-US" altLang="zh-TW" dirty="0"/>
              <a:t> 2019 Pages 1239–1247, </a:t>
            </a:r>
            <a:r>
              <a:rPr lang="en-US" altLang="zh-TW" dirty="0">
                <a:hlinkClick r:id="rId6"/>
              </a:rPr>
              <a:t>https://doi.org/10.1145/3343031.3350986</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170179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211FD1-2728-4C3F-BBDC-668395877A46}"/>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1AED6FFC-A052-4DD3-B611-00CEC8005212}"/>
              </a:ext>
            </a:extLst>
          </p:cNvPr>
          <p:cNvSpPr>
            <a:spLocks noGrp="1"/>
          </p:cNvSpPr>
          <p:nvPr>
            <p:ph idx="1"/>
          </p:nvPr>
        </p:nvSpPr>
        <p:spPr/>
        <p:txBody>
          <a:bodyPr/>
          <a:lstStyle/>
          <a:p>
            <a:r>
              <a:rPr lang="zh-TW" altLang="en-US" dirty="0"/>
              <a:t>人工智慧輔助，為特定舞蹈創作音樂的雙重任務在很大程度上被忽視了。</a:t>
            </a:r>
            <a:endParaRPr lang="en-US" altLang="zh-TW" dirty="0"/>
          </a:p>
          <a:p>
            <a:endParaRPr lang="en-US" altLang="zh-TW" dirty="0"/>
          </a:p>
          <a:p>
            <a:r>
              <a:rPr lang="zh-TW" altLang="en-US" dirty="0"/>
              <a:t>在本文中，出了一個新的擴展，在雙重學習方法中聯合對這兩個任務進行建模。 </a:t>
            </a:r>
            <a:endParaRPr lang="en-US" altLang="zh-TW" dirty="0"/>
          </a:p>
          <a:p>
            <a:endParaRPr lang="en-US" altLang="zh-TW" dirty="0"/>
          </a:p>
          <a:p>
            <a:r>
              <a:rPr lang="zh-TW" altLang="en-US" dirty="0"/>
              <a:t>為了利用兩種模式的二重性，引入了一個最佳傳輸目標來對齊特徵嵌入，以及一個循環一致性損失來促進整體一致性。 </a:t>
            </a:r>
            <a:endParaRPr lang="en-US" altLang="zh-TW" dirty="0"/>
          </a:p>
          <a:p>
            <a:endParaRPr lang="en-US" altLang="zh-TW" dirty="0"/>
          </a:p>
          <a:p>
            <a:r>
              <a:rPr lang="zh-TW" altLang="en-US" dirty="0"/>
              <a:t>實驗結果表明，我們的雙重學習框架提高了個人任務的表現，提供了真實且忠實於條件輸入的生成的音樂作品和舞蹈編排。</a:t>
            </a:r>
          </a:p>
        </p:txBody>
      </p:sp>
    </p:spTree>
    <p:extLst>
      <p:ext uri="{BB962C8B-B14F-4D97-AF65-F5344CB8AC3E}">
        <p14:creationId xmlns:p14="http://schemas.microsoft.com/office/powerpoint/2010/main" val="153465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244510-5F72-4CA3-AB6A-735EE821016D}"/>
              </a:ext>
            </a:extLst>
          </p:cNvPr>
          <p:cNvSpPr>
            <a:spLocks noGrp="1"/>
          </p:cNvSpPr>
          <p:nvPr>
            <p:ph type="title"/>
          </p:nvPr>
        </p:nvSpPr>
        <p:spPr>
          <a:xfrm>
            <a:off x="545432" y="764373"/>
            <a:ext cx="5121442" cy="1293028"/>
          </a:xfrm>
        </p:spPr>
        <p:txBody>
          <a:bodyPr/>
          <a:lstStyle/>
          <a:p>
            <a:pPr algn="l"/>
            <a:r>
              <a:rPr lang="en-US" altLang="zh-TW" dirty="0"/>
              <a:t>KEYWORDS</a:t>
            </a:r>
            <a:endParaRPr lang="zh-TW" altLang="en-US" dirty="0"/>
          </a:p>
        </p:txBody>
      </p:sp>
      <p:sp>
        <p:nvSpPr>
          <p:cNvPr id="3" name="內容版面配置區 2">
            <a:extLst>
              <a:ext uri="{FF2B5EF4-FFF2-40B4-BE49-F238E27FC236}">
                <a16:creationId xmlns:a16="http://schemas.microsoft.com/office/drawing/2014/main" id="{ECBD3AB2-578A-4A33-AEC5-B4A5BD34E99B}"/>
              </a:ext>
            </a:extLst>
          </p:cNvPr>
          <p:cNvSpPr>
            <a:spLocks noGrp="1"/>
          </p:cNvSpPr>
          <p:nvPr>
            <p:ph idx="1"/>
          </p:nvPr>
        </p:nvSpPr>
        <p:spPr>
          <a:xfrm>
            <a:off x="685799" y="2194560"/>
            <a:ext cx="10463463" cy="4024125"/>
          </a:xfrm>
        </p:spPr>
        <p:txBody>
          <a:bodyPr>
            <a:normAutofit/>
          </a:bodyPr>
          <a:lstStyle/>
          <a:p>
            <a:pPr marL="0" indent="0">
              <a:buNone/>
            </a:pPr>
            <a:r>
              <a:rPr lang="en-US" altLang="zh-TW" sz="4000" dirty="0"/>
              <a:t>cross-modal generation, </a:t>
            </a:r>
          </a:p>
          <a:p>
            <a:pPr marL="0" indent="0">
              <a:buNone/>
            </a:pPr>
            <a:r>
              <a:rPr lang="en-US" altLang="zh-TW" sz="4000" dirty="0"/>
              <a:t>dual learning, </a:t>
            </a:r>
          </a:p>
          <a:p>
            <a:pPr marL="0" indent="0">
              <a:buNone/>
            </a:pPr>
            <a:r>
              <a:rPr lang="en-US" altLang="zh-TW" sz="4000" dirty="0"/>
              <a:t>optimal transport</a:t>
            </a:r>
            <a:endParaRPr lang="zh-TW" altLang="en-US" sz="4000" dirty="0"/>
          </a:p>
        </p:txBody>
      </p:sp>
    </p:spTree>
    <p:extLst>
      <p:ext uri="{BB962C8B-B14F-4D97-AF65-F5344CB8AC3E}">
        <p14:creationId xmlns:p14="http://schemas.microsoft.com/office/powerpoint/2010/main" val="297797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DB81BB-F74E-4EB3-B2A6-E2F03110D072}"/>
              </a:ext>
            </a:extLst>
          </p:cNvPr>
          <p:cNvSpPr>
            <a:spLocks noGrp="1"/>
          </p:cNvSpPr>
          <p:nvPr>
            <p:ph type="title"/>
          </p:nvPr>
        </p:nvSpPr>
        <p:spPr>
          <a:xfrm>
            <a:off x="685800" y="764373"/>
            <a:ext cx="10820400" cy="1293028"/>
          </a:xfrm>
        </p:spPr>
        <p:txBody>
          <a:bodyPr/>
          <a:lstStyle/>
          <a:p>
            <a:pPr algn="l"/>
            <a:r>
              <a:rPr lang="en-US" altLang="zh-TW" dirty="0"/>
              <a:t>CCS CONCEPTS</a:t>
            </a:r>
            <a:endParaRPr lang="zh-TW" altLang="en-US" dirty="0"/>
          </a:p>
        </p:txBody>
      </p:sp>
      <p:sp>
        <p:nvSpPr>
          <p:cNvPr id="3" name="內容版面配置區 2">
            <a:extLst>
              <a:ext uri="{FF2B5EF4-FFF2-40B4-BE49-F238E27FC236}">
                <a16:creationId xmlns:a16="http://schemas.microsoft.com/office/drawing/2014/main" id="{E3263C91-3966-48D0-8026-D4EBB27C479A}"/>
              </a:ext>
            </a:extLst>
          </p:cNvPr>
          <p:cNvSpPr>
            <a:spLocks noGrp="1"/>
          </p:cNvSpPr>
          <p:nvPr>
            <p:ph idx="1"/>
          </p:nvPr>
        </p:nvSpPr>
        <p:spPr/>
        <p:txBody>
          <a:bodyPr>
            <a:normAutofit/>
          </a:bodyPr>
          <a:lstStyle/>
          <a:p>
            <a:r>
              <a:rPr lang="en-US" altLang="zh-TW" sz="3200" dirty="0"/>
              <a:t>Computing methodologies →  Neural networks; </a:t>
            </a:r>
          </a:p>
          <a:p>
            <a:pPr marL="0" indent="0">
              <a:buNone/>
            </a:pPr>
            <a:r>
              <a:rPr lang="en-US" altLang="zh-TW" sz="3200" dirty="0"/>
              <a:t>                                                        Multi-task learning; </a:t>
            </a:r>
          </a:p>
          <a:p>
            <a:endParaRPr lang="en-US" altLang="zh-TW" sz="3200" dirty="0"/>
          </a:p>
          <a:p>
            <a:pPr marL="0" indent="0">
              <a:buNone/>
            </a:pPr>
            <a:r>
              <a:rPr lang="en-US" altLang="zh-TW" sz="3200" dirty="0"/>
              <a:t>• Applied computing → Media arts.</a:t>
            </a:r>
            <a:endParaRPr lang="zh-TW" altLang="en-US" sz="3200" dirty="0"/>
          </a:p>
        </p:txBody>
      </p:sp>
      <p:sp>
        <p:nvSpPr>
          <p:cNvPr id="4" name="矩形 3">
            <a:extLst>
              <a:ext uri="{FF2B5EF4-FFF2-40B4-BE49-F238E27FC236}">
                <a16:creationId xmlns:a16="http://schemas.microsoft.com/office/drawing/2014/main" id="{645208F7-94F7-4FB2-9CD6-9EF3BDE4A5F5}"/>
              </a:ext>
            </a:extLst>
          </p:cNvPr>
          <p:cNvSpPr/>
          <p:nvPr/>
        </p:nvSpPr>
        <p:spPr>
          <a:xfrm>
            <a:off x="6893441" y="5849353"/>
            <a:ext cx="4980915" cy="369332"/>
          </a:xfrm>
          <a:prstGeom prst="rect">
            <a:avLst/>
          </a:prstGeom>
        </p:spPr>
        <p:txBody>
          <a:bodyPr wrap="none">
            <a:spAutoFit/>
          </a:bodyPr>
          <a:lstStyle/>
          <a:p>
            <a:r>
              <a:rPr lang="en-US" altLang="zh-TW" dirty="0">
                <a:latin typeface="arial" panose="020B0604020202020204" pitchFamily="34" charset="0"/>
              </a:rPr>
              <a:t>* ACM Computing Classification System (CCS)</a:t>
            </a:r>
            <a:endParaRPr lang="zh-TW" altLang="en-US" dirty="0"/>
          </a:p>
        </p:txBody>
      </p:sp>
    </p:spTree>
    <p:extLst>
      <p:ext uri="{BB962C8B-B14F-4D97-AF65-F5344CB8AC3E}">
        <p14:creationId xmlns:p14="http://schemas.microsoft.com/office/powerpoint/2010/main" val="69021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BFBCCB-5A09-4DF1-AE8F-019E47EA86D8}"/>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9247E064-9CA5-43BF-9F1D-42A46816B63A}"/>
              </a:ext>
            </a:extLst>
          </p:cNvPr>
          <p:cNvSpPr>
            <a:spLocks noGrp="1"/>
          </p:cNvSpPr>
          <p:nvPr>
            <p:ph idx="1"/>
          </p:nvPr>
        </p:nvSpPr>
        <p:spPr>
          <a:xfrm>
            <a:off x="685800" y="1788697"/>
            <a:ext cx="10820400" cy="4783756"/>
          </a:xfrm>
        </p:spPr>
        <p:txBody>
          <a:bodyPr>
            <a:normAutofit fontScale="85000" lnSpcReduction="20000"/>
          </a:bodyPr>
          <a:lstStyle/>
          <a:p>
            <a:pPr indent="-216000">
              <a:lnSpc>
                <a:spcPct val="110000"/>
              </a:lnSpc>
            </a:pPr>
            <a:r>
              <a:rPr lang="zh-TW" altLang="en-US" dirty="0"/>
              <a:t>從進化的角度來看，音樂和舞蹈起到了對人類社會功能的重要作用。 </a:t>
            </a:r>
            <a:endParaRPr lang="en-US" altLang="zh-TW" dirty="0"/>
          </a:p>
          <a:p>
            <a:pPr marL="12600" indent="0">
              <a:lnSpc>
                <a:spcPct val="110000"/>
              </a:lnSpc>
              <a:buNone/>
            </a:pPr>
            <a:r>
              <a:rPr lang="en-US" altLang="zh-TW" dirty="0"/>
              <a:t>    </a:t>
            </a:r>
            <a:r>
              <a:rPr lang="zh-TW" altLang="en-US" dirty="0"/>
              <a:t>他們在人類活動中無處不在，從個人娛樂到社交活動和禮儀活動。 </a:t>
            </a:r>
            <a:endParaRPr lang="en-US" altLang="zh-TW" dirty="0"/>
          </a:p>
          <a:p>
            <a:pPr indent="-216000">
              <a:lnSpc>
                <a:spcPct val="110000"/>
              </a:lnSpc>
            </a:pPr>
            <a:endParaRPr lang="en-US" altLang="zh-TW" dirty="0"/>
          </a:p>
          <a:p>
            <a:pPr indent="-216000">
              <a:lnSpc>
                <a:spcPct val="110000"/>
              </a:lnSpc>
            </a:pPr>
            <a:r>
              <a:rPr lang="zh-TW" altLang="en-US" dirty="0"/>
              <a:t>在之上形成了人類文化</a:t>
            </a:r>
            <a:r>
              <a:rPr lang="en-US" altLang="zh-TW" dirty="0"/>
              <a:t>&amp;</a:t>
            </a:r>
            <a:r>
              <a:rPr lang="zh-TW" altLang="en-US" dirty="0"/>
              <a:t> 現代文明不可或缺的一部分，並為人類社會做出巨大貢獻對個人和社會的意識感知等不一樣的影響。 </a:t>
            </a:r>
            <a:endParaRPr lang="en-US" altLang="zh-TW" dirty="0"/>
          </a:p>
          <a:p>
            <a:pPr indent="-216000">
              <a:lnSpc>
                <a:spcPct val="110000"/>
              </a:lnSpc>
            </a:pPr>
            <a:endParaRPr lang="en-US" altLang="zh-TW" dirty="0"/>
          </a:p>
          <a:p>
            <a:pPr indent="-216000">
              <a:lnSpc>
                <a:spcPct val="110000"/>
              </a:lnSpc>
            </a:pPr>
            <a:r>
              <a:rPr lang="zh-TW" altLang="en-US" dirty="0"/>
              <a:t>在過去的幾個世紀裡，音樂和舞蹈逐漸系統化為兩種獨立的藝術形式但他們親密而深厚的聯繫是明確無誤的。</a:t>
            </a:r>
            <a:endParaRPr lang="en-US" altLang="zh-TW" dirty="0"/>
          </a:p>
          <a:p>
            <a:pPr indent="-216000">
              <a:lnSpc>
                <a:spcPct val="110000"/>
              </a:lnSpc>
            </a:pPr>
            <a:endParaRPr lang="en-US" altLang="zh-TW" dirty="0"/>
          </a:p>
          <a:p>
            <a:pPr indent="-216000">
              <a:lnSpc>
                <a:spcPct val="110000"/>
              </a:lnSpc>
            </a:pPr>
            <a:r>
              <a:rPr lang="zh-TW" altLang="en-US" dirty="0"/>
              <a:t>兩者都需要將我們的內部情感表達為外部運動。 </a:t>
            </a:r>
            <a:endParaRPr lang="en-US" altLang="zh-TW" dirty="0"/>
          </a:p>
          <a:p>
            <a:pPr indent="-216000">
              <a:lnSpc>
                <a:spcPct val="110000"/>
              </a:lnSpc>
            </a:pPr>
            <a:endParaRPr lang="en-US" altLang="zh-TW" dirty="0"/>
          </a:p>
          <a:p>
            <a:pPr indent="-216000">
              <a:lnSpc>
                <a:spcPct val="110000"/>
              </a:lnSpc>
            </a:pPr>
            <a:r>
              <a:rPr lang="zh-TW" altLang="en-US" dirty="0"/>
              <a:t>為了舞蹈，表達的媒介是身體動作的視覺形式，而對於音樂，動作是通過聽覺表現出來的旋律和節奏</a:t>
            </a:r>
          </a:p>
        </p:txBody>
      </p:sp>
    </p:spTree>
    <p:extLst>
      <p:ext uri="{BB962C8B-B14F-4D97-AF65-F5344CB8AC3E}">
        <p14:creationId xmlns:p14="http://schemas.microsoft.com/office/powerpoint/2010/main" val="258311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4A5B2C-B696-47B7-86AA-B3730353AA8F}"/>
              </a:ext>
            </a:extLst>
          </p:cNvPr>
          <p:cNvSpPr>
            <a:spLocks noGrp="1"/>
          </p:cNvSpPr>
          <p:nvPr>
            <p:ph type="title"/>
          </p:nvPr>
        </p:nvSpPr>
        <p:spPr>
          <a:xfrm>
            <a:off x="2895600" y="168950"/>
            <a:ext cx="8610600" cy="1293028"/>
          </a:xfrm>
        </p:spPr>
        <p:txBody>
          <a:bodyPr/>
          <a:lstStyle/>
          <a:p>
            <a:r>
              <a:rPr lang="en-US" altLang="zh-TW" dirty="0"/>
              <a:t>Related Works</a:t>
            </a:r>
            <a:endParaRPr lang="zh-TW" altLang="en-US" dirty="0"/>
          </a:p>
        </p:txBody>
      </p:sp>
      <p:sp>
        <p:nvSpPr>
          <p:cNvPr id="3" name="內容版面配置區 2">
            <a:extLst>
              <a:ext uri="{FF2B5EF4-FFF2-40B4-BE49-F238E27FC236}">
                <a16:creationId xmlns:a16="http://schemas.microsoft.com/office/drawing/2014/main" id="{711F2B1C-0C1D-453A-B319-9ED95DB1679D}"/>
              </a:ext>
            </a:extLst>
          </p:cNvPr>
          <p:cNvSpPr>
            <a:spLocks noGrp="1"/>
          </p:cNvSpPr>
          <p:nvPr>
            <p:ph idx="1"/>
          </p:nvPr>
        </p:nvSpPr>
        <p:spPr>
          <a:xfrm>
            <a:off x="426188" y="426474"/>
            <a:ext cx="11339623" cy="6262576"/>
          </a:xfrm>
        </p:spPr>
        <p:txBody>
          <a:bodyPr>
            <a:noAutofit/>
          </a:bodyPr>
          <a:lstStyle/>
          <a:p>
            <a:pPr marL="0" indent="0">
              <a:lnSpc>
                <a:spcPct val="150000"/>
              </a:lnSpc>
              <a:spcBef>
                <a:spcPts val="600"/>
              </a:spcBef>
              <a:buNone/>
            </a:pPr>
            <a:r>
              <a:rPr lang="en-US" altLang="zh-TW" sz="2000" dirty="0"/>
              <a:t>Dance</a:t>
            </a:r>
          </a:p>
          <a:p>
            <a:pPr marL="0" indent="0">
              <a:lnSpc>
                <a:spcPct val="150000"/>
              </a:lnSpc>
              <a:spcBef>
                <a:spcPts val="600"/>
              </a:spcBef>
              <a:buNone/>
            </a:pPr>
            <a:r>
              <a:rPr lang="zh-TW" altLang="en-US" sz="2000" dirty="0"/>
              <a:t>早期的作品根據音樂源的相似性匹配從固定模板生成舞蹈序列。</a:t>
            </a:r>
            <a:br>
              <a:rPr lang="en-US" altLang="zh-TW" sz="2000" dirty="0"/>
            </a:br>
            <a:r>
              <a:rPr lang="zh-TW" altLang="en-US" sz="2000" dirty="0"/>
              <a:t>自從合成的編舞只是重新安排了舞蹈動作從嚴格的訓練數據來看，有一個缺點不自然的過渡和缺乏創造力。</a:t>
            </a:r>
            <a:br>
              <a:rPr lang="en-US" altLang="zh-TW" sz="2000" dirty="0"/>
            </a:br>
            <a:endParaRPr lang="zh-TW" altLang="en-US" sz="2000" dirty="0"/>
          </a:p>
          <a:p>
            <a:pPr marL="0" indent="0">
              <a:lnSpc>
                <a:spcPct val="150000"/>
              </a:lnSpc>
              <a:spcBef>
                <a:spcPts val="600"/>
              </a:spcBef>
              <a:buNone/>
            </a:pPr>
            <a:r>
              <a:rPr lang="zh-TW" altLang="en-US" sz="2000" dirty="0"/>
              <a:t>隨著深度學習方法的出現，序列到序列已經提出了用於生成舞蹈序列的模型編碼的音樂功能。一項開創性工作 使用 </a:t>
            </a:r>
            <a:r>
              <a:rPr lang="en-US" altLang="zh-TW" sz="2000" dirty="0"/>
              <a:t>L2 </a:t>
            </a:r>
            <a:r>
              <a:rPr lang="zh-TW" altLang="en-US" sz="2000" dirty="0"/>
              <a:t>損失比較有以下傾向的舞蹈序列動作凍結。為了緩解這種情況，</a:t>
            </a:r>
            <a:r>
              <a:rPr lang="en-US" altLang="zh-TW" sz="2000" dirty="0" err="1"/>
              <a:t>Ruozi</a:t>
            </a:r>
            <a:r>
              <a:rPr lang="en-US" altLang="zh-TW" sz="2000" dirty="0"/>
              <a:t> Huang </a:t>
            </a:r>
            <a:r>
              <a:rPr lang="zh-TW" altLang="en-US" sz="2000" dirty="0"/>
              <a:t>提出了學習加上 </a:t>
            </a:r>
            <a:r>
              <a:rPr lang="en-US" altLang="zh-TW" sz="2000" dirty="0"/>
              <a:t>L1 </a:t>
            </a:r>
            <a:r>
              <a:rPr lang="zh-TW" altLang="en-US" sz="2000" dirty="0"/>
              <a:t>損失，而 </a:t>
            </a:r>
            <a:r>
              <a:rPr lang="en-US" altLang="zh-TW" sz="2000" dirty="0" err="1"/>
              <a:t>Zijie</a:t>
            </a:r>
            <a:r>
              <a:rPr lang="en-US" altLang="zh-TW" sz="2000" dirty="0"/>
              <a:t> Ye</a:t>
            </a:r>
            <a:r>
              <a:rPr lang="zh-TW" altLang="en-US" sz="2000" dirty="0"/>
              <a:t>採用測</a:t>
            </a:r>
            <a:r>
              <a:rPr lang="en-US" altLang="zh-TW" sz="2000" dirty="0"/>
              <a:t>Baseline Loss</a:t>
            </a:r>
            <a:r>
              <a:rPr lang="zh-TW" altLang="en-US" sz="2000" dirty="0"/>
              <a:t>。到能夠生成不同的舞蹈序列，介紹與編碼音樂特徵一起的隨機種子向量，而另一種方法 </a:t>
            </a:r>
            <a:r>
              <a:rPr lang="en-US" altLang="zh-TW" sz="2000" dirty="0"/>
              <a:t>[Jan Kautz. 2019] </a:t>
            </a:r>
            <a:r>
              <a:rPr lang="zh-TW" altLang="en-US" sz="2000" dirty="0"/>
              <a:t>使用 </a:t>
            </a:r>
            <a:r>
              <a:rPr lang="en-US" altLang="zh-TW" sz="2000" dirty="0"/>
              <a:t>GAN</a:t>
            </a:r>
            <a:r>
              <a:rPr lang="zh-TW" altLang="en-US" sz="2000" dirty="0"/>
              <a:t>。一個關鍵的評論是</a:t>
            </a:r>
            <a:r>
              <a:rPr lang="en-US" altLang="zh-TW" sz="2000" dirty="0"/>
              <a:t>[</a:t>
            </a:r>
            <a:r>
              <a:rPr lang="en-US" altLang="zh-TW" sz="2000" dirty="0" err="1"/>
              <a:t>Daxin</a:t>
            </a:r>
            <a:r>
              <a:rPr lang="en-US" altLang="zh-TW" sz="2000" dirty="0"/>
              <a:t> Jiang. 2021] </a:t>
            </a:r>
            <a:r>
              <a:rPr lang="zh-TW" altLang="en-US" sz="2000" dirty="0"/>
              <a:t>專注於 </a:t>
            </a:r>
            <a:r>
              <a:rPr lang="en-US" altLang="zh-TW" sz="2000" dirty="0"/>
              <a:t>2D </a:t>
            </a:r>
            <a:r>
              <a:rPr lang="zh-TW" altLang="en-US" sz="2000" dirty="0"/>
              <a:t>運動。我們的 </a:t>
            </a:r>
            <a:r>
              <a:rPr lang="en-US" altLang="zh-TW" sz="2000" dirty="0"/>
              <a:t>3D </a:t>
            </a:r>
            <a:r>
              <a:rPr lang="zh-TW" altLang="en-US" sz="2000" dirty="0"/>
              <a:t>表示工作重要線索，例如相對位置或不變性在骨骼長度上要清楚地透視，從而出現更逼真、更有吸引力和幾何豐富。</a:t>
            </a:r>
            <a:endParaRPr lang="en-US" altLang="zh-TW" sz="2000" dirty="0"/>
          </a:p>
          <a:p>
            <a:pPr marL="0" indent="0">
              <a:lnSpc>
                <a:spcPct val="150000"/>
              </a:lnSpc>
              <a:spcBef>
                <a:spcPts val="600"/>
              </a:spcBef>
              <a:buNone/>
            </a:pPr>
            <a:r>
              <a:rPr lang="zh-TW" altLang="en-US" sz="2000" dirty="0"/>
              <a:t>另一研究方向</a:t>
            </a:r>
            <a:r>
              <a:rPr lang="en-US" altLang="zh-TW" sz="2000" dirty="0"/>
              <a:t>[Hao Li. 2020] </a:t>
            </a:r>
            <a:r>
              <a:rPr lang="zh-TW" altLang="en-US" sz="2000" dirty="0"/>
              <a:t>採用跨模式架構用於生成以音樂和音樂為條件的舞蹈序列舞步。</a:t>
            </a:r>
            <a:br>
              <a:rPr lang="en-US" altLang="zh-TW" sz="2000" dirty="0"/>
            </a:br>
            <a:r>
              <a:rPr lang="zh-TW" altLang="en-US" sz="2000" dirty="0"/>
              <a:t>在這個研究工作中，</a:t>
            </a:r>
            <a:r>
              <a:rPr lang="en-US" altLang="zh-TW" sz="2000" dirty="0"/>
              <a:t>Music to dance </a:t>
            </a:r>
            <a:r>
              <a:rPr lang="zh-TW" altLang="en-US" sz="2000" dirty="0"/>
              <a:t>生成的主要任務僅取決於單個音樂和不需要任何額外的舞蹈。</a:t>
            </a:r>
          </a:p>
        </p:txBody>
      </p:sp>
    </p:spTree>
    <p:extLst>
      <p:ext uri="{BB962C8B-B14F-4D97-AF65-F5344CB8AC3E}">
        <p14:creationId xmlns:p14="http://schemas.microsoft.com/office/powerpoint/2010/main" val="168757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4A5B2C-B696-47B7-86AA-B3730353AA8F}"/>
              </a:ext>
            </a:extLst>
          </p:cNvPr>
          <p:cNvSpPr>
            <a:spLocks noGrp="1"/>
          </p:cNvSpPr>
          <p:nvPr>
            <p:ph type="title"/>
          </p:nvPr>
        </p:nvSpPr>
        <p:spPr/>
        <p:txBody>
          <a:bodyPr/>
          <a:lstStyle/>
          <a:p>
            <a:r>
              <a:rPr lang="en-US" altLang="zh-TW" dirty="0"/>
              <a:t>Related Works</a:t>
            </a:r>
            <a:endParaRPr lang="zh-TW" altLang="en-US" dirty="0"/>
          </a:p>
        </p:txBody>
      </p:sp>
      <p:sp>
        <p:nvSpPr>
          <p:cNvPr id="3" name="內容版面配置區 2">
            <a:extLst>
              <a:ext uri="{FF2B5EF4-FFF2-40B4-BE49-F238E27FC236}">
                <a16:creationId xmlns:a16="http://schemas.microsoft.com/office/drawing/2014/main" id="{711F2B1C-0C1D-453A-B319-9ED95DB1679D}"/>
              </a:ext>
            </a:extLst>
          </p:cNvPr>
          <p:cNvSpPr>
            <a:spLocks noGrp="1"/>
          </p:cNvSpPr>
          <p:nvPr>
            <p:ph idx="1"/>
          </p:nvPr>
        </p:nvSpPr>
        <p:spPr>
          <a:xfrm>
            <a:off x="276447" y="967720"/>
            <a:ext cx="11408734" cy="4539787"/>
          </a:xfrm>
        </p:spPr>
        <p:txBody>
          <a:bodyPr>
            <a:noAutofit/>
          </a:bodyPr>
          <a:lstStyle/>
          <a:p>
            <a:pPr marL="0" indent="0">
              <a:lnSpc>
                <a:spcPct val="160000"/>
              </a:lnSpc>
              <a:buNone/>
            </a:pPr>
            <a:r>
              <a:rPr lang="en-US" altLang="zh-TW" dirty="0"/>
              <a:t>Music</a:t>
            </a:r>
          </a:p>
          <a:p>
            <a:pPr marL="0" indent="0">
              <a:lnSpc>
                <a:spcPct val="160000"/>
              </a:lnSpc>
              <a:buNone/>
            </a:pPr>
            <a:r>
              <a:rPr lang="zh-TW" altLang="en-US" dirty="0"/>
              <a:t>計算音樂生成有兩種通用方法。第一個側重於符號表示 </a:t>
            </a:r>
            <a:r>
              <a:rPr lang="en-US" altLang="zh-TW" dirty="0"/>
              <a:t>[François-David </a:t>
            </a:r>
            <a:r>
              <a:rPr lang="en-US" altLang="zh-TW" dirty="0" err="1"/>
              <a:t>Pachet</a:t>
            </a:r>
            <a:r>
              <a:rPr lang="en-US" altLang="zh-TW" dirty="0"/>
              <a:t>. 2017]</a:t>
            </a:r>
            <a:r>
              <a:rPr lang="zh-TW" altLang="en-US" dirty="0"/>
              <a:t>。另一種則在音頻 </a:t>
            </a:r>
            <a:r>
              <a:rPr lang="en-US" altLang="zh-TW" dirty="0"/>
              <a:t>[Kristina Toutanova. 2018] </a:t>
            </a:r>
            <a:r>
              <a:rPr lang="zh-TW" altLang="en-US" dirty="0"/>
              <a:t>中將音樂作為原始波形處理或頻域 。理想情況下，波形表示實現更豐富的特徵波動感受，例如允許在音樂表演中產生人聲或細微差別在樂譜的頂部附加一層解釋。然而，這帶來了極高的計算成本。</a:t>
            </a:r>
            <a:endParaRPr lang="en-US" altLang="zh-TW" dirty="0"/>
          </a:p>
          <a:p>
            <a:pPr marL="0" indent="0">
              <a:lnSpc>
                <a:spcPct val="160000"/>
              </a:lnSpc>
              <a:buNone/>
            </a:pPr>
            <a:endParaRPr lang="zh-TW" altLang="en-US" dirty="0"/>
          </a:p>
          <a:p>
            <a:pPr marL="0" indent="0">
              <a:lnSpc>
                <a:spcPct val="160000"/>
              </a:lnSpc>
              <a:buNone/>
            </a:pPr>
            <a:r>
              <a:rPr lang="zh-TW" altLang="en-US" dirty="0"/>
              <a:t>把聲音特徵放在上下樂譜當中，以</a:t>
            </a:r>
            <a:r>
              <a:rPr lang="en-US" altLang="zh-TW" dirty="0"/>
              <a:t>5 </a:t>
            </a:r>
            <a:r>
              <a:rPr lang="zh-TW" altLang="en-US" dirty="0"/>
              <a:t>秒的波形表示用 </a:t>
            </a:r>
            <a:r>
              <a:rPr lang="en-US" altLang="zh-TW" dirty="0"/>
              <a:t>48kHz </a:t>
            </a:r>
            <a:r>
              <a:rPr lang="zh-TW" altLang="en-US" dirty="0"/>
              <a:t>採樣的音樂序列將產生 </a:t>
            </a:r>
            <a:r>
              <a:rPr lang="en-US" altLang="zh-TW" dirty="0"/>
              <a:t>240,000 </a:t>
            </a:r>
            <a:r>
              <a:rPr lang="zh-TW" altLang="en-US" dirty="0"/>
              <a:t>的長度聲譜圖序列。儘管最近取得了一些進展，例如稀疏表示 </a:t>
            </a:r>
            <a:r>
              <a:rPr lang="en-US" altLang="zh-TW" dirty="0"/>
              <a:t>[Ilya </a:t>
            </a:r>
            <a:r>
              <a:rPr lang="en-US" altLang="zh-TW" dirty="0" err="1"/>
              <a:t>Sutskever</a:t>
            </a:r>
            <a:r>
              <a:rPr lang="en-US" altLang="zh-TW" dirty="0"/>
              <a:t>. 2019] </a:t>
            </a:r>
            <a:r>
              <a:rPr lang="zh-TW" altLang="en-US" dirty="0"/>
              <a:t>或離散表示 </a:t>
            </a:r>
            <a:r>
              <a:rPr lang="en-US" altLang="zh-TW" dirty="0"/>
              <a:t>[Karen </a:t>
            </a:r>
            <a:r>
              <a:rPr lang="en-US" altLang="zh-TW" dirty="0" err="1"/>
              <a:t>Simonyan</a:t>
            </a:r>
            <a:r>
              <a:rPr lang="en-US" altLang="zh-TW" dirty="0"/>
              <a:t>. 2018]</a:t>
            </a:r>
            <a:r>
              <a:rPr lang="zh-TW" altLang="en-US" dirty="0"/>
              <a:t>，學習表現出多層次的音樂結構和層次在不同的尺度上，計算成本仍然非常高。在鑑於此，本研究求助於輕量級的符號表示用於音樂生成的部分。</a:t>
            </a:r>
          </a:p>
        </p:txBody>
      </p:sp>
      <p:sp>
        <p:nvSpPr>
          <p:cNvPr id="4" name="Rectangle 1">
            <a:extLst>
              <a:ext uri="{FF2B5EF4-FFF2-40B4-BE49-F238E27FC236}">
                <a16:creationId xmlns:a16="http://schemas.microsoft.com/office/drawing/2014/main" id="{B234E669-F3EA-4CC2-B2BE-DBCDA921D3D2}"/>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202124"/>
                </a:solidFill>
                <a:effectLst/>
                <a:latin typeface="Arial Unicode MS"/>
                <a:ea typeface="inherit"/>
              </a:rPr>
              <a:t>計算音樂生成有兩種通用方法。第一個側重於符號表示 [5, 14, 16]。這 second 在音頻 [7, 9, 10] 中將音樂作為原始波形處理 或頻域 [33]。理想情況下，波形表示</a:t>
            </a:r>
            <a:r>
              <a:rPr kumimoji="0" lang="zh-TW" altLang="zh-TW" sz="800" b="0" i="0" u="none" strike="noStrike" cap="none" normalizeH="0" baseline="0">
                <a:ln>
                  <a:noFill/>
                </a:ln>
                <a:solidFill>
                  <a:schemeClr val="tx1"/>
                </a:solidFill>
                <a:effectLst/>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2157134F-7E24-42A7-9528-BE609FC393BA}"/>
              </a:ext>
            </a:extLst>
          </p:cNvPr>
          <p:cNvSpPr>
            <a:spLocks noChangeArrowheads="1"/>
          </p:cNvSpPr>
          <p:nvPr/>
        </p:nvSpPr>
        <p:spPr bwMode="auto">
          <a:xfrm>
            <a:off x="152400" y="15240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202124"/>
                </a:solidFill>
                <a:effectLst/>
                <a:latin typeface="Arial Unicode MS"/>
                <a:ea typeface="inherit"/>
              </a:rPr>
              <a:t>計算音樂生成有兩種通用方法。第一個側重於符號表示 [5, 14, 16]。這 second 在音頻 [7, 9, 10] 中將音樂作為原始波形處理 或頻域 [33]。理想情況下，波形表示</a:t>
            </a:r>
            <a:r>
              <a:rPr kumimoji="0" lang="zh-TW" altLang="zh-TW" sz="800" b="0" i="0" u="none" strike="noStrike" cap="none" normalizeH="0" baseline="0">
                <a:ln>
                  <a:noFill/>
                </a:ln>
                <a:solidFill>
                  <a:schemeClr val="tx1"/>
                </a:solidFill>
                <a:effectLst/>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0226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0999EE-A5EE-49A6-9FE9-4EDC1363D8EF}"/>
              </a:ext>
            </a:extLst>
          </p:cNvPr>
          <p:cNvSpPr>
            <a:spLocks noGrp="1"/>
          </p:cNvSpPr>
          <p:nvPr>
            <p:ph type="title"/>
          </p:nvPr>
        </p:nvSpPr>
        <p:spPr/>
        <p:txBody>
          <a:bodyPr/>
          <a:lstStyle/>
          <a:p>
            <a:r>
              <a:rPr lang="en-US" altLang="zh-TW" dirty="0"/>
              <a:t>Motivation</a:t>
            </a:r>
            <a:endParaRPr lang="zh-TW" altLang="en-US" dirty="0"/>
          </a:p>
        </p:txBody>
      </p:sp>
      <p:sp>
        <p:nvSpPr>
          <p:cNvPr id="3" name="內容版面配置區 2">
            <a:extLst>
              <a:ext uri="{FF2B5EF4-FFF2-40B4-BE49-F238E27FC236}">
                <a16:creationId xmlns:a16="http://schemas.microsoft.com/office/drawing/2014/main" id="{21DF52C9-698A-4183-9BA7-0A85D870DE07}"/>
              </a:ext>
            </a:extLst>
          </p:cNvPr>
          <p:cNvSpPr>
            <a:spLocks noGrp="1"/>
          </p:cNvSpPr>
          <p:nvPr>
            <p:ph idx="1"/>
          </p:nvPr>
        </p:nvSpPr>
        <p:spPr/>
        <p:txBody>
          <a:bodyPr/>
          <a:lstStyle/>
          <a:p>
            <a:r>
              <a:rPr lang="en-US" altLang="zh-TW" dirty="0"/>
              <a:t> Music and dance are intimately connected.</a:t>
            </a:r>
          </a:p>
          <a:p>
            <a:pPr lvl="1"/>
            <a:r>
              <a:rPr lang="en-US" altLang="zh-TW" dirty="0"/>
              <a:t> Themes and emotions manifest auditorily as melodies and rhythms for music and visually as body movements for dance</a:t>
            </a:r>
          </a:p>
          <a:p>
            <a:r>
              <a:rPr lang="en-US" altLang="zh-TW" dirty="0"/>
              <a:t>Recent work have explored AI generation of dance choreographs from music.</a:t>
            </a:r>
          </a:p>
          <a:p>
            <a:r>
              <a:rPr lang="en-US" altLang="zh-TW" dirty="0"/>
              <a:t>This Paper  propose to concurrently tackle the dual task, i.e. composing music for dance. </a:t>
            </a:r>
          </a:p>
          <a:p>
            <a:r>
              <a:rPr lang="en-US" altLang="zh-TW" dirty="0"/>
              <a:t>Leverage dual learning to enhance the modeling of each task</a:t>
            </a:r>
            <a:endParaRPr lang="zh-TW" altLang="en-US" dirty="0"/>
          </a:p>
        </p:txBody>
      </p:sp>
    </p:spTree>
    <p:extLst>
      <p:ext uri="{BB962C8B-B14F-4D97-AF65-F5344CB8AC3E}">
        <p14:creationId xmlns:p14="http://schemas.microsoft.com/office/powerpoint/2010/main" val="4215327023"/>
      </p:ext>
    </p:extLst>
  </p:cSld>
  <p:clrMapOvr>
    <a:masterClrMapping/>
  </p:clrMapOvr>
</p:sld>
</file>

<file path=ppt/theme/theme1.xml><?xml version="1.0" encoding="utf-8"?>
<a:theme xmlns:a="http://schemas.openxmlformats.org/drawingml/2006/main" name="飛機雲">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{2663CD20-C1DF-4C6C-BBAC-229A662C750A}tf04033937</Template>
  <TotalTime>553</TotalTime>
  <Words>2383</Words>
  <Application>Microsoft Office PowerPoint</Application>
  <PresentationFormat>寬螢幕</PresentationFormat>
  <Paragraphs>219</Paragraphs>
  <Slides>28</Slides>
  <Notes>17</Notes>
  <HiddenSlides>3</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28</vt:i4>
      </vt:variant>
    </vt:vector>
  </HeadingPairs>
  <TitlesOfParts>
    <vt:vector size="36" baseType="lpstr">
      <vt:lpstr>Arial Unicode MS</vt:lpstr>
      <vt:lpstr>LinuxBiolinum</vt:lpstr>
      <vt:lpstr>Arial</vt:lpstr>
      <vt:lpstr>Arial</vt:lpstr>
      <vt:lpstr>Calibri</vt:lpstr>
      <vt:lpstr>Century Gothic</vt:lpstr>
      <vt:lpstr>Courier New</vt:lpstr>
      <vt:lpstr>飛機雲</vt:lpstr>
      <vt:lpstr>Seminar of  Technology &amp; Arts 20211214</vt:lpstr>
      <vt:lpstr>Dual Learning Music Composition and Dance Choreography</vt:lpstr>
      <vt:lpstr>ABSTRACT</vt:lpstr>
      <vt:lpstr>KEYWORDS</vt:lpstr>
      <vt:lpstr>CCS CONCEPTS</vt:lpstr>
      <vt:lpstr>Introduction</vt:lpstr>
      <vt:lpstr>Related Works</vt:lpstr>
      <vt:lpstr>Related Works</vt:lpstr>
      <vt:lpstr>Motivation</vt:lpstr>
      <vt:lpstr>Challenges</vt:lpstr>
      <vt:lpstr>Key Concept</vt:lpstr>
      <vt:lpstr>Approach</vt:lpstr>
      <vt:lpstr> InPUT data/Signal PReprocessing</vt:lpstr>
      <vt:lpstr>梅爾頻率倒譜 (MFC)</vt:lpstr>
      <vt:lpstr>Chroma &amp; Beats</vt:lpstr>
      <vt:lpstr>DataSet</vt:lpstr>
      <vt:lpstr>PowerPoint 簡報</vt:lpstr>
      <vt:lpstr>Related Functions</vt:lpstr>
      <vt:lpstr>Dual Encoer/Decoder Framework</vt:lpstr>
      <vt:lpstr>Result</vt:lpstr>
      <vt:lpstr>Result</vt:lpstr>
      <vt:lpstr>Result</vt:lpstr>
      <vt:lpstr>Sample Generated Music</vt:lpstr>
      <vt:lpstr>RESULTS</vt:lpstr>
      <vt:lpstr>PowerPoint 簡報</vt:lpstr>
      <vt:lpstr>Conculsion</vt:lpstr>
      <vt:lpstr>What I Learn/Get?</vt:lpstr>
      <vt:lpstr>CONNECTION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of  Technology &amp; Arts 20211214</dc:title>
  <dc:creator>CH Weng</dc:creator>
  <cp:lastModifiedBy>CH Weng</cp:lastModifiedBy>
  <cp:revision>23</cp:revision>
  <dcterms:created xsi:type="dcterms:W3CDTF">2021-12-12T20:21:13Z</dcterms:created>
  <dcterms:modified xsi:type="dcterms:W3CDTF">2021-12-28T09:01:12Z</dcterms:modified>
</cp:coreProperties>
</file>