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handoutMasterIdLst>
    <p:handoutMasterId r:id="rId18"/>
  </p:handoutMasterIdLst>
  <p:sldIdLst>
    <p:sldId id="256" r:id="rId5"/>
    <p:sldId id="257" r:id="rId6"/>
    <p:sldId id="278" r:id="rId7"/>
    <p:sldId id="268" r:id="rId8"/>
    <p:sldId id="272" r:id="rId9"/>
    <p:sldId id="273" r:id="rId10"/>
    <p:sldId id="274" r:id="rId11"/>
    <p:sldId id="275" r:id="rId12"/>
    <p:sldId id="276" r:id="rId13"/>
    <p:sldId id="277" r:id="rId14"/>
    <p:sldId id="279" r:id="rId15"/>
    <p:sldId id="280" r:id="rId16"/>
  </p:sldIdLst>
  <p:sldSz cx="12188825" cy="6858000"/>
  <p:notesSz cx="6858000" cy="9144000"/>
  <p:defaultTextStyle>
    <a:defPPr rtl="0">
      <a:defRPr lang="zh-tw"/>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6F0F"/>
    <a:srgbClr val="394404"/>
    <a:srgbClr val="718412"/>
    <a:srgbClr val="65741A"/>
    <a:srgbClr val="70811D"/>
    <a:srgbClr val="7B8D1F"/>
    <a:srgbClr val="839721"/>
    <a:srgbClr val="95AB25"/>
    <a:srgbClr val="BC5500"/>
    <a:srgbClr val="C45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871" autoAdjust="0"/>
  </p:normalViewPr>
  <p:slideViewPr>
    <p:cSldViewPr>
      <p:cViewPr>
        <p:scale>
          <a:sx n="48" d="100"/>
          <a:sy n="48" d="100"/>
        </p:scale>
        <p:origin x="1292" y="28"/>
      </p:cViewPr>
      <p:guideLst>
        <p:guide orient="horz" pos="2160"/>
        <p:guide pos="3839"/>
      </p:guideLst>
    </p:cSldViewPr>
  </p:slideViewPr>
  <p:notesTextViewPr>
    <p:cViewPr>
      <p:scale>
        <a:sx n="1" d="1"/>
        <a:sy n="1" d="1"/>
      </p:scale>
      <p:origin x="0" y="0"/>
    </p:cViewPr>
  </p:notesTextViewPr>
  <p:notesViewPr>
    <p:cSldViewPr showGuides="1">
      <p:cViewPr varScale="1">
        <p:scale>
          <a:sx n="100" d="100"/>
          <a:sy n="100" d="100"/>
        </p:scale>
        <p:origin x="35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zh-TW" altLang="en-US" dirty="0">
              <a:latin typeface="+mj-ea"/>
              <a:ea typeface="+mj-ea"/>
            </a:endParaRPr>
          </a:p>
        </p:txBody>
      </p:sp>
      <p:sp>
        <p:nvSpPr>
          <p:cNvPr id="3" name="日期預留位置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E8E4598D-4B8E-4F90-86D1-58E1D2EA394D}" type="datetime1">
              <a:rPr lang="zh-TW" altLang="en-US" smtClean="0">
                <a:latin typeface="+mj-ea"/>
                <a:ea typeface="+mj-ea"/>
              </a:rPr>
              <a:pPr algn="r" rtl="0"/>
              <a:t>2021/11/16</a:t>
            </a:fld>
            <a:endParaRPr lang="zh-TW" altLang="en-US" dirty="0">
              <a:latin typeface="+mj-ea"/>
              <a:ea typeface="+mj-ea"/>
            </a:endParaRPr>
          </a:p>
        </p:txBody>
      </p:sp>
      <p:sp>
        <p:nvSpPr>
          <p:cNvPr id="4" name="頁尾預留位置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zh-TW" altLang="en-US" dirty="0">
              <a:latin typeface="+mj-ea"/>
              <a:ea typeface="+mj-ea"/>
            </a:endParaRPr>
          </a:p>
        </p:txBody>
      </p:sp>
      <p:sp>
        <p:nvSpPr>
          <p:cNvPr id="5" name="投影片編號預留位置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79429053-DC2A-4342-ADD4-2FD729D91E2C}" type="slidenum">
              <a:rPr lang="en-US" altLang="zh-TW" smtClean="0">
                <a:latin typeface="+mj-ea"/>
                <a:ea typeface="+mj-ea"/>
              </a:rPr>
              <a:pPr algn="r" rtl="0"/>
              <a:t>‹#›</a:t>
            </a:fld>
            <a:endParaRPr lang="zh-TW" altLang="en-US" dirty="0">
              <a:latin typeface="+mj-ea"/>
              <a:ea typeface="+mj-ea"/>
            </a:endParaRPr>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投影片影像預留位置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zh-TW" altLang="en-US" dirty="0"/>
          </a:p>
        </p:txBody>
      </p:sp>
      <p:sp>
        <p:nvSpPr>
          <p:cNvPr id="5" name="備忘稿預留位置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zh-TW" altLang="en-US" dirty="0"/>
              <a:t>按一下以編輯母片文字樣式</a:t>
            </a:r>
          </a:p>
          <a:p>
            <a:pPr lvl="1" rtl="0"/>
            <a:r>
              <a:rPr lang="zh-TW" altLang="en-US" dirty="0"/>
              <a:t>第二層</a:t>
            </a:r>
          </a:p>
          <a:p>
            <a:pPr lvl="2" rtl="0"/>
            <a:r>
              <a:rPr lang="zh-TW" altLang="en-US" dirty="0"/>
              <a:t>第三層</a:t>
            </a:r>
          </a:p>
          <a:p>
            <a:pPr lvl="3" rtl="0"/>
            <a:r>
              <a:rPr lang="zh-TW" altLang="en-US" dirty="0"/>
              <a:t>第四層</a:t>
            </a:r>
          </a:p>
          <a:p>
            <a:pPr lvl="4" rtl="0"/>
            <a:r>
              <a:rPr lang="zh-TW" altLang="en-US" dirty="0"/>
              <a:t>第五層</a:t>
            </a:r>
          </a:p>
        </p:txBody>
      </p:sp>
      <p:sp>
        <p:nvSpPr>
          <p:cNvPr id="9" name="頁首預留位置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zh-TW" altLang="en-US" dirty="0">
              <a:latin typeface="+mj-ea"/>
              <a:ea typeface="+mj-ea"/>
            </a:endParaRPr>
          </a:p>
        </p:txBody>
      </p:sp>
      <p:sp>
        <p:nvSpPr>
          <p:cNvPr id="10" name="日期預留位置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E8E4598D-4B8E-4F90-86D1-58E1D2EA394D}" type="datetime1">
              <a:rPr lang="zh-TW" altLang="en-US" smtClean="0">
                <a:latin typeface="+mj-ea"/>
                <a:ea typeface="+mj-ea"/>
              </a:rPr>
              <a:pPr algn="r" rtl="0"/>
              <a:t>2021/11/16</a:t>
            </a:fld>
            <a:endParaRPr lang="zh-TW" altLang="en-US" dirty="0">
              <a:latin typeface="+mj-ea"/>
              <a:ea typeface="+mj-ea"/>
            </a:endParaRPr>
          </a:p>
        </p:txBody>
      </p:sp>
      <p:sp>
        <p:nvSpPr>
          <p:cNvPr id="11" name="頁尾預留位置 3"/>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zh-TW" altLang="en-US" dirty="0">
              <a:latin typeface="+mj-ea"/>
              <a:ea typeface="+mj-ea"/>
            </a:endParaRPr>
          </a:p>
        </p:txBody>
      </p:sp>
      <p:sp>
        <p:nvSpPr>
          <p:cNvPr id="12" name="投影片編號預留位置 4"/>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79429053-DC2A-4342-ADD4-2FD729D91E2C}" type="slidenum">
              <a:rPr lang="en-US" altLang="zh-TW" smtClean="0">
                <a:latin typeface="+mj-ea"/>
                <a:ea typeface="+mj-ea"/>
              </a:rPr>
              <a:pPr algn="r" rtl="0"/>
              <a:t>‹#›</a:t>
            </a:fld>
            <a:endParaRPr lang="zh-TW" altLang="en-US" dirty="0">
              <a:latin typeface="+mj-ea"/>
              <a:ea typeface="+mj-ea"/>
            </a:endParaRPr>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j-ea"/>
        <a:ea typeface="+mj-ea"/>
        <a:cs typeface="+mn-cs"/>
      </a:defRPr>
    </a:lvl1pPr>
    <a:lvl2pPr marL="609493" algn="l" defTabSz="1218987" rtl="0" eaLnBrk="1" latinLnBrk="0" hangingPunct="1">
      <a:defRPr sz="1600" kern="1200">
        <a:solidFill>
          <a:schemeClr val="tx1"/>
        </a:solidFill>
        <a:latin typeface="+mj-ea"/>
        <a:ea typeface="+mj-ea"/>
        <a:cs typeface="+mn-cs"/>
      </a:defRPr>
    </a:lvl2pPr>
    <a:lvl3pPr marL="1218987" algn="l" defTabSz="1218987" rtl="0" eaLnBrk="1" latinLnBrk="0" hangingPunct="1">
      <a:defRPr sz="1600" kern="1200">
        <a:solidFill>
          <a:schemeClr val="tx1"/>
        </a:solidFill>
        <a:latin typeface="+mj-ea"/>
        <a:ea typeface="+mj-ea"/>
        <a:cs typeface="+mn-cs"/>
      </a:defRPr>
    </a:lvl3pPr>
    <a:lvl4pPr marL="1828480" algn="l" defTabSz="1218987" rtl="0" eaLnBrk="1" latinLnBrk="0" hangingPunct="1">
      <a:defRPr sz="1600" kern="1200">
        <a:solidFill>
          <a:schemeClr val="tx1"/>
        </a:solidFill>
        <a:latin typeface="+mj-ea"/>
        <a:ea typeface="+mj-ea"/>
        <a:cs typeface="+mn-cs"/>
      </a:defRPr>
    </a:lvl4pPr>
    <a:lvl5pPr marL="2437973" algn="l" defTabSz="1218987" rtl="0" eaLnBrk="1" latinLnBrk="0" hangingPunct="1">
      <a:defRPr sz="1600" kern="1200">
        <a:solidFill>
          <a:schemeClr val="tx1"/>
        </a:solidFill>
        <a:latin typeface="+mj-ea"/>
        <a:ea typeface="+mj-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600" b="0" i="0" kern="1200" dirty="0">
                <a:solidFill>
                  <a:schemeClr val="tx1"/>
                </a:solidFill>
                <a:effectLst/>
                <a:latin typeface="+mj-ea"/>
                <a:ea typeface="+mj-ea"/>
                <a:cs typeface="+mn-cs"/>
              </a:rPr>
              <a:t>Simulation development: Sage Jenson</a:t>
            </a:r>
          </a:p>
          <a:p>
            <a:r>
              <a:rPr lang="en-US" altLang="zh-TW" sz="1600" b="0" i="0" kern="1200" dirty="0">
                <a:solidFill>
                  <a:schemeClr val="tx1"/>
                </a:solidFill>
                <a:effectLst/>
                <a:latin typeface="+mj-ea"/>
                <a:ea typeface="+mj-ea"/>
                <a:cs typeface="+mn-cs"/>
              </a:rPr>
              <a:t>Experiment done at Technical University Berlin with support of Prof. Vera Meyer, Carsten Pohl and Bertram Schmidt.</a:t>
            </a:r>
          </a:p>
          <a:p>
            <a:r>
              <a:rPr lang="en-US" altLang="zh-TW" sz="1600" b="0" i="0" kern="1200" dirty="0">
                <a:solidFill>
                  <a:schemeClr val="tx1"/>
                </a:solidFill>
                <a:effectLst/>
                <a:latin typeface="+mj-ea"/>
                <a:ea typeface="+mj-ea"/>
                <a:cs typeface="+mn-cs"/>
              </a:rPr>
              <a:t>Studio assistant: Simona </a:t>
            </a:r>
            <a:r>
              <a:rPr lang="en-US" altLang="zh-TW" sz="1600" b="0" i="0" kern="1200" dirty="0" err="1">
                <a:solidFill>
                  <a:schemeClr val="tx1"/>
                </a:solidFill>
                <a:effectLst/>
                <a:latin typeface="+mj-ea"/>
                <a:ea typeface="+mj-ea"/>
                <a:cs typeface="+mn-cs"/>
              </a:rPr>
              <a:t>Dossi</a:t>
            </a:r>
            <a:endParaRPr lang="en-US" altLang="zh-TW" sz="1600" b="0" i="0" kern="1200" dirty="0">
              <a:solidFill>
                <a:schemeClr val="tx1"/>
              </a:solidFill>
              <a:effectLst/>
              <a:latin typeface="+mj-ea"/>
              <a:ea typeface="+mj-ea"/>
              <a:cs typeface="+mn-cs"/>
            </a:endParaRPr>
          </a:p>
          <a:p>
            <a:r>
              <a:rPr lang="en-US" altLang="zh-TW" sz="1600" b="0" i="0" kern="1200" dirty="0">
                <a:solidFill>
                  <a:schemeClr val="tx1"/>
                </a:solidFill>
                <a:effectLst/>
                <a:latin typeface="+mj-ea"/>
                <a:ea typeface="+mj-ea"/>
                <a:cs typeface="+mn-cs"/>
              </a:rPr>
              <a:t>This work has been developed within </a:t>
            </a:r>
            <a:r>
              <a:rPr lang="en-US" altLang="zh-TW" sz="1600" b="0" i="1" kern="1200" dirty="0">
                <a:solidFill>
                  <a:schemeClr val="tx1"/>
                </a:solidFill>
                <a:effectLst/>
                <a:latin typeface="+mj-ea"/>
                <a:ea typeface="+mj-ea"/>
                <a:cs typeface="+mn-cs"/>
              </a:rPr>
              <a:t>Mind the Fungi</a:t>
            </a:r>
            <a:r>
              <a:rPr lang="en-US" altLang="zh-TW" sz="1600" b="0" i="0" kern="1200" dirty="0">
                <a:solidFill>
                  <a:schemeClr val="tx1"/>
                </a:solidFill>
                <a:effectLst/>
                <a:latin typeface="+mj-ea"/>
                <a:ea typeface="+mj-ea"/>
                <a:cs typeface="+mn-cs"/>
              </a:rPr>
              <a:t>, an interdisciplinary research project (2018-20) between the Institute of Biotechnology TU Berlin and Art Laboratory Berlin funded by the Citizen Science Initiative of TU Berlin.</a:t>
            </a:r>
          </a:p>
        </p:txBody>
      </p:sp>
      <p:sp>
        <p:nvSpPr>
          <p:cNvPr id="4" name="投影片編號版面配置區 3"/>
          <p:cNvSpPr>
            <a:spLocks noGrp="1"/>
          </p:cNvSpPr>
          <p:nvPr>
            <p:ph type="sldNum" sz="quarter" idx="5"/>
          </p:nvPr>
        </p:nvSpPr>
        <p:spPr/>
        <p:txBody>
          <a:bodyPr/>
          <a:lstStyle/>
          <a:p>
            <a:pPr rtl="0"/>
            <a:fld id="{D4B9A9E5-4F7F-4A7D-9DE1-899232329269}" type="slidenum">
              <a:rPr lang="en-US" altLang="zh-TW" smtClean="0">
                <a:latin typeface="Microsoft JhengHei UI" panose="020B0604030504040204" pitchFamily="34" charset="-120"/>
                <a:ea typeface="Microsoft JhengHei UI" panose="020B0604030504040204" pitchFamily="34" charset="-120"/>
              </a:rPr>
              <a:t>1</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198302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a:xfrm>
            <a:off x="3884613" y="8685213"/>
            <a:ext cx="2971800" cy="457200"/>
          </a:xfrm>
          <a:prstGeom prst="rect">
            <a:avLst/>
          </a:prstGeom>
        </p:spPr>
        <p:txBody>
          <a:bodyPr/>
          <a:lstStyle/>
          <a:p>
            <a:pPr algn="r" rtl="0"/>
            <a:fld id="{3EBA5BD7-F043-4D1B-AA17-CD412FC534DE}" type="slidenum">
              <a:rPr lang="en-US" altLang="zh-TW" smtClean="0">
                <a:latin typeface="+mj-ea"/>
                <a:ea typeface="+mj-ea"/>
              </a:rPr>
              <a:pPr algn="r" rtl="0"/>
              <a:t>2</a:t>
            </a:fld>
            <a:endParaRPr lang="zh-TW" altLang="en-US" dirty="0">
              <a:latin typeface="+mj-ea"/>
              <a:ea typeface="+mj-ea"/>
            </a:endParaRPr>
          </a:p>
        </p:txBody>
      </p:sp>
    </p:spTree>
    <p:extLst>
      <p:ext uri="{BB962C8B-B14F-4D97-AF65-F5344CB8AC3E}">
        <p14:creationId xmlns:p14="http://schemas.microsoft.com/office/powerpoint/2010/main" val="124159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600" b="1" i="0" kern="1200" dirty="0">
                <a:solidFill>
                  <a:schemeClr val="tx1"/>
                </a:solidFill>
                <a:effectLst/>
                <a:latin typeface="+mj-ea"/>
                <a:ea typeface="+mj-ea"/>
                <a:cs typeface="+mn-cs"/>
              </a:rPr>
              <a:t>■ </a:t>
            </a:r>
            <a:r>
              <a:rPr lang="en-US" altLang="zh-TW" sz="1600" b="1" i="0" kern="1200" dirty="0">
                <a:solidFill>
                  <a:schemeClr val="tx1"/>
                </a:solidFill>
                <a:effectLst/>
                <a:latin typeface="+mj-ea"/>
                <a:ea typeface="+mj-ea"/>
                <a:cs typeface="+mn-cs"/>
              </a:rPr>
              <a:t>Art </a:t>
            </a:r>
            <a:r>
              <a:rPr lang="zh-TW" altLang="en-US" sz="1600" b="1" i="0" kern="1200" dirty="0">
                <a:solidFill>
                  <a:schemeClr val="tx1"/>
                </a:solidFill>
                <a:effectLst/>
                <a:latin typeface="+mj-ea"/>
                <a:ea typeface="+mj-ea"/>
                <a:cs typeface="+mn-cs"/>
              </a:rPr>
              <a:t>作品報告內容：</a:t>
            </a:r>
            <a:br>
              <a:rPr lang="zh-TW" altLang="en-US" dirty="0"/>
            </a:br>
            <a:r>
              <a:rPr lang="en-US" altLang="zh-TW" sz="1600" b="0" i="0" kern="1200" dirty="0">
                <a:solidFill>
                  <a:schemeClr val="tx1"/>
                </a:solidFill>
                <a:effectLst/>
                <a:latin typeface="+mj-ea"/>
                <a:ea typeface="+mj-ea"/>
                <a:cs typeface="+mn-cs"/>
              </a:rPr>
              <a:t>‧ Summary</a:t>
            </a:r>
            <a:r>
              <a:rPr lang="zh-TW" altLang="en-US" sz="1600" b="0" i="0" kern="1200" dirty="0">
                <a:solidFill>
                  <a:schemeClr val="tx1"/>
                </a:solidFill>
                <a:effectLst/>
                <a:latin typeface="+mj-ea"/>
                <a:ea typeface="+mj-ea"/>
                <a:cs typeface="+mn-cs"/>
              </a:rPr>
              <a:t>：負責</a:t>
            </a:r>
            <a:r>
              <a:rPr lang="en-US" altLang="zh-TW" sz="1600" b="0" i="0" kern="1200" dirty="0">
                <a:solidFill>
                  <a:schemeClr val="tx1"/>
                </a:solidFill>
                <a:effectLst/>
                <a:latin typeface="+mj-ea"/>
                <a:ea typeface="+mj-ea"/>
                <a:cs typeface="+mn-cs"/>
              </a:rPr>
              <a:t>study</a:t>
            </a:r>
            <a:r>
              <a:rPr lang="zh-TW" altLang="en-US" sz="1600" b="0" i="0" kern="1200" dirty="0">
                <a:solidFill>
                  <a:schemeClr val="tx1"/>
                </a:solidFill>
                <a:effectLst/>
                <a:latin typeface="+mj-ea"/>
                <a:ea typeface="+mj-ea"/>
                <a:cs typeface="+mn-cs"/>
              </a:rPr>
              <a:t>的文章或作品之結論報告 </a:t>
            </a:r>
            <a:r>
              <a:rPr lang="en-US" altLang="zh-TW" sz="1600" b="0" i="0" kern="1200" dirty="0">
                <a:solidFill>
                  <a:schemeClr val="tx1"/>
                </a:solidFill>
                <a:effectLst/>
                <a:latin typeface="+mj-ea"/>
                <a:ea typeface="+mj-ea"/>
                <a:cs typeface="+mn-cs"/>
              </a:rPr>
              <a:t>(Summary</a:t>
            </a:r>
            <a:r>
              <a:rPr lang="zh-TW" altLang="en-US" sz="1600" b="0" i="0" kern="1200" dirty="0">
                <a:solidFill>
                  <a:schemeClr val="tx1"/>
                </a:solidFill>
                <a:effectLst/>
                <a:latin typeface="+mj-ea"/>
                <a:ea typeface="+mj-ea"/>
                <a:cs typeface="+mn-cs"/>
              </a:rPr>
              <a:t>先報告</a:t>
            </a:r>
            <a:r>
              <a:rPr lang="en-US" altLang="zh-TW" sz="1600" b="0" i="0" kern="1200" dirty="0">
                <a:solidFill>
                  <a:schemeClr val="tx1"/>
                </a:solidFill>
                <a:effectLst/>
                <a:latin typeface="+mj-ea"/>
                <a:ea typeface="+mj-ea"/>
                <a:cs typeface="+mn-cs"/>
              </a:rPr>
              <a:t>)</a:t>
            </a:r>
            <a:br>
              <a:rPr lang="zh-TW" altLang="en-US" dirty="0"/>
            </a:br>
            <a:r>
              <a:rPr lang="en-US" altLang="zh-TW" sz="1600" b="0" i="0" kern="1200" dirty="0">
                <a:solidFill>
                  <a:schemeClr val="tx1"/>
                </a:solidFill>
                <a:effectLst/>
                <a:latin typeface="+mj-ea"/>
                <a:ea typeface="+mj-ea"/>
                <a:cs typeface="+mn-cs"/>
              </a:rPr>
              <a:t>‧ Keyword</a:t>
            </a:r>
            <a:r>
              <a:rPr lang="zh-TW" altLang="en-US" sz="1600" b="0" i="0" kern="1200" dirty="0">
                <a:solidFill>
                  <a:schemeClr val="tx1"/>
                </a:solidFill>
                <a:effectLst/>
                <a:latin typeface="+mj-ea"/>
                <a:ea typeface="+mj-ea"/>
                <a:cs typeface="+mn-cs"/>
              </a:rPr>
              <a:t>：負責</a:t>
            </a:r>
            <a:r>
              <a:rPr lang="en-US" altLang="zh-TW" sz="1600" b="0" i="0" kern="1200" dirty="0">
                <a:solidFill>
                  <a:schemeClr val="tx1"/>
                </a:solidFill>
                <a:effectLst/>
                <a:latin typeface="+mj-ea"/>
                <a:ea typeface="+mj-ea"/>
                <a:cs typeface="+mn-cs"/>
              </a:rPr>
              <a:t>study</a:t>
            </a:r>
            <a:r>
              <a:rPr lang="zh-TW" altLang="en-US" sz="1600" b="0" i="0" kern="1200" dirty="0">
                <a:solidFill>
                  <a:schemeClr val="tx1"/>
                </a:solidFill>
                <a:effectLst/>
                <a:latin typeface="+mj-ea"/>
                <a:ea typeface="+mj-ea"/>
                <a:cs typeface="+mn-cs"/>
              </a:rPr>
              <a:t>的文章或作品之關鍵字定義、重要性說明</a:t>
            </a:r>
            <a:br>
              <a:rPr lang="zh-TW" altLang="en-US" dirty="0"/>
            </a:br>
            <a:r>
              <a:rPr lang="en-US" altLang="zh-TW" sz="1600" b="0" i="0" kern="1200" dirty="0">
                <a:solidFill>
                  <a:schemeClr val="tx1"/>
                </a:solidFill>
                <a:effectLst/>
                <a:latin typeface="+mj-ea"/>
                <a:ea typeface="+mj-ea"/>
                <a:cs typeface="+mn-cs"/>
              </a:rPr>
              <a:t>‧ Background</a:t>
            </a:r>
            <a:r>
              <a:rPr lang="zh-TW" altLang="en-US" sz="1600" b="0" i="0" kern="1200" dirty="0">
                <a:solidFill>
                  <a:schemeClr val="tx1"/>
                </a:solidFill>
                <a:effectLst/>
                <a:latin typeface="+mj-ea"/>
                <a:ea typeface="+mj-ea"/>
                <a:cs typeface="+mn-cs"/>
              </a:rPr>
              <a:t>：負責</a:t>
            </a:r>
            <a:r>
              <a:rPr lang="en-US" altLang="zh-TW" sz="1600" b="0" i="0" kern="1200" dirty="0">
                <a:solidFill>
                  <a:schemeClr val="tx1"/>
                </a:solidFill>
                <a:effectLst/>
                <a:latin typeface="+mj-ea"/>
                <a:ea typeface="+mj-ea"/>
                <a:cs typeface="+mn-cs"/>
              </a:rPr>
              <a:t>study</a:t>
            </a:r>
            <a:r>
              <a:rPr lang="zh-TW" altLang="en-US" sz="1600" b="0" i="0" kern="1200" dirty="0">
                <a:solidFill>
                  <a:schemeClr val="tx1"/>
                </a:solidFill>
                <a:effectLst/>
                <a:latin typeface="+mj-ea"/>
                <a:ea typeface="+mj-ea"/>
                <a:cs typeface="+mn-cs"/>
              </a:rPr>
              <a:t>的文章、作品或事件的背景探索說明 </a:t>
            </a:r>
            <a:r>
              <a:rPr lang="en-US" altLang="zh-TW" sz="1600" b="0" i="0" kern="1200" dirty="0">
                <a:solidFill>
                  <a:schemeClr val="tx1"/>
                </a:solidFill>
                <a:effectLst/>
                <a:latin typeface="+mj-ea"/>
                <a:ea typeface="+mj-ea"/>
                <a:cs typeface="+mn-cs"/>
              </a:rPr>
              <a:t>(</a:t>
            </a:r>
            <a:r>
              <a:rPr lang="zh-TW" altLang="en-US" sz="1600" b="0" i="0" kern="1200" dirty="0">
                <a:solidFill>
                  <a:schemeClr val="tx1"/>
                </a:solidFill>
                <a:effectLst/>
                <a:latin typeface="+mj-ea"/>
                <a:ea typeface="+mj-ea"/>
                <a:cs typeface="+mn-cs"/>
              </a:rPr>
              <a:t>含作者背景、作品背後動機與影響）</a:t>
            </a:r>
            <a:br>
              <a:rPr lang="zh-TW" altLang="en-US" dirty="0"/>
            </a:br>
            <a:r>
              <a:rPr lang="en-US" altLang="zh-TW" sz="1600" b="0" i="0" kern="1200" dirty="0">
                <a:solidFill>
                  <a:schemeClr val="tx1"/>
                </a:solidFill>
                <a:effectLst/>
                <a:latin typeface="+mj-ea"/>
                <a:ea typeface="+mj-ea"/>
                <a:cs typeface="+mn-cs"/>
              </a:rPr>
              <a:t>‧ Connection</a:t>
            </a:r>
            <a:r>
              <a:rPr lang="zh-TW" altLang="en-US" sz="1600" b="0" i="0" kern="1200" dirty="0">
                <a:solidFill>
                  <a:schemeClr val="tx1"/>
                </a:solidFill>
                <a:effectLst/>
                <a:latin typeface="+mj-ea"/>
                <a:ea typeface="+mj-ea"/>
                <a:cs typeface="+mn-cs"/>
              </a:rPr>
              <a:t>：負責</a:t>
            </a:r>
            <a:r>
              <a:rPr lang="en-US" altLang="zh-TW" sz="1600" b="0" i="0" kern="1200" dirty="0">
                <a:solidFill>
                  <a:schemeClr val="tx1"/>
                </a:solidFill>
                <a:effectLst/>
                <a:latin typeface="+mj-ea"/>
                <a:ea typeface="+mj-ea"/>
                <a:cs typeface="+mn-cs"/>
              </a:rPr>
              <a:t>study</a:t>
            </a:r>
            <a:r>
              <a:rPr lang="zh-TW" altLang="en-US" sz="1600" b="0" i="0" kern="1200" dirty="0">
                <a:solidFill>
                  <a:schemeClr val="tx1"/>
                </a:solidFill>
                <a:effectLst/>
                <a:latin typeface="+mj-ea"/>
                <a:ea typeface="+mj-ea"/>
                <a:cs typeface="+mn-cs"/>
              </a:rPr>
              <a:t>的文章、作品或事件延伸影響議題探討、相關類似作品介紹、影響力、</a:t>
            </a:r>
            <a:r>
              <a:rPr lang="en-US" altLang="zh-TW" sz="1600" b="0" i="0" kern="1200" dirty="0">
                <a:solidFill>
                  <a:schemeClr val="tx1"/>
                </a:solidFill>
                <a:effectLst/>
                <a:latin typeface="+mj-ea"/>
                <a:ea typeface="+mj-ea"/>
                <a:cs typeface="+mn-cs"/>
              </a:rPr>
              <a:t>…</a:t>
            </a:r>
          </a:p>
          <a:p>
            <a:r>
              <a:rPr lang="en-US" altLang="zh-TW" sz="1600" b="1" i="0" kern="1200" dirty="0">
                <a:solidFill>
                  <a:schemeClr val="tx1"/>
                </a:solidFill>
                <a:effectLst/>
                <a:latin typeface="+mj-ea"/>
                <a:ea typeface="+mj-ea"/>
                <a:cs typeface="+mn-cs"/>
              </a:rPr>
              <a:t>Theresa Schubert (DE)</a:t>
            </a:r>
            <a:r>
              <a:rPr lang="en-US" altLang="zh-TW" sz="1600" b="0" i="0" kern="1200" dirty="0">
                <a:solidFill>
                  <a:schemeClr val="tx1"/>
                </a:solidFill>
                <a:effectLst/>
                <a:latin typeface="+mj-ea"/>
                <a:ea typeface="+mj-ea"/>
                <a:cs typeface="+mn-cs"/>
              </a:rPr>
              <a:t>是一位柏林藝術家，探索自然、技術和自我的非傳統願景。她的作品將視聽和生物媒體與概念性和沈浸式裝置或表演相結合。通過生物黑客、理論分析、表演性解釋和材料實驗等跨學科方法，她的作品質疑人類與環境的關係以及超越人類的物質和意義的演變。</a:t>
            </a:r>
            <a:br>
              <a:rPr lang="en-US" altLang="zh-TW" sz="1600" b="0" i="0" kern="1200" dirty="0">
                <a:solidFill>
                  <a:schemeClr val="tx1"/>
                </a:solidFill>
                <a:effectLst/>
                <a:latin typeface="+mj-ea"/>
                <a:ea typeface="+mj-ea"/>
                <a:cs typeface="+mn-cs"/>
              </a:rPr>
            </a:br>
            <a:r>
              <a:rPr lang="en-US" altLang="zh-TW" sz="1600" b="0" i="0" kern="1200" dirty="0" err="1">
                <a:solidFill>
                  <a:schemeClr val="tx1"/>
                </a:solidFill>
                <a:effectLst/>
                <a:latin typeface="+mj-ea"/>
                <a:ea typeface="+mj-ea"/>
                <a:cs typeface="+mn-cs"/>
              </a:rPr>
              <a:t>最近，她與超高清視頻環境和</a:t>
            </a:r>
            <a:r>
              <a:rPr lang="en-US" altLang="zh-TW" sz="1600" b="0" i="0" kern="1200" dirty="0">
                <a:solidFill>
                  <a:schemeClr val="tx1"/>
                </a:solidFill>
                <a:effectLst/>
                <a:latin typeface="+mj-ea"/>
                <a:ea typeface="+mj-ea"/>
                <a:cs typeface="+mn-cs"/>
              </a:rPr>
              <a:t> 3D </a:t>
            </a:r>
            <a:r>
              <a:rPr lang="en-US" altLang="zh-TW" sz="1600" b="0" i="0" kern="1200" dirty="0" err="1">
                <a:solidFill>
                  <a:schemeClr val="tx1"/>
                </a:solidFill>
                <a:effectLst/>
                <a:latin typeface="+mj-ea"/>
                <a:ea typeface="+mj-ea"/>
                <a:cs typeface="+mn-cs"/>
              </a:rPr>
              <a:t>激光掃描合作，挑戰感知模式並質疑超技術社會中的人機自然關係</a:t>
            </a:r>
            <a:r>
              <a:rPr lang="en-US" altLang="zh-TW" sz="1600" b="0" i="0" kern="1200" dirty="0">
                <a:solidFill>
                  <a:schemeClr val="tx1"/>
                </a:solidFill>
                <a:effectLst/>
                <a:latin typeface="+mj-ea"/>
                <a:ea typeface="+mj-ea"/>
                <a:cs typeface="+mn-cs"/>
              </a:rPr>
              <a:t>。</a:t>
            </a:r>
            <a:endParaRPr lang="zh-TW" altLang="en-US" dirty="0"/>
          </a:p>
        </p:txBody>
      </p:sp>
      <p:sp>
        <p:nvSpPr>
          <p:cNvPr id="5" name="投影片編號版面配置區 3"/>
          <p:cNvSpPr>
            <a:spLocks noGrp="1"/>
          </p:cNvSpPr>
          <p:nvPr>
            <p:ph type="sldNum" sz="quarter" idx="5"/>
          </p:nvPr>
        </p:nvSpPr>
        <p:spPr>
          <a:xfrm>
            <a:off x="3884613" y="8685213"/>
            <a:ext cx="2971800" cy="457200"/>
          </a:xfrm>
          <a:prstGeom prst="rect">
            <a:avLst/>
          </a:prstGeom>
        </p:spPr>
        <p:txBody>
          <a:bodyPr/>
          <a:lstStyle/>
          <a:p>
            <a:pPr algn="r" rtl="0"/>
            <a:fld id="{3EBA5BD7-F043-4D1B-AA17-CD412FC534DE}" type="slidenum">
              <a:rPr lang="en-US" altLang="zh-TW" smtClean="0">
                <a:latin typeface="+mj-ea"/>
                <a:ea typeface="+mj-ea"/>
              </a:rPr>
              <a:pPr algn="r" rtl="0"/>
              <a:t>4</a:t>
            </a:fld>
            <a:endParaRPr lang="zh-TW" altLang="en-US" dirty="0">
              <a:latin typeface="+mj-ea"/>
              <a:ea typeface="+mj-ea"/>
            </a:endParaRPr>
          </a:p>
        </p:txBody>
      </p:sp>
    </p:spTree>
    <p:extLst>
      <p:ext uri="{BB962C8B-B14F-4D97-AF65-F5344CB8AC3E}">
        <p14:creationId xmlns:p14="http://schemas.microsoft.com/office/powerpoint/2010/main" val="2883580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600" b="0" kern="1200" dirty="0">
                <a:solidFill>
                  <a:schemeClr val="tx1"/>
                </a:solidFill>
                <a:effectLst/>
                <a:latin typeface="+mj-ea"/>
                <a:ea typeface="+mj-ea"/>
                <a:cs typeface="+mn-cs"/>
              </a:rPr>
              <a:t>永遠死而活</a:t>
            </a:r>
          </a:p>
          <a:p>
            <a:r>
              <a:rPr lang="zh-TW" altLang="en-US" sz="1600" b="1" i="0" kern="1200" dirty="0">
                <a:solidFill>
                  <a:schemeClr val="tx1"/>
                </a:solidFill>
                <a:effectLst/>
                <a:latin typeface="+mj-ea"/>
                <a:ea typeface="+mj-ea"/>
                <a:cs typeface="+mn-cs"/>
              </a:rPr>
              <a:t>材料和媒體</a:t>
            </a:r>
          </a:p>
          <a:p>
            <a:r>
              <a:rPr lang="zh-TW" altLang="en-US" sz="1600" b="0" i="0" kern="1200" dirty="0">
                <a:solidFill>
                  <a:schemeClr val="tx1"/>
                </a:solidFill>
                <a:effectLst/>
                <a:latin typeface="+mj-ea"/>
                <a:ea typeface="+mj-ea"/>
                <a:cs typeface="+mn-cs"/>
              </a:rPr>
              <a:t>自定義代碼、元胞自動機、</a:t>
            </a:r>
            <a:r>
              <a:rPr lang="en-US" altLang="zh-TW" sz="1600" b="0" i="0" kern="1200" dirty="0">
                <a:solidFill>
                  <a:schemeClr val="tx1"/>
                </a:solidFill>
                <a:effectLst/>
                <a:latin typeface="+mj-ea"/>
                <a:ea typeface="+mj-ea"/>
                <a:cs typeface="+mn-cs"/>
              </a:rPr>
              <a:t>8K </a:t>
            </a:r>
            <a:r>
              <a:rPr lang="zh-TW" altLang="en-US" sz="1600" b="0" i="0" kern="1200" dirty="0">
                <a:solidFill>
                  <a:schemeClr val="tx1"/>
                </a:solidFill>
                <a:effectLst/>
                <a:latin typeface="+mj-ea"/>
                <a:ea typeface="+mj-ea"/>
                <a:cs typeface="+mn-cs"/>
              </a:rPr>
              <a:t>視頻環境、</a:t>
            </a:r>
            <a:r>
              <a:rPr lang="en-US" altLang="zh-TW" sz="1600" b="0" i="0" kern="1200" dirty="0">
                <a:solidFill>
                  <a:schemeClr val="tx1"/>
                </a:solidFill>
                <a:effectLst/>
                <a:latin typeface="+mj-ea"/>
                <a:ea typeface="+mj-ea"/>
                <a:cs typeface="+mn-cs"/>
              </a:rPr>
              <a:t>5.1 </a:t>
            </a:r>
            <a:r>
              <a:rPr lang="zh-TW" altLang="en-US" sz="1600" b="0" i="0" kern="1200" dirty="0">
                <a:solidFill>
                  <a:schemeClr val="tx1"/>
                </a:solidFill>
                <a:effectLst/>
                <a:latin typeface="+mj-ea"/>
                <a:ea typeface="+mj-ea"/>
                <a:cs typeface="+mn-cs"/>
              </a:rPr>
              <a:t>聲音</a:t>
            </a:r>
          </a:p>
          <a:p>
            <a:r>
              <a:rPr lang="zh-TW" altLang="en-US" sz="1600" b="1" i="0" kern="1200" dirty="0">
                <a:solidFill>
                  <a:schemeClr val="tx1"/>
                </a:solidFill>
                <a:effectLst/>
                <a:latin typeface="+mj-ea"/>
                <a:ea typeface="+mj-ea"/>
                <a:cs typeface="+mn-cs"/>
              </a:rPr>
              <a:t>年</a:t>
            </a:r>
          </a:p>
          <a:p>
            <a:r>
              <a:rPr lang="en-US" altLang="zh-TW" sz="1600" b="0" i="0" kern="1200" dirty="0">
                <a:solidFill>
                  <a:schemeClr val="tx1"/>
                </a:solidFill>
                <a:effectLst/>
                <a:latin typeface="+mj-ea"/>
                <a:ea typeface="+mj-ea"/>
                <a:cs typeface="+mn-cs"/>
              </a:rPr>
              <a:t>2019</a:t>
            </a:r>
            <a:r>
              <a:rPr lang="zh-TW" altLang="en-US" sz="1600" b="0" i="0" kern="1200" dirty="0">
                <a:solidFill>
                  <a:schemeClr val="tx1"/>
                </a:solidFill>
                <a:effectLst/>
                <a:latin typeface="+mj-ea"/>
                <a:ea typeface="+mj-ea"/>
                <a:cs typeface="+mn-cs"/>
              </a:rPr>
              <a:t>年</a:t>
            </a:r>
          </a:p>
          <a:p>
            <a:r>
              <a:rPr lang="en-US" altLang="zh-TW" sz="1600" b="0" i="0" kern="1200" dirty="0">
                <a:solidFill>
                  <a:schemeClr val="tx1"/>
                </a:solidFill>
                <a:effectLst/>
                <a:latin typeface="+mj-ea"/>
                <a:ea typeface="+mj-ea"/>
                <a:cs typeface="+mn-cs"/>
              </a:rPr>
              <a:t>#dark #engaging #ephemeral #hypnotic #immersive</a:t>
            </a:r>
            <a:endParaRPr lang="zh-TW" altLang="en-US" sz="1600" b="0" i="0" kern="1200" dirty="0">
              <a:solidFill>
                <a:schemeClr val="tx1"/>
              </a:solidFill>
              <a:effectLst/>
              <a:latin typeface="+mj-ea"/>
              <a:ea typeface="+mj-ea"/>
              <a:cs typeface="+mn-cs"/>
            </a:endParaRPr>
          </a:p>
          <a:p>
            <a:r>
              <a:rPr lang="en-US" altLang="zh-TW" sz="1600" b="0" i="0" kern="1200" dirty="0">
                <a:solidFill>
                  <a:schemeClr val="tx1"/>
                </a:solidFill>
                <a:effectLst/>
                <a:latin typeface="+mj-ea"/>
                <a:ea typeface="+mj-ea"/>
                <a:cs typeface="+mn-cs"/>
              </a:rPr>
              <a:t>Always Dead and Alive</a:t>
            </a:r>
            <a:r>
              <a:rPr lang="zh-TW" altLang="en-US" sz="1600" b="0" i="0" kern="1200" dirty="0">
                <a:solidFill>
                  <a:schemeClr val="tx1"/>
                </a:solidFill>
                <a:effectLst/>
                <a:latin typeface="+mj-ea"/>
                <a:ea typeface="+mj-ea"/>
                <a:cs typeface="+mn-cs"/>
              </a:rPr>
              <a:t>是根據特定元胞自動機規則創建的催眠視聽作品。該項目通過在幾何抽象和極簡主義之間創建視頻場景來研究感知模式，挑戰我們對時間和空間的認識。</a:t>
            </a:r>
          </a:p>
          <a:p>
            <a:r>
              <a:rPr lang="en-US" altLang="zh-TW" sz="1600" b="0" i="0" kern="1200" dirty="0">
                <a:solidFill>
                  <a:schemeClr val="tx1"/>
                </a:solidFill>
                <a:effectLst/>
                <a:latin typeface="+mj-ea"/>
                <a:ea typeface="+mj-ea"/>
                <a:cs typeface="+mn-cs"/>
              </a:rPr>
              <a:t>Theresa Schubert </a:t>
            </a:r>
            <a:r>
              <a:rPr lang="zh-TW" altLang="en-US" sz="1600" b="0" i="0" kern="1200" dirty="0">
                <a:solidFill>
                  <a:schemeClr val="tx1"/>
                </a:solidFill>
                <a:effectLst/>
                <a:latin typeface="+mj-ea"/>
                <a:ea typeface="+mj-ea"/>
                <a:cs typeface="+mn-cs"/>
              </a:rPr>
              <a:t>的</a:t>
            </a:r>
            <a:r>
              <a:rPr lang="en-US" altLang="zh-TW" sz="1600" b="0" i="0" kern="1200" dirty="0">
                <a:solidFill>
                  <a:schemeClr val="tx1"/>
                </a:solidFill>
                <a:effectLst/>
                <a:latin typeface="+mj-ea"/>
                <a:ea typeface="+mj-ea"/>
                <a:cs typeface="+mn-cs"/>
              </a:rPr>
              <a:t>Always Dead and Alive</a:t>
            </a:r>
            <a:r>
              <a:rPr lang="zh-TW" altLang="en-US" sz="1600" b="0" i="0" kern="1200" dirty="0">
                <a:solidFill>
                  <a:schemeClr val="tx1"/>
                </a:solidFill>
                <a:effectLst/>
                <a:latin typeface="+mj-ea"/>
                <a:ea typeface="+mj-ea"/>
                <a:cs typeface="+mn-cs"/>
              </a:rPr>
              <a:t> </a:t>
            </a:r>
            <a:r>
              <a:rPr lang="en-US" altLang="zh-TW" sz="1600" b="0" i="0" kern="1200" dirty="0">
                <a:solidFill>
                  <a:schemeClr val="tx1"/>
                </a:solidFill>
                <a:effectLst/>
                <a:latin typeface="+mj-ea"/>
                <a:ea typeface="+mj-ea"/>
                <a:cs typeface="+mn-cs"/>
              </a:rPr>
              <a:t>(2019) </a:t>
            </a:r>
            <a:r>
              <a:rPr lang="zh-TW" altLang="en-US" sz="1600" b="0" i="0" kern="1200" dirty="0">
                <a:solidFill>
                  <a:schemeClr val="tx1"/>
                </a:solidFill>
                <a:effectLst/>
                <a:latin typeface="+mj-ea"/>
                <a:ea typeface="+mj-ea"/>
                <a:cs typeface="+mn-cs"/>
              </a:rPr>
              <a:t>是一個使用元胞自動機 </a:t>
            </a:r>
            <a:r>
              <a:rPr lang="en-US" altLang="zh-TW" sz="1600" b="0" i="0" kern="1200" dirty="0">
                <a:solidFill>
                  <a:schemeClr val="tx1"/>
                </a:solidFill>
                <a:effectLst/>
                <a:latin typeface="+mj-ea"/>
                <a:ea typeface="+mj-ea"/>
                <a:cs typeface="+mn-cs"/>
              </a:rPr>
              <a:t>(CA) </a:t>
            </a:r>
            <a:r>
              <a:rPr lang="zh-TW" altLang="en-US" sz="1600" b="0" i="0" kern="1200" dirty="0">
                <a:solidFill>
                  <a:schemeClr val="tx1"/>
                </a:solidFill>
                <a:effectLst/>
                <a:latin typeface="+mj-ea"/>
                <a:ea typeface="+mj-ea"/>
                <a:cs typeface="+mn-cs"/>
              </a:rPr>
              <a:t>的 </a:t>
            </a:r>
            <a:r>
              <a:rPr lang="en-US" altLang="zh-TW" sz="1600" b="0" i="0" kern="1200" dirty="0">
                <a:solidFill>
                  <a:schemeClr val="tx1"/>
                </a:solidFill>
                <a:effectLst/>
                <a:latin typeface="+mj-ea"/>
                <a:ea typeface="+mj-ea"/>
                <a:cs typeface="+mn-cs"/>
              </a:rPr>
              <a:t>8K </a:t>
            </a:r>
            <a:r>
              <a:rPr lang="zh-TW" altLang="en-US" sz="1600" b="0" i="0" kern="1200" dirty="0">
                <a:solidFill>
                  <a:schemeClr val="tx1"/>
                </a:solidFill>
                <a:effectLst/>
                <a:latin typeface="+mj-ea"/>
                <a:ea typeface="+mj-ea"/>
                <a:cs typeface="+mn-cs"/>
              </a:rPr>
              <a:t>視頻環境。在抽象幾何的編碼架構中，一系列自我生成的模式通過抽象的音景播放、完成和增強。這是一項身臨其境的感官作品，旨在以自然數學為基礎，在光、色和聲音的有機視聽流中體驗數字空間。</a:t>
            </a:r>
          </a:p>
          <a:p>
            <a:r>
              <a:rPr lang="zh-TW" altLang="en-US" sz="1600" b="0" i="0" kern="1200" dirty="0">
                <a:solidFill>
                  <a:schemeClr val="tx1"/>
                </a:solidFill>
                <a:effectLst/>
                <a:latin typeface="+mj-ea"/>
                <a:ea typeface="+mj-ea"/>
                <a:cs typeface="+mn-cs"/>
              </a:rPr>
              <a:t>細胞自動機是一種數學模型，可以模擬細胞的有機自組織。由於已被制定為規則，</a:t>
            </a:r>
            <a:r>
              <a:rPr lang="en-US" altLang="zh-TW" sz="1600" b="0" i="0" kern="1200" dirty="0">
                <a:solidFill>
                  <a:schemeClr val="tx1"/>
                </a:solidFill>
                <a:effectLst/>
                <a:latin typeface="+mj-ea"/>
                <a:ea typeface="+mj-ea"/>
                <a:cs typeface="+mn-cs"/>
              </a:rPr>
              <a:t>CA </a:t>
            </a:r>
            <a:r>
              <a:rPr lang="zh-TW" altLang="en-US" sz="1600" b="0" i="0" kern="1200" dirty="0">
                <a:solidFill>
                  <a:schemeClr val="tx1"/>
                </a:solidFill>
                <a:effectLst/>
                <a:latin typeface="+mj-ea"/>
                <a:ea typeface="+mj-ea"/>
                <a:cs typeface="+mn-cs"/>
              </a:rPr>
              <a:t>可以超越生物並轉移到數字環境中。換句話說，一個細胞被轉化為一個像素，保留了看似有機的、自我生成的能力。</a:t>
            </a:r>
          </a:p>
          <a:p>
            <a:endParaRPr lang="zh-TW" altLang="en-US" dirty="0"/>
          </a:p>
        </p:txBody>
      </p:sp>
      <p:sp>
        <p:nvSpPr>
          <p:cNvPr id="4" name="投影片編號版面配置區 3"/>
          <p:cNvSpPr>
            <a:spLocks noGrp="1"/>
          </p:cNvSpPr>
          <p:nvPr>
            <p:ph type="sldNum" sz="quarter" idx="5"/>
          </p:nvPr>
        </p:nvSpPr>
        <p:spPr/>
        <p:txBody>
          <a:bodyPr/>
          <a:lstStyle/>
          <a:p>
            <a:pPr algn="r" rtl="0"/>
            <a:fld id="{79429053-DC2A-4342-ADD4-2FD729D91E2C}" type="slidenum">
              <a:rPr lang="en-US" altLang="zh-TW" smtClean="0">
                <a:latin typeface="+mj-ea"/>
                <a:ea typeface="+mj-ea"/>
              </a:rPr>
              <a:pPr algn="r" rtl="0"/>
              <a:t>5</a:t>
            </a:fld>
            <a:endParaRPr lang="zh-TW" altLang="en-US" dirty="0">
              <a:latin typeface="+mj-ea"/>
              <a:ea typeface="+mj-ea"/>
            </a:endParaRPr>
          </a:p>
        </p:txBody>
      </p:sp>
    </p:spTree>
    <p:extLst>
      <p:ext uri="{BB962C8B-B14F-4D97-AF65-F5344CB8AC3E}">
        <p14:creationId xmlns:p14="http://schemas.microsoft.com/office/powerpoint/2010/main" val="3533974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lgn="r" rtl="0"/>
            <a:fld id="{79429053-DC2A-4342-ADD4-2FD729D91E2C}" type="slidenum">
              <a:rPr lang="en-US" altLang="zh-TW" smtClean="0">
                <a:latin typeface="+mj-ea"/>
                <a:ea typeface="+mj-ea"/>
              </a:rPr>
              <a:pPr algn="r" rtl="0"/>
              <a:t>6</a:t>
            </a:fld>
            <a:endParaRPr lang="zh-TW" altLang="en-US" dirty="0">
              <a:latin typeface="+mj-ea"/>
              <a:ea typeface="+mj-ea"/>
            </a:endParaRPr>
          </a:p>
        </p:txBody>
      </p:sp>
    </p:spTree>
    <p:extLst>
      <p:ext uri="{BB962C8B-B14F-4D97-AF65-F5344CB8AC3E}">
        <p14:creationId xmlns:p14="http://schemas.microsoft.com/office/powerpoint/2010/main" val="4036673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600" b="0" i="0" kern="1200" dirty="0">
                <a:solidFill>
                  <a:schemeClr val="tx1"/>
                </a:solidFill>
                <a:effectLst/>
                <a:latin typeface="+mj-ea"/>
                <a:ea typeface="+mj-ea"/>
                <a:cs typeface="+mn-cs"/>
              </a:rPr>
              <a:t>交互式視頻裝置模擬舒伯特的實驗，其中聲音影響菌絲體生長。觀眾可以通過使用跟踪傳感器來探索這一生物過程，其中手部運動模擬聲音頻率的作用並實時改變真菌的生長。數字 </a:t>
            </a:r>
            <a:r>
              <a:rPr lang="en-US" altLang="zh-TW" sz="1600" b="0" i="0" kern="1200" dirty="0">
                <a:solidFill>
                  <a:schemeClr val="tx1"/>
                </a:solidFill>
                <a:effectLst/>
                <a:latin typeface="+mj-ea"/>
                <a:ea typeface="+mj-ea"/>
                <a:cs typeface="+mn-cs"/>
              </a:rPr>
              <a:t>3D </a:t>
            </a:r>
            <a:r>
              <a:rPr lang="zh-TW" altLang="en-US" sz="1600" b="0" i="0" kern="1200" dirty="0">
                <a:solidFill>
                  <a:schemeClr val="tx1"/>
                </a:solidFill>
                <a:effectLst/>
                <a:latin typeface="+mj-ea"/>
                <a:ea typeface="+mj-ea"/>
                <a:cs typeface="+mn-cs"/>
              </a:rPr>
              <a:t>環境在宏觀和細胞層面之間轉換，揭示了由多個節點和連接組成的脆弱拓撲結構，讓我們一瞥連接“萬維網”的地下微生物網絡的複雜性。</a:t>
            </a:r>
            <a:endParaRPr lang="en-US" altLang="zh-TW" sz="1600" b="0" i="0" kern="1200" dirty="0">
              <a:solidFill>
                <a:schemeClr val="tx1"/>
              </a:solidFill>
              <a:effectLst/>
              <a:latin typeface="+mj-ea"/>
              <a:ea typeface="+mj-ea"/>
              <a:cs typeface="+mn-cs"/>
            </a:endParaRPr>
          </a:p>
          <a:p>
            <a:endParaRPr lang="en-US" altLang="zh-TW" sz="1600" b="0" i="0" kern="1200" dirty="0">
              <a:solidFill>
                <a:schemeClr val="tx1"/>
              </a:solidFill>
              <a:effectLst/>
              <a:latin typeface="+mj-ea"/>
              <a:ea typeface="+mj-ea"/>
              <a:cs typeface="+mn-cs"/>
            </a:endParaRPr>
          </a:p>
          <a:p>
            <a:r>
              <a:rPr lang="en-US" altLang="zh-TW" sz="1600" b="0" i="0" kern="1200" dirty="0">
                <a:solidFill>
                  <a:schemeClr val="tx1"/>
                </a:solidFill>
                <a:effectLst/>
                <a:latin typeface="+mj-ea"/>
                <a:ea typeface="+mj-ea"/>
                <a:cs typeface="+mn-cs"/>
              </a:rPr>
              <a:t>Over the course of the residency, I repeated the experiment four times, took measurements, documented via photographs and made optical microscopic analyses. With every repetition, I changed the sound frequency. Since there were no available preliminary studies with arboreal mycelium, I based my choice of frequency on research from plant acoustics where a measurable response in roots occurs at 220 Hertz.(4) Further, I tested 110 Hertz and 440 Hertz as continuous sinus wave and on/off intervals of 10-30 seconds. Irrespective of the frequency, I could observe strong responses in most species, in some, the effect was inconclusive.</a:t>
            </a:r>
            <a:endParaRPr lang="zh-TW" altLang="en-US" dirty="0"/>
          </a:p>
        </p:txBody>
      </p:sp>
      <p:sp>
        <p:nvSpPr>
          <p:cNvPr id="4" name="投影片編號版面配置區 3"/>
          <p:cNvSpPr>
            <a:spLocks noGrp="1"/>
          </p:cNvSpPr>
          <p:nvPr>
            <p:ph type="sldNum" sz="quarter" idx="5"/>
          </p:nvPr>
        </p:nvSpPr>
        <p:spPr/>
        <p:txBody>
          <a:bodyPr/>
          <a:lstStyle/>
          <a:p>
            <a:pPr algn="r" rtl="0"/>
            <a:fld id="{79429053-DC2A-4342-ADD4-2FD729D91E2C}" type="slidenum">
              <a:rPr lang="en-US" altLang="zh-TW" smtClean="0">
                <a:latin typeface="+mj-ea"/>
                <a:ea typeface="+mj-ea"/>
              </a:rPr>
              <a:pPr algn="r" rtl="0"/>
              <a:t>7</a:t>
            </a:fld>
            <a:endParaRPr lang="zh-TW" altLang="en-US" dirty="0">
              <a:latin typeface="+mj-ea"/>
              <a:ea typeface="+mj-ea"/>
            </a:endParaRPr>
          </a:p>
        </p:txBody>
      </p:sp>
    </p:spTree>
    <p:extLst>
      <p:ext uri="{BB962C8B-B14F-4D97-AF65-F5344CB8AC3E}">
        <p14:creationId xmlns:p14="http://schemas.microsoft.com/office/powerpoint/2010/main" val="691920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600" b="0" i="0" kern="1200" dirty="0">
                <a:solidFill>
                  <a:schemeClr val="tx1"/>
                </a:solidFill>
                <a:effectLst/>
                <a:latin typeface="+mj-ea"/>
                <a:ea typeface="+mj-ea"/>
                <a:cs typeface="+mn-cs"/>
              </a:rPr>
              <a:t>交互式視頻裝置模擬舒伯特的實驗，其中聲音影響菌絲體生長。觀眾可以通過使用跟踪傳感器來探索這一生物過程，其中手部運動模擬聲音頻率的作用並實時改變真菌的生長。數字 </a:t>
            </a:r>
            <a:r>
              <a:rPr lang="en-US" altLang="zh-TW" sz="1600" b="0" i="0" kern="1200" dirty="0">
                <a:solidFill>
                  <a:schemeClr val="tx1"/>
                </a:solidFill>
                <a:effectLst/>
                <a:latin typeface="+mj-ea"/>
                <a:ea typeface="+mj-ea"/>
                <a:cs typeface="+mn-cs"/>
              </a:rPr>
              <a:t>3D </a:t>
            </a:r>
            <a:r>
              <a:rPr lang="zh-TW" altLang="en-US" sz="1600" b="0" i="0" kern="1200" dirty="0">
                <a:solidFill>
                  <a:schemeClr val="tx1"/>
                </a:solidFill>
                <a:effectLst/>
                <a:latin typeface="+mj-ea"/>
                <a:ea typeface="+mj-ea"/>
                <a:cs typeface="+mn-cs"/>
              </a:rPr>
              <a:t>環境在宏觀和細胞層面之間轉換，揭示了由多個節點和連接組成的脆弱拓撲結構，讓我們一瞥連接“萬維網”的地下微生物網絡的複雜性。</a:t>
            </a:r>
            <a:endParaRPr lang="zh-TW" altLang="en-US" dirty="0"/>
          </a:p>
        </p:txBody>
      </p:sp>
      <p:sp>
        <p:nvSpPr>
          <p:cNvPr id="4" name="投影片編號版面配置區 3"/>
          <p:cNvSpPr>
            <a:spLocks noGrp="1"/>
          </p:cNvSpPr>
          <p:nvPr>
            <p:ph type="sldNum" sz="quarter" idx="5"/>
          </p:nvPr>
        </p:nvSpPr>
        <p:spPr/>
        <p:txBody>
          <a:bodyPr/>
          <a:lstStyle/>
          <a:p>
            <a:pPr algn="r" rtl="0"/>
            <a:fld id="{79429053-DC2A-4342-ADD4-2FD729D91E2C}" type="slidenum">
              <a:rPr lang="en-US" altLang="zh-TW" smtClean="0">
                <a:latin typeface="+mj-ea"/>
                <a:ea typeface="+mj-ea"/>
              </a:rPr>
              <a:pPr algn="r" rtl="0"/>
              <a:t>9</a:t>
            </a:fld>
            <a:endParaRPr lang="zh-TW" altLang="en-US" dirty="0">
              <a:latin typeface="+mj-ea"/>
              <a:ea typeface="+mj-ea"/>
            </a:endParaRPr>
          </a:p>
        </p:txBody>
      </p:sp>
    </p:spTree>
    <p:extLst>
      <p:ext uri="{BB962C8B-B14F-4D97-AF65-F5344CB8AC3E}">
        <p14:creationId xmlns:p14="http://schemas.microsoft.com/office/powerpoint/2010/main" val="472584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grpSp>
        <p:nvGrpSpPr>
          <p:cNvPr id="21" name="對角線"/>
          <p:cNvGrpSpPr/>
          <p:nvPr/>
        </p:nvGrpSpPr>
        <p:grpSpPr>
          <a:xfrm>
            <a:off x="7516443" y="4145281"/>
            <a:ext cx="4686117" cy="2731407"/>
            <a:chOff x="5638800" y="3108960"/>
            <a:chExt cx="3515503" cy="2048555"/>
          </a:xfrm>
        </p:grpSpPr>
        <p:cxnSp>
          <p:nvCxnSpPr>
            <p:cNvPr id="14" name="直線接點​ 13"/>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7" name="直線接點 16"/>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直線接點​​ 18"/>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底部行數"/>
          <p:cNvGrpSpPr/>
          <p:nvPr/>
        </p:nvGrpSpPr>
        <p:grpSpPr>
          <a:xfrm>
            <a:off x="-8916" y="6057149"/>
            <a:ext cx="5498726" cy="820207"/>
            <a:chOff x="-6689" y="4553748"/>
            <a:chExt cx="4125119" cy="615155"/>
          </a:xfrm>
        </p:grpSpPr>
        <p:sp>
          <p:nvSpPr>
            <p:cNvPr id="9" name="手繪多邊形​ 8"/>
            <p:cNvSpPr/>
            <p:nvPr/>
          </p:nvSpPr>
          <p:spPr>
            <a:xfrm rot="16200000">
              <a:off x="1754302" y="2802395"/>
              <a:ext cx="612775" cy="411548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4115481 h 4115481"/>
                <a:gd name="connsiteX1" fmla="*/ 612775 w 612775"/>
                <a:gd name="connsiteY1" fmla="*/ 3180443 h 4115481"/>
                <a:gd name="connsiteX2" fmla="*/ 612775 w 612775"/>
                <a:gd name="connsiteY2" fmla="*/ 0 h 4115481"/>
              </a:gdLst>
              <a:ahLst/>
              <a:cxnLst>
                <a:cxn ang="0">
                  <a:pos x="connsiteX0" y="connsiteY0"/>
                </a:cxn>
                <a:cxn ang="0">
                  <a:pos x="connsiteX1" y="connsiteY1"/>
                </a:cxn>
                <a:cxn ang="0">
                  <a:pos x="connsiteX2" y="connsiteY2"/>
                </a:cxn>
              </a:cxnLst>
              <a:rect l="l" t="t" r="r" b="b"/>
              <a:pathLst>
                <a:path w="612775" h="4115481">
                  <a:moveTo>
                    <a:pt x="0" y="4115481"/>
                  </a:moveTo>
                  <a:lnTo>
                    <a:pt x="612775" y="3180443"/>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zh-TW" altLang="en-US" dirty="0">
                <a:latin typeface="+mj-ea"/>
                <a:ea typeface="+mj-ea"/>
              </a:endParaRPr>
            </a:p>
          </p:txBody>
        </p:sp>
        <p:sp>
          <p:nvSpPr>
            <p:cNvPr id="10" name="手繪多邊形​ 9"/>
            <p:cNvSpPr/>
            <p:nvPr/>
          </p:nvSpPr>
          <p:spPr>
            <a:xfrm rot="16200000">
              <a:off x="1604659" y="3152814"/>
              <a:ext cx="410751" cy="3621427"/>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 name="connsiteX0" fmla="*/ 0 w 410751"/>
                <a:gd name="connsiteY0" fmla="*/ 3614170 h 3614170"/>
                <a:gd name="connsiteX1" fmla="*/ 410751 w 410751"/>
                <a:gd name="connsiteY1" fmla="*/ 2990994 h 3614170"/>
                <a:gd name="connsiteX2" fmla="*/ 405947 w 410751"/>
                <a:gd name="connsiteY2" fmla="*/ 0 h 3614170"/>
                <a:gd name="connsiteX0" fmla="*/ 0 w 410751"/>
                <a:gd name="connsiteY0" fmla="*/ 3621427 h 3621427"/>
                <a:gd name="connsiteX1" fmla="*/ 410751 w 410751"/>
                <a:gd name="connsiteY1" fmla="*/ 2998251 h 3621427"/>
                <a:gd name="connsiteX2" fmla="*/ 405947 w 410751"/>
                <a:gd name="connsiteY2" fmla="*/ 0 h 3621427"/>
              </a:gdLst>
              <a:ahLst/>
              <a:cxnLst>
                <a:cxn ang="0">
                  <a:pos x="connsiteX0" y="connsiteY0"/>
                </a:cxn>
                <a:cxn ang="0">
                  <a:pos x="connsiteX1" y="connsiteY1"/>
                </a:cxn>
                <a:cxn ang="0">
                  <a:pos x="connsiteX2" y="connsiteY2"/>
                </a:cxn>
              </a:cxnLst>
              <a:rect l="l" t="t" r="r" b="b"/>
              <a:pathLst>
                <a:path w="410751" h="3621427">
                  <a:moveTo>
                    <a:pt x="0" y="3621427"/>
                  </a:moveTo>
                  <a:lnTo>
                    <a:pt x="410751" y="2998251"/>
                  </a:lnTo>
                  <a:cubicBezTo>
                    <a:pt x="410359" y="2065358"/>
                    <a:pt x="406339" y="932893"/>
                    <a:pt x="405947" y="0"/>
                  </a:cubicBez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zh-TW" altLang="en-US" dirty="0">
                <a:latin typeface="+mj-ea"/>
                <a:ea typeface="+mj-ea"/>
              </a:endParaRPr>
            </a:p>
          </p:txBody>
        </p:sp>
        <p:sp>
          <p:nvSpPr>
            <p:cNvPr id="11" name="手繪多邊形​​ 10"/>
            <p:cNvSpPr/>
            <p:nvPr/>
          </p:nvSpPr>
          <p:spPr>
            <a:xfrm rot="16200000">
              <a:off x="1462308" y="3453376"/>
              <a:ext cx="241768" cy="31797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 name="connsiteX0" fmla="*/ 0 w 241768"/>
                <a:gd name="connsiteY0" fmla="*/ 3179761 h 3179761"/>
                <a:gd name="connsiteX1" fmla="*/ 238919 w 241768"/>
                <a:gd name="connsiteY1" fmla="*/ 2819370 h 3179761"/>
                <a:gd name="connsiteX2" fmla="*/ 241754 w 241768"/>
                <a:gd name="connsiteY2" fmla="*/ 0 h 3179761"/>
              </a:gdLst>
              <a:ahLst/>
              <a:cxnLst>
                <a:cxn ang="0">
                  <a:pos x="connsiteX0" y="connsiteY0"/>
                </a:cxn>
                <a:cxn ang="0">
                  <a:pos x="connsiteX1" y="connsiteY1"/>
                </a:cxn>
                <a:cxn ang="0">
                  <a:pos x="connsiteX2" y="connsiteY2"/>
                </a:cxn>
              </a:cxnLst>
              <a:rect l="l" t="t" r="r" b="b"/>
              <a:pathLst>
                <a:path w="241768" h="3179761">
                  <a:moveTo>
                    <a:pt x="0" y="3179761"/>
                  </a:moveTo>
                  <a:lnTo>
                    <a:pt x="238919" y="2819370"/>
                  </a:lnTo>
                  <a:cubicBezTo>
                    <a:pt x="238654" y="1947313"/>
                    <a:pt x="242019" y="872057"/>
                    <a:pt x="241754"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zh-TW" altLang="en-US" dirty="0">
                <a:latin typeface="+mj-ea"/>
                <a:ea typeface="+mj-ea"/>
              </a:endParaRPr>
            </a:p>
          </p:txBody>
        </p:sp>
      </p:grpSp>
      <p:sp>
        <p:nvSpPr>
          <p:cNvPr id="2" name="標題 1"/>
          <p:cNvSpPr>
            <a:spLocks noGrp="1"/>
          </p:cNvSpPr>
          <p:nvPr>
            <p:ph type="ctrTitle"/>
          </p:nvPr>
        </p:nvSpPr>
        <p:spPr>
          <a:xfrm>
            <a:off x="1625176" y="584200"/>
            <a:ext cx="8735325" cy="2000251"/>
          </a:xfrm>
        </p:spPr>
        <p:txBody>
          <a:bodyPr rtlCol="0">
            <a:normAutofit/>
          </a:bodyPr>
          <a:lstStyle>
            <a:lvl1pPr algn="l" rtl="0">
              <a:defRPr sz="5400">
                <a:latin typeface="+mj-ea"/>
                <a:ea typeface="+mj-ea"/>
              </a:defRPr>
            </a:lvl1pPr>
          </a:lstStyle>
          <a:p>
            <a:pPr rtl="0"/>
            <a:r>
              <a:rPr lang="zh-TW" altLang="en-US"/>
              <a:t>按一下以編輯母片標題樣式</a:t>
            </a:r>
            <a:endParaRPr lang="zh-TW" altLang="en-US" dirty="0"/>
          </a:p>
        </p:txBody>
      </p:sp>
      <p:sp>
        <p:nvSpPr>
          <p:cNvPr id="3" name="副標題 2"/>
          <p:cNvSpPr>
            <a:spLocks noGrp="1"/>
          </p:cNvSpPr>
          <p:nvPr>
            <p:ph type="subTitle" idx="1"/>
          </p:nvPr>
        </p:nvSpPr>
        <p:spPr>
          <a:xfrm>
            <a:off x="1625176" y="2616200"/>
            <a:ext cx="8735325" cy="1752600"/>
          </a:xfrm>
        </p:spPr>
        <p:txBody>
          <a:bodyPr rtlCol="0">
            <a:normAutofit/>
          </a:bodyPr>
          <a:lstStyle>
            <a:lvl1pPr marL="0" indent="0" algn="l" rtl="0">
              <a:spcBef>
                <a:spcPts val="0"/>
              </a:spcBef>
              <a:buNone/>
              <a:defRPr sz="2800" cap="all" spc="200" baseline="0">
                <a:solidFill>
                  <a:schemeClr val="accent1"/>
                </a:solidFill>
                <a:latin typeface="+mj-ea"/>
                <a:ea typeface="+mj-ea"/>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zh-TW" altLang="en-US"/>
              <a:t>按一下以編輯母片子標題樣式</a:t>
            </a:r>
            <a:endParaRPr lang="zh-TW" altLang="en-US" dirty="0"/>
          </a:p>
        </p:txBody>
      </p:sp>
      <p:sp>
        <p:nvSpPr>
          <p:cNvPr id="22" name="日期預留位置 21"/>
          <p:cNvSpPr>
            <a:spLocks noGrp="1"/>
          </p:cNvSpPr>
          <p:nvPr>
            <p:ph type="dt" sz="half" idx="10"/>
          </p:nvPr>
        </p:nvSpPr>
        <p:spPr/>
        <p:txBody>
          <a:bodyPr rtlCol="0"/>
          <a:lstStyle>
            <a:lvl1pPr>
              <a:defRPr>
                <a:latin typeface="+mj-ea"/>
                <a:ea typeface="+mj-ea"/>
              </a:defRPr>
            </a:lvl1pPr>
          </a:lstStyle>
          <a:p>
            <a:fld id="{9648EAF3-A6E8-4E9A-8D84-778422506FC2}" type="datetime1">
              <a:rPr lang="zh-TW" altLang="en-US" smtClean="0"/>
              <a:pPr/>
              <a:t>2021/11/16</a:t>
            </a:fld>
            <a:endParaRPr lang="zh-TW" altLang="en-US" dirty="0"/>
          </a:p>
        </p:txBody>
      </p:sp>
      <p:sp>
        <p:nvSpPr>
          <p:cNvPr id="23" name="頁尾預留位置 22"/>
          <p:cNvSpPr>
            <a:spLocks noGrp="1"/>
          </p:cNvSpPr>
          <p:nvPr>
            <p:ph type="ftr" sz="quarter" idx="11"/>
          </p:nvPr>
        </p:nvSpPr>
        <p:spPr/>
        <p:txBody>
          <a:bodyPr rtlCol="0"/>
          <a:lstStyle>
            <a:lvl1pPr>
              <a:defRPr>
                <a:latin typeface="+mj-ea"/>
                <a:ea typeface="+mj-ea"/>
              </a:defRPr>
            </a:lvl1pPr>
          </a:lstStyle>
          <a:p>
            <a:endParaRPr lang="zh-TW" altLang="en-US" dirty="0"/>
          </a:p>
        </p:txBody>
      </p:sp>
      <p:sp>
        <p:nvSpPr>
          <p:cNvPr id="24" name="投影片編號預留位置 23"/>
          <p:cNvSpPr>
            <a:spLocks noGrp="1"/>
          </p:cNvSpPr>
          <p:nvPr>
            <p:ph type="sldNum" sz="quarter" idx="12"/>
          </p:nvPr>
        </p:nvSpPr>
        <p:spPr/>
        <p:txBody>
          <a:bodyPr rtlCol="0"/>
          <a:lstStyle>
            <a:lvl1pPr>
              <a:defRPr>
                <a:latin typeface="+mj-ea"/>
                <a:ea typeface="+mj-ea"/>
              </a:defRPr>
            </a:lvl1pPr>
          </a:lstStyle>
          <a:p>
            <a:fld id="{C014DD1E-5D91-48A3-AD6D-45FBA980D106}" type="slidenum">
              <a:rPr lang="en-US" altLang="zh-TW" smtClean="0"/>
              <a:pPr/>
              <a:t>‹#›</a:t>
            </a:fld>
            <a:endParaRPr lang="zh-TW" altLang="en-US" dirty="0"/>
          </a:p>
        </p:txBody>
      </p:sp>
    </p:spTree>
    <p:extLst>
      <p:ext uri="{BB962C8B-B14F-4D97-AF65-F5344CB8AC3E}">
        <p14:creationId xmlns:p14="http://schemas.microsoft.com/office/powerpoint/2010/main" val="184748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3" name="直排文字預留位置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4" name="日期預留位置 3"/>
          <p:cNvSpPr>
            <a:spLocks noGrp="1"/>
          </p:cNvSpPr>
          <p:nvPr>
            <p:ph type="dt" sz="half" idx="10"/>
          </p:nvPr>
        </p:nvSpPr>
        <p:spPr/>
        <p:txBody>
          <a:bodyPr rtlCol="0"/>
          <a:lstStyle/>
          <a:p>
            <a:fld id="{9648EAF3-A6E8-4E9A-8D84-778422506FC2}" type="datetime1">
              <a:rPr lang="zh-TW" altLang="en-US" smtClean="0"/>
              <a:pPr/>
              <a:t>2021/11/16</a:t>
            </a:fld>
            <a:endParaRPr lang="zh-TW" altLang="en-US" dirty="0"/>
          </a:p>
        </p:txBody>
      </p:sp>
      <p:sp>
        <p:nvSpPr>
          <p:cNvPr id="5" name="頁尾預留位置 4"/>
          <p:cNvSpPr>
            <a:spLocks noGrp="1"/>
          </p:cNvSpPr>
          <p:nvPr>
            <p:ph type="ftr" sz="quarter" idx="11"/>
          </p:nvPr>
        </p:nvSpPr>
        <p:spPr/>
        <p:txBody>
          <a:bodyPr rtlCol="0"/>
          <a:lstStyle/>
          <a:p>
            <a:pPr rtl="0"/>
            <a:endParaRPr lang="zh-TW" altLang="en-US" dirty="0"/>
          </a:p>
        </p:txBody>
      </p:sp>
      <p:sp>
        <p:nvSpPr>
          <p:cNvPr id="6" name="投影片編號預留位置 5"/>
          <p:cNvSpPr>
            <a:spLocks noGrp="1"/>
          </p:cNvSpPr>
          <p:nvPr>
            <p:ph type="sldNum" sz="quarter" idx="12"/>
          </p:nvPr>
        </p:nvSpPr>
        <p:spPr/>
        <p:txBody>
          <a:bodyPr rtlCol="0"/>
          <a:lstStyle/>
          <a:p>
            <a:pPr rtl="0"/>
            <a:fld id="{C014DD1E-5D91-48A3-AD6D-45FBA980D106}" type="slidenum">
              <a:rPr lang="en-US" altLang="zh-TW" smtClean="0"/>
              <a:t>‹#›</a:t>
            </a:fld>
            <a:endParaRPr lang="zh-TW" altLang="en-US" dirty="0"/>
          </a:p>
        </p:txBody>
      </p:sp>
    </p:spTree>
    <p:extLst>
      <p:ext uri="{BB962C8B-B14F-4D97-AF65-F5344CB8AC3E}">
        <p14:creationId xmlns:p14="http://schemas.microsoft.com/office/powerpoint/2010/main" val="199667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6898" y="584200"/>
            <a:ext cx="2742486" cy="5588000"/>
          </a:xfrm>
        </p:spPr>
        <p:txBody>
          <a:bodyPr vert="eaVert" rtlCol="0"/>
          <a:lstStyle/>
          <a:p>
            <a:pPr rtl="0"/>
            <a:r>
              <a:rPr lang="zh-TW" altLang="en-US"/>
              <a:t>按一下以編輯母片標題樣式</a:t>
            </a:r>
            <a:endParaRPr lang="zh-TW" altLang="en-US" dirty="0"/>
          </a:p>
        </p:txBody>
      </p:sp>
      <p:sp>
        <p:nvSpPr>
          <p:cNvPr id="3" name="直排文字預留位置 2"/>
          <p:cNvSpPr>
            <a:spLocks noGrp="1"/>
          </p:cNvSpPr>
          <p:nvPr>
            <p:ph type="body" orient="vert" idx="1"/>
          </p:nvPr>
        </p:nvSpPr>
        <p:spPr>
          <a:xfrm>
            <a:off x="1218882" y="584200"/>
            <a:ext cx="7414869" cy="5588000"/>
          </a:xfrm>
        </p:spPr>
        <p:txBody>
          <a:bodyPr vert="eaVert" rtlCol="0"/>
          <a:lstStyle>
            <a:lvl5pPr algn="l" rtl="0">
              <a:defRPr/>
            </a:lvl5pPr>
            <a:lvl6pPr algn="l" rtl="0">
              <a:defRPr/>
            </a:lvl6pPr>
            <a:lvl7pPr algn="l" rtl="0">
              <a:defRPr/>
            </a:lvl7pPr>
            <a:lvl8pPr algn="l" rtl="0">
              <a:defRPr/>
            </a:lvl8pPr>
            <a:lvl9pPr algn="l" rtl="0">
              <a:defRPr/>
            </a:lvl9pPr>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4" name="日期預留位置 3"/>
          <p:cNvSpPr>
            <a:spLocks noGrp="1"/>
          </p:cNvSpPr>
          <p:nvPr>
            <p:ph type="dt" sz="half" idx="10"/>
          </p:nvPr>
        </p:nvSpPr>
        <p:spPr/>
        <p:txBody>
          <a:bodyPr rtlCol="0"/>
          <a:lstStyle/>
          <a:p>
            <a:fld id="{9648EAF3-A6E8-4E9A-8D84-778422506FC2}" type="datetime1">
              <a:rPr lang="zh-TW" altLang="en-US" smtClean="0"/>
              <a:pPr/>
              <a:t>2021/11/16</a:t>
            </a:fld>
            <a:endParaRPr lang="zh-TW" altLang="en-US" dirty="0"/>
          </a:p>
        </p:txBody>
      </p:sp>
      <p:sp>
        <p:nvSpPr>
          <p:cNvPr id="5" name="頁尾預留位置 4"/>
          <p:cNvSpPr>
            <a:spLocks noGrp="1"/>
          </p:cNvSpPr>
          <p:nvPr>
            <p:ph type="ftr" sz="quarter" idx="11"/>
          </p:nvPr>
        </p:nvSpPr>
        <p:spPr/>
        <p:txBody>
          <a:bodyPr rtlCol="0"/>
          <a:lstStyle/>
          <a:p>
            <a:pPr rtl="0"/>
            <a:endParaRPr lang="zh-TW" altLang="en-US" dirty="0"/>
          </a:p>
        </p:txBody>
      </p:sp>
      <p:sp>
        <p:nvSpPr>
          <p:cNvPr id="6" name="投影片編號預留位置 5"/>
          <p:cNvSpPr>
            <a:spLocks noGrp="1"/>
          </p:cNvSpPr>
          <p:nvPr>
            <p:ph type="sldNum" sz="quarter" idx="12"/>
          </p:nvPr>
        </p:nvSpPr>
        <p:spPr/>
        <p:txBody>
          <a:bodyPr rtlCol="0"/>
          <a:lstStyle/>
          <a:p>
            <a:pPr rtl="0"/>
            <a:fld id="{C014DD1E-5D91-48A3-AD6D-45FBA980D106}" type="slidenum">
              <a:rPr lang="en-US" altLang="zh-TW" smtClean="0"/>
              <a:t>‹#›</a:t>
            </a:fld>
            <a:endParaRPr lang="zh-TW" altLang="en-US" dirty="0"/>
          </a:p>
        </p:txBody>
      </p:sp>
    </p:spTree>
    <p:extLst>
      <p:ext uri="{BB962C8B-B14F-4D97-AF65-F5344CB8AC3E}">
        <p14:creationId xmlns:p14="http://schemas.microsoft.com/office/powerpoint/2010/main" val="59588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3" name="內容預留位置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4" name="日期預留位置 3"/>
          <p:cNvSpPr>
            <a:spLocks noGrp="1"/>
          </p:cNvSpPr>
          <p:nvPr>
            <p:ph type="dt" sz="half" idx="10"/>
          </p:nvPr>
        </p:nvSpPr>
        <p:spPr/>
        <p:txBody>
          <a:bodyPr rtlCol="0"/>
          <a:lstStyle/>
          <a:p>
            <a:fld id="{9648EAF3-A6E8-4E9A-8D84-778422506FC2}" type="datetime1">
              <a:rPr lang="zh-TW" altLang="en-US" smtClean="0"/>
              <a:pPr/>
              <a:t>2021/11/16</a:t>
            </a:fld>
            <a:endParaRPr lang="zh-TW" altLang="en-US" dirty="0"/>
          </a:p>
        </p:txBody>
      </p:sp>
      <p:sp>
        <p:nvSpPr>
          <p:cNvPr id="5" name="頁尾預留位置 4"/>
          <p:cNvSpPr>
            <a:spLocks noGrp="1"/>
          </p:cNvSpPr>
          <p:nvPr>
            <p:ph type="ftr" sz="quarter" idx="11"/>
          </p:nvPr>
        </p:nvSpPr>
        <p:spPr/>
        <p:txBody>
          <a:bodyPr rtlCol="0"/>
          <a:lstStyle/>
          <a:p>
            <a:pPr rtl="0"/>
            <a:endParaRPr lang="zh-TW" altLang="en-US" dirty="0"/>
          </a:p>
        </p:txBody>
      </p:sp>
      <p:sp>
        <p:nvSpPr>
          <p:cNvPr id="6" name="投影片編號預留位置 5"/>
          <p:cNvSpPr>
            <a:spLocks noGrp="1"/>
          </p:cNvSpPr>
          <p:nvPr>
            <p:ph type="sldNum" sz="quarter" idx="12"/>
          </p:nvPr>
        </p:nvSpPr>
        <p:spPr/>
        <p:txBody>
          <a:bodyPr rtlCol="0"/>
          <a:lstStyle/>
          <a:p>
            <a:pPr rtl="0"/>
            <a:fld id="{C014DD1E-5D91-48A3-AD6D-45FBA980D106}" type="slidenum">
              <a:rPr lang="en-US" altLang="zh-TW" smtClean="0"/>
              <a:t>‹#›</a:t>
            </a:fld>
            <a:endParaRPr lang="zh-TW" altLang="en-US" dirty="0"/>
          </a:p>
        </p:txBody>
      </p:sp>
    </p:spTree>
    <p:extLst>
      <p:ext uri="{BB962C8B-B14F-4D97-AF65-F5344CB8AC3E}">
        <p14:creationId xmlns:p14="http://schemas.microsoft.com/office/powerpoint/2010/main" val="140676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grpSp>
        <p:nvGrpSpPr>
          <p:cNvPr id="11" name="對角線"/>
          <p:cNvGrpSpPr/>
          <p:nvPr/>
        </p:nvGrpSpPr>
        <p:grpSpPr>
          <a:xfrm>
            <a:off x="7516443" y="4145281"/>
            <a:ext cx="4686117" cy="2731407"/>
            <a:chOff x="5638800" y="3108960"/>
            <a:chExt cx="3515503" cy="2048555"/>
          </a:xfrm>
        </p:grpSpPr>
        <p:cxnSp>
          <p:nvCxnSpPr>
            <p:cNvPr id="12" name="直線接點​​ 11"/>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3" name="直線接點​​ 12"/>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直線接點​ 13"/>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sp>
        <p:nvSpPr>
          <p:cNvPr id="2" name="標題 1"/>
          <p:cNvSpPr>
            <a:spLocks noGrp="1"/>
          </p:cNvSpPr>
          <p:nvPr>
            <p:ph type="title"/>
          </p:nvPr>
        </p:nvSpPr>
        <p:spPr>
          <a:xfrm>
            <a:off x="1625177" y="2209801"/>
            <a:ext cx="8938472" cy="2764335"/>
          </a:xfrm>
        </p:spPr>
        <p:txBody>
          <a:bodyPr rtlCol="0" anchor="b">
            <a:normAutofit/>
          </a:bodyPr>
          <a:lstStyle>
            <a:lvl1pPr algn="l" rtl="0">
              <a:defRPr sz="5400" b="0" cap="none" baseline="0"/>
            </a:lvl1pPr>
          </a:lstStyle>
          <a:p>
            <a:pPr rtl="0"/>
            <a:r>
              <a:rPr lang="zh-TW" altLang="en-US"/>
              <a:t>按一下以編輯母片標題樣式</a:t>
            </a:r>
            <a:endParaRPr lang="zh-TW" altLang="en-US" dirty="0"/>
          </a:p>
        </p:txBody>
      </p:sp>
      <p:sp>
        <p:nvSpPr>
          <p:cNvPr id="3" name="文字預留位置 2"/>
          <p:cNvSpPr>
            <a:spLocks noGrp="1"/>
          </p:cNvSpPr>
          <p:nvPr>
            <p:ph type="body" idx="1"/>
          </p:nvPr>
        </p:nvSpPr>
        <p:spPr>
          <a:xfrm>
            <a:off x="1625176" y="4951266"/>
            <a:ext cx="7069519" cy="1220933"/>
          </a:xfrm>
        </p:spPr>
        <p:txBody>
          <a:bodyPr rtlCol="0" anchor="t">
            <a:normAutofit/>
          </a:bodyPr>
          <a:lstStyle>
            <a:lvl1pPr marL="0" indent="0" algn="l" rtl="0">
              <a:spcBef>
                <a:spcPts val="0"/>
              </a:spcBef>
              <a:buNone/>
              <a:defRPr sz="2800" cap="all" spc="200" baseline="0">
                <a:solidFill>
                  <a:schemeClr val="accent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zh-TW" altLang="en-US"/>
              <a:t>按一下以編輯母片文字樣式</a:t>
            </a:r>
          </a:p>
        </p:txBody>
      </p:sp>
      <p:sp>
        <p:nvSpPr>
          <p:cNvPr id="4" name="日期預留位置 3"/>
          <p:cNvSpPr>
            <a:spLocks noGrp="1"/>
          </p:cNvSpPr>
          <p:nvPr>
            <p:ph type="dt" sz="half" idx="10"/>
          </p:nvPr>
        </p:nvSpPr>
        <p:spPr/>
        <p:txBody>
          <a:bodyPr rtlCol="0"/>
          <a:lstStyle>
            <a:lvl1pPr marL="0" marR="0" indent="0" algn="l" defTabSz="1218987" rtl="0" eaLnBrk="1" fontAlgn="auto" latinLnBrk="0" hangingPunct="1">
              <a:lnSpc>
                <a:spcPct val="100000"/>
              </a:lnSpc>
              <a:spcBef>
                <a:spcPts val="0"/>
              </a:spcBef>
              <a:spcAft>
                <a:spcPts val="0"/>
              </a:spcAft>
              <a:buClrTx/>
              <a:buSzTx/>
              <a:buFontTx/>
              <a:buNone/>
              <a:tabLst/>
              <a:defRPr/>
            </a:lvl1pPr>
          </a:lstStyle>
          <a:p>
            <a:fld id="{9648EAF3-A6E8-4E9A-8D84-778422506FC2}" type="datetime1">
              <a:rPr lang="zh-TW" altLang="en-US" smtClean="0"/>
              <a:pPr/>
              <a:t>2021/11/16</a:t>
            </a:fld>
            <a:endParaRPr lang="zh-TW" altLang="en-US" dirty="0"/>
          </a:p>
        </p:txBody>
      </p:sp>
      <p:sp>
        <p:nvSpPr>
          <p:cNvPr id="5" name="頁尾預留位置 4"/>
          <p:cNvSpPr>
            <a:spLocks noGrp="1"/>
          </p:cNvSpPr>
          <p:nvPr>
            <p:ph type="ftr" sz="quarter" idx="11"/>
          </p:nvPr>
        </p:nvSpPr>
        <p:spPr/>
        <p:txBody>
          <a:bodyPr rtlCol="0"/>
          <a:lstStyle/>
          <a:p>
            <a:pPr rtl="0"/>
            <a:endParaRPr lang="zh-TW" altLang="en-US" dirty="0"/>
          </a:p>
        </p:txBody>
      </p:sp>
      <p:sp>
        <p:nvSpPr>
          <p:cNvPr id="6" name="投影片編號預留位置 5"/>
          <p:cNvSpPr>
            <a:spLocks noGrp="1"/>
          </p:cNvSpPr>
          <p:nvPr>
            <p:ph type="sldNum" sz="quarter" idx="12"/>
          </p:nvPr>
        </p:nvSpPr>
        <p:spPr/>
        <p:txBody>
          <a:bodyPr rtlCol="0"/>
          <a:lstStyle/>
          <a:p>
            <a:pPr rtl="0"/>
            <a:fld id="{C014DD1E-5D91-48A3-AD6D-45FBA980D106}" type="slidenum">
              <a:rPr lang="en-US" altLang="zh-TW" smtClean="0"/>
              <a:t>‹#›</a:t>
            </a:fld>
            <a:endParaRPr lang="zh-TW" altLang="en-US" dirty="0"/>
          </a:p>
        </p:txBody>
      </p:sp>
    </p:spTree>
    <p:extLst>
      <p:ext uri="{BB962C8B-B14F-4D97-AF65-F5344CB8AC3E}">
        <p14:creationId xmlns:p14="http://schemas.microsoft.com/office/powerpoint/2010/main" val="361633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defRPr>
                <a:latin typeface="+mj-ea"/>
                <a:ea typeface="+mj-ea"/>
              </a:defRPr>
            </a:lvl1pPr>
          </a:lstStyle>
          <a:p>
            <a:pPr rtl="0"/>
            <a:r>
              <a:rPr lang="zh-TW" altLang="en-US"/>
              <a:t>按一下以編輯母片標題樣式</a:t>
            </a:r>
            <a:endParaRPr lang="zh-TW" altLang="en-US" dirty="0"/>
          </a:p>
        </p:txBody>
      </p:sp>
      <p:sp>
        <p:nvSpPr>
          <p:cNvPr id="3" name="內容預留位置 2"/>
          <p:cNvSpPr>
            <a:spLocks noGrp="1"/>
          </p:cNvSpPr>
          <p:nvPr>
            <p:ph sz="half" idx="1"/>
          </p:nvPr>
        </p:nvSpPr>
        <p:spPr>
          <a:xfrm>
            <a:off x="1218883" y="1706880"/>
            <a:ext cx="5078677" cy="4465320"/>
          </a:xfrm>
        </p:spPr>
        <p:txBody>
          <a:bodyPr rtlCol="0">
            <a:normAutofit/>
          </a:bodyPr>
          <a:lstStyle>
            <a:lvl1pPr algn="l" rtl="0">
              <a:defRPr sz="2800">
                <a:latin typeface="+mj-ea"/>
                <a:ea typeface="+mj-ea"/>
              </a:defRPr>
            </a:lvl1pPr>
            <a:lvl2pPr algn="l" rtl="0">
              <a:defRPr sz="2400">
                <a:latin typeface="+mj-ea"/>
                <a:ea typeface="+mj-ea"/>
              </a:defRPr>
            </a:lvl2pPr>
            <a:lvl3pPr algn="l" rtl="0">
              <a:defRPr sz="2000">
                <a:latin typeface="+mj-ea"/>
                <a:ea typeface="+mj-ea"/>
              </a:defRPr>
            </a:lvl3pPr>
            <a:lvl4pPr algn="l" rtl="0">
              <a:defRPr sz="2000">
                <a:latin typeface="+mj-ea"/>
                <a:ea typeface="+mj-ea"/>
              </a:defRPr>
            </a:lvl4pPr>
            <a:lvl5pPr algn="l" rtl="0">
              <a:defRPr sz="2000">
                <a:latin typeface="+mj-ea"/>
                <a:ea typeface="+mj-ea"/>
              </a:defRPr>
            </a:lvl5pPr>
            <a:lvl6pPr algn="l" rtl="0">
              <a:defRPr sz="2000"/>
            </a:lvl6pPr>
            <a:lvl7pPr algn="l" rtl="0">
              <a:defRPr sz="2000"/>
            </a:lvl7pPr>
            <a:lvl8pPr algn="l" rtl="0">
              <a:defRPr sz="2000" baseline="0"/>
            </a:lvl8pPr>
            <a:lvl9pPr algn="l" rtl="0">
              <a:defRPr sz="2000" baseline="0"/>
            </a:lvl9pPr>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4" name="內容預留位置 3"/>
          <p:cNvSpPr>
            <a:spLocks noGrp="1"/>
          </p:cNvSpPr>
          <p:nvPr>
            <p:ph sz="half" idx="2"/>
          </p:nvPr>
        </p:nvSpPr>
        <p:spPr>
          <a:xfrm>
            <a:off x="6500707" y="1706880"/>
            <a:ext cx="5078677" cy="4465320"/>
          </a:xfrm>
        </p:spPr>
        <p:txBody>
          <a:bodyPr rtlCol="0">
            <a:normAutofit/>
          </a:bodyPr>
          <a:lstStyle>
            <a:lvl1pPr algn="l" rtl="0">
              <a:defRPr sz="2800">
                <a:latin typeface="+mj-ea"/>
                <a:ea typeface="+mj-ea"/>
              </a:defRPr>
            </a:lvl1pPr>
            <a:lvl2pPr algn="l" rtl="0">
              <a:defRPr sz="2400">
                <a:latin typeface="+mj-ea"/>
                <a:ea typeface="+mj-ea"/>
              </a:defRPr>
            </a:lvl2pPr>
            <a:lvl3pPr algn="l" rtl="0">
              <a:defRPr sz="2000">
                <a:latin typeface="+mj-ea"/>
                <a:ea typeface="+mj-ea"/>
              </a:defRPr>
            </a:lvl3pPr>
            <a:lvl4pPr algn="l" rtl="0">
              <a:defRPr sz="2000">
                <a:latin typeface="+mj-ea"/>
                <a:ea typeface="+mj-ea"/>
              </a:defRPr>
            </a:lvl4pPr>
            <a:lvl5pPr algn="l" rtl="0">
              <a:defRPr sz="2000">
                <a:latin typeface="+mj-ea"/>
                <a:ea typeface="+mj-ea"/>
              </a:defRPr>
            </a:lvl5pPr>
            <a:lvl6pPr algn="l" rtl="0">
              <a:defRPr sz="2000"/>
            </a:lvl6pPr>
            <a:lvl7pPr algn="l" rtl="0">
              <a:defRPr sz="2000"/>
            </a:lvl7pPr>
            <a:lvl8pPr algn="l" rtl="0">
              <a:defRPr sz="2000"/>
            </a:lvl8pPr>
            <a:lvl9pPr algn="l" rtl="0">
              <a:defRPr sz="2000"/>
            </a:lvl9pPr>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5" name="日期預留位置 4"/>
          <p:cNvSpPr>
            <a:spLocks noGrp="1"/>
          </p:cNvSpPr>
          <p:nvPr>
            <p:ph type="dt" sz="half" idx="10"/>
          </p:nvPr>
        </p:nvSpPr>
        <p:spPr/>
        <p:txBody>
          <a:bodyPr rtlCol="0"/>
          <a:lstStyle>
            <a:lvl1pPr>
              <a:defRPr>
                <a:latin typeface="+mj-ea"/>
                <a:ea typeface="+mj-ea"/>
              </a:defRPr>
            </a:lvl1pPr>
          </a:lstStyle>
          <a:p>
            <a:fld id="{9648EAF3-A6E8-4E9A-8D84-778422506FC2}" type="datetime1">
              <a:rPr lang="zh-TW" altLang="en-US" smtClean="0"/>
              <a:pPr/>
              <a:t>2021/11/16</a:t>
            </a:fld>
            <a:endParaRPr lang="zh-TW" altLang="en-US" dirty="0"/>
          </a:p>
        </p:txBody>
      </p:sp>
      <p:sp>
        <p:nvSpPr>
          <p:cNvPr id="6" name="頁尾預留位置 5"/>
          <p:cNvSpPr>
            <a:spLocks noGrp="1"/>
          </p:cNvSpPr>
          <p:nvPr>
            <p:ph type="ftr" sz="quarter" idx="11"/>
          </p:nvPr>
        </p:nvSpPr>
        <p:spPr/>
        <p:txBody>
          <a:bodyPr rtlCol="0"/>
          <a:lstStyle>
            <a:lvl1pPr>
              <a:defRPr>
                <a:latin typeface="+mj-ea"/>
                <a:ea typeface="+mj-ea"/>
              </a:defRPr>
            </a:lvl1pPr>
          </a:lstStyle>
          <a:p>
            <a:endParaRPr lang="zh-TW" altLang="en-US" dirty="0"/>
          </a:p>
        </p:txBody>
      </p:sp>
      <p:sp>
        <p:nvSpPr>
          <p:cNvPr id="7" name="投影片編號預留位置 6"/>
          <p:cNvSpPr>
            <a:spLocks noGrp="1"/>
          </p:cNvSpPr>
          <p:nvPr>
            <p:ph type="sldNum" sz="quarter" idx="12"/>
          </p:nvPr>
        </p:nvSpPr>
        <p:spPr/>
        <p:txBody>
          <a:bodyPr rtlCol="0"/>
          <a:lstStyle>
            <a:lvl1pPr>
              <a:defRPr>
                <a:latin typeface="+mj-ea"/>
                <a:ea typeface="+mj-ea"/>
              </a:defRPr>
            </a:lvl1pPr>
          </a:lstStyle>
          <a:p>
            <a:fld id="{C014DD1E-5D91-48A3-AD6D-45FBA980D106}" type="slidenum">
              <a:rPr lang="en-US" altLang="zh-TW" smtClean="0"/>
              <a:pPr/>
              <a:t>‹#›</a:t>
            </a:fld>
            <a:endParaRPr lang="zh-TW" altLang="en-US" dirty="0"/>
          </a:p>
        </p:txBody>
      </p:sp>
    </p:spTree>
    <p:extLst>
      <p:ext uri="{BB962C8B-B14F-4D97-AF65-F5344CB8AC3E}">
        <p14:creationId xmlns:p14="http://schemas.microsoft.com/office/powerpoint/2010/main" val="355764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lgn="l" rtl="0">
              <a:defRPr/>
            </a:lvl1pPr>
          </a:lstStyle>
          <a:p>
            <a:pPr rtl="0"/>
            <a:r>
              <a:rPr lang="zh-TW" altLang="en-US"/>
              <a:t>按一下以編輯母片標題樣式</a:t>
            </a:r>
            <a:endParaRPr lang="zh-TW" altLang="en-US" dirty="0"/>
          </a:p>
        </p:txBody>
      </p:sp>
      <p:sp>
        <p:nvSpPr>
          <p:cNvPr id="3" name="文字預留位置 2"/>
          <p:cNvSpPr>
            <a:spLocks noGrp="1"/>
          </p:cNvSpPr>
          <p:nvPr>
            <p:ph type="body" idx="1"/>
          </p:nvPr>
        </p:nvSpPr>
        <p:spPr>
          <a:xfrm>
            <a:off x="1218883" y="1701800"/>
            <a:ext cx="5082740" cy="914400"/>
          </a:xfrm>
        </p:spPr>
        <p:txBody>
          <a:bodyPr rtlCol="0" anchor="b">
            <a:normAutofit/>
          </a:bodyPr>
          <a:lstStyle>
            <a:lvl1pPr marL="0" indent="0" algn="l" rtl="0">
              <a:spcBef>
                <a:spcPts val="0"/>
              </a:spcBef>
              <a:buNone/>
              <a:defRPr sz="2800" b="0" cap="all" spc="200" baseline="0">
                <a:solidFill>
                  <a:schemeClr val="accent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zh-TW" altLang="en-US"/>
              <a:t>按一下以編輯母片文字樣式</a:t>
            </a:r>
          </a:p>
        </p:txBody>
      </p:sp>
      <p:sp>
        <p:nvSpPr>
          <p:cNvPr id="4" name="內容預留位置 3"/>
          <p:cNvSpPr>
            <a:spLocks noGrp="1"/>
          </p:cNvSpPr>
          <p:nvPr>
            <p:ph sz="half" idx="2"/>
          </p:nvPr>
        </p:nvSpPr>
        <p:spPr>
          <a:xfrm>
            <a:off x="1218883" y="2717800"/>
            <a:ext cx="5078677" cy="3454400"/>
          </a:xfrm>
        </p:spPr>
        <p:txBody>
          <a:bodyPr rtlCol="0">
            <a:no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baseline="0"/>
            </a:lvl7pPr>
            <a:lvl8pPr algn="l" rtl="0">
              <a:defRPr sz="2000" baseline="0"/>
            </a:lvl8pPr>
            <a:lvl9pPr algn="l" rtl="0">
              <a:defRPr sz="2000" baseline="0"/>
            </a:lvl9pPr>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5" name="文字預留位置 4"/>
          <p:cNvSpPr>
            <a:spLocks noGrp="1"/>
          </p:cNvSpPr>
          <p:nvPr>
            <p:ph type="body" sz="quarter" idx="3"/>
          </p:nvPr>
        </p:nvSpPr>
        <p:spPr>
          <a:xfrm>
            <a:off x="6496644" y="1701800"/>
            <a:ext cx="5082740" cy="914400"/>
          </a:xfrm>
        </p:spPr>
        <p:txBody>
          <a:bodyPr rtlCol="0" anchor="b">
            <a:normAutofit/>
          </a:bodyPr>
          <a:lstStyle>
            <a:lvl1pPr marL="0" indent="0" algn="l" rtl="0">
              <a:spcBef>
                <a:spcPts val="0"/>
              </a:spcBef>
              <a:buNone/>
              <a:defRPr sz="2800" b="0" cap="all" spc="200" baseline="0">
                <a:solidFill>
                  <a:schemeClr val="accent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zh-TW" altLang="en-US"/>
              <a:t>按一下以編輯母片文字樣式</a:t>
            </a:r>
          </a:p>
        </p:txBody>
      </p:sp>
      <p:sp>
        <p:nvSpPr>
          <p:cNvPr id="6" name="內容預留位置 5"/>
          <p:cNvSpPr>
            <a:spLocks noGrp="1"/>
          </p:cNvSpPr>
          <p:nvPr>
            <p:ph sz="quarter" idx="4"/>
          </p:nvPr>
        </p:nvSpPr>
        <p:spPr>
          <a:xfrm>
            <a:off x="6500707" y="2717800"/>
            <a:ext cx="5078677" cy="3454400"/>
          </a:xfrm>
        </p:spPr>
        <p:txBody>
          <a:bodyPr rtlCol="0">
            <a:no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baseline="0"/>
            </a:lvl6pPr>
            <a:lvl7pPr algn="l" rtl="0">
              <a:defRPr sz="2000" baseline="0"/>
            </a:lvl7pPr>
            <a:lvl8pPr algn="l" rtl="0">
              <a:defRPr sz="2000" baseline="0"/>
            </a:lvl8pPr>
            <a:lvl9pPr algn="l" rtl="0">
              <a:defRPr sz="2000" baseline="0"/>
            </a:lvl9pPr>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7" name="日期預留位置 6"/>
          <p:cNvSpPr>
            <a:spLocks noGrp="1"/>
          </p:cNvSpPr>
          <p:nvPr>
            <p:ph type="dt" sz="half" idx="10"/>
          </p:nvPr>
        </p:nvSpPr>
        <p:spPr/>
        <p:txBody>
          <a:bodyPr rtlCol="0"/>
          <a:lstStyle/>
          <a:p>
            <a:fld id="{9648EAF3-A6E8-4E9A-8D84-778422506FC2}" type="datetime1">
              <a:rPr lang="zh-TW" altLang="en-US" smtClean="0"/>
              <a:pPr/>
              <a:t>2021/11/16</a:t>
            </a:fld>
            <a:endParaRPr lang="zh-TW" altLang="en-US" dirty="0"/>
          </a:p>
        </p:txBody>
      </p:sp>
      <p:sp>
        <p:nvSpPr>
          <p:cNvPr id="8" name="頁尾預留位置 7"/>
          <p:cNvSpPr>
            <a:spLocks noGrp="1"/>
          </p:cNvSpPr>
          <p:nvPr>
            <p:ph type="ftr" sz="quarter" idx="11"/>
          </p:nvPr>
        </p:nvSpPr>
        <p:spPr/>
        <p:txBody>
          <a:bodyPr rtlCol="0"/>
          <a:lstStyle/>
          <a:p>
            <a:pPr rtl="0"/>
            <a:endParaRPr lang="zh-TW" altLang="en-US" dirty="0"/>
          </a:p>
        </p:txBody>
      </p:sp>
      <p:sp>
        <p:nvSpPr>
          <p:cNvPr id="9" name="投影片編號預留位置 8"/>
          <p:cNvSpPr>
            <a:spLocks noGrp="1"/>
          </p:cNvSpPr>
          <p:nvPr>
            <p:ph type="sldNum" sz="quarter" idx="12"/>
          </p:nvPr>
        </p:nvSpPr>
        <p:spPr/>
        <p:txBody>
          <a:bodyPr rtlCol="0"/>
          <a:lstStyle/>
          <a:p>
            <a:pPr rtl="0"/>
            <a:fld id="{C014DD1E-5D91-48A3-AD6D-45FBA980D106}" type="slidenum">
              <a:rPr lang="en-US" altLang="zh-TW" smtClean="0"/>
              <a:t>‹#›</a:t>
            </a:fld>
            <a:endParaRPr lang="zh-TW" altLang="en-US" dirty="0"/>
          </a:p>
        </p:txBody>
      </p:sp>
    </p:spTree>
    <p:extLst>
      <p:ext uri="{BB962C8B-B14F-4D97-AF65-F5344CB8AC3E}">
        <p14:creationId xmlns:p14="http://schemas.microsoft.com/office/powerpoint/2010/main" val="59538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3" name="日期預留位置 2"/>
          <p:cNvSpPr>
            <a:spLocks noGrp="1"/>
          </p:cNvSpPr>
          <p:nvPr>
            <p:ph type="dt" sz="half" idx="10"/>
          </p:nvPr>
        </p:nvSpPr>
        <p:spPr/>
        <p:txBody>
          <a:bodyPr rtlCol="0"/>
          <a:lstStyle/>
          <a:p>
            <a:fld id="{9648EAF3-A6E8-4E9A-8D84-778422506FC2}" type="datetime1">
              <a:rPr lang="zh-TW" altLang="en-US" smtClean="0"/>
              <a:pPr/>
              <a:t>2021/11/16</a:t>
            </a:fld>
            <a:endParaRPr lang="zh-TW" altLang="en-US" dirty="0"/>
          </a:p>
        </p:txBody>
      </p:sp>
      <p:sp>
        <p:nvSpPr>
          <p:cNvPr id="4" name="頁尾預留位置 3"/>
          <p:cNvSpPr>
            <a:spLocks noGrp="1"/>
          </p:cNvSpPr>
          <p:nvPr>
            <p:ph type="ftr" sz="quarter" idx="11"/>
          </p:nvPr>
        </p:nvSpPr>
        <p:spPr/>
        <p:txBody>
          <a:bodyPr rtlCol="0"/>
          <a:lstStyle/>
          <a:p>
            <a:pPr rtl="0"/>
            <a:endParaRPr lang="zh-TW" altLang="en-US" dirty="0"/>
          </a:p>
        </p:txBody>
      </p:sp>
      <p:sp>
        <p:nvSpPr>
          <p:cNvPr id="5" name="投影片編號預留位置 4"/>
          <p:cNvSpPr>
            <a:spLocks noGrp="1"/>
          </p:cNvSpPr>
          <p:nvPr>
            <p:ph type="sldNum" sz="quarter" idx="12"/>
          </p:nvPr>
        </p:nvSpPr>
        <p:spPr/>
        <p:txBody>
          <a:bodyPr rtlCol="0"/>
          <a:lstStyle/>
          <a:p>
            <a:pPr rtl="0"/>
            <a:fld id="{C014DD1E-5D91-48A3-AD6D-45FBA980D106}" type="slidenum">
              <a:rPr lang="en-US" altLang="zh-TW" smtClean="0"/>
              <a:t>‹#›</a:t>
            </a:fld>
            <a:endParaRPr lang="zh-TW" altLang="en-US" dirty="0"/>
          </a:p>
        </p:txBody>
      </p:sp>
    </p:spTree>
    <p:extLst>
      <p:ext uri="{BB962C8B-B14F-4D97-AF65-F5344CB8AC3E}">
        <p14:creationId xmlns:p14="http://schemas.microsoft.com/office/powerpoint/2010/main" val="151522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預留位置 1"/>
          <p:cNvSpPr>
            <a:spLocks noGrp="1"/>
          </p:cNvSpPr>
          <p:nvPr>
            <p:ph type="dt" sz="half" idx="10"/>
          </p:nvPr>
        </p:nvSpPr>
        <p:spPr/>
        <p:txBody>
          <a:bodyPr rtlCol="0"/>
          <a:lstStyle/>
          <a:p>
            <a:fld id="{9648EAF3-A6E8-4E9A-8D84-778422506FC2}" type="datetime1">
              <a:rPr lang="zh-TW" altLang="en-US" smtClean="0"/>
              <a:pPr/>
              <a:t>2021/11/16</a:t>
            </a:fld>
            <a:endParaRPr lang="zh-TW" altLang="en-US" dirty="0"/>
          </a:p>
        </p:txBody>
      </p:sp>
      <p:sp>
        <p:nvSpPr>
          <p:cNvPr id="3" name="頁尾預留位置 2"/>
          <p:cNvSpPr>
            <a:spLocks noGrp="1"/>
          </p:cNvSpPr>
          <p:nvPr>
            <p:ph type="ftr" sz="quarter" idx="11"/>
          </p:nvPr>
        </p:nvSpPr>
        <p:spPr/>
        <p:txBody>
          <a:bodyPr rtlCol="0"/>
          <a:lstStyle/>
          <a:p>
            <a:pPr rtl="0"/>
            <a:endParaRPr lang="zh-TW" altLang="en-US" dirty="0"/>
          </a:p>
        </p:txBody>
      </p:sp>
      <p:sp>
        <p:nvSpPr>
          <p:cNvPr id="4" name="投影片編號預留位置 3"/>
          <p:cNvSpPr>
            <a:spLocks noGrp="1"/>
          </p:cNvSpPr>
          <p:nvPr>
            <p:ph type="sldNum" sz="quarter" idx="12"/>
          </p:nvPr>
        </p:nvSpPr>
        <p:spPr/>
        <p:txBody>
          <a:bodyPr rtlCol="0"/>
          <a:lstStyle/>
          <a:p>
            <a:pPr rtl="0"/>
            <a:fld id="{C014DD1E-5D91-48A3-AD6D-45FBA980D106}" type="slidenum">
              <a:rPr lang="en-US" altLang="zh-TW" smtClean="0"/>
              <a:t>‹#›</a:t>
            </a:fld>
            <a:endParaRPr lang="zh-TW" altLang="en-US" dirty="0"/>
          </a:p>
        </p:txBody>
      </p:sp>
    </p:spTree>
    <p:extLst>
      <p:ext uri="{BB962C8B-B14F-4D97-AF65-F5344CB8AC3E}">
        <p14:creationId xmlns:p14="http://schemas.microsoft.com/office/powerpoint/2010/main" val="217247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1218882" y="1701800"/>
            <a:ext cx="4062942" cy="2438400"/>
          </a:xfrm>
        </p:spPr>
        <p:txBody>
          <a:bodyPr rtlCol="0" anchor="b">
            <a:normAutofit/>
          </a:bodyPr>
          <a:lstStyle>
            <a:lvl1pPr algn="l" rtl="0">
              <a:defRPr sz="2800" b="0" cap="all" spc="200" baseline="0">
                <a:solidFill>
                  <a:schemeClr val="accent1"/>
                </a:solidFill>
              </a:defRPr>
            </a:lvl1pPr>
          </a:lstStyle>
          <a:p>
            <a:pPr rtl="0"/>
            <a:r>
              <a:rPr lang="zh-TW" altLang="en-US"/>
              <a:t>按一下以編輯母片標題樣式</a:t>
            </a:r>
            <a:endParaRPr lang="zh-TW" altLang="en-US" dirty="0"/>
          </a:p>
        </p:txBody>
      </p:sp>
      <p:sp>
        <p:nvSpPr>
          <p:cNvPr id="4" name="文字預留位置 3"/>
          <p:cNvSpPr>
            <a:spLocks noGrp="1"/>
          </p:cNvSpPr>
          <p:nvPr>
            <p:ph type="body" sz="half" idx="2"/>
          </p:nvPr>
        </p:nvSpPr>
        <p:spPr>
          <a:xfrm>
            <a:off x="1218882" y="4241800"/>
            <a:ext cx="4062942" cy="1930400"/>
          </a:xfrm>
        </p:spPr>
        <p:txBody>
          <a:bodyPr rtlCol="0">
            <a:normAutofit/>
          </a:bodyPr>
          <a:lstStyle>
            <a:lvl1pPr marL="0" indent="0" algn="l" rtl="0">
              <a:buNone/>
              <a:defRPr sz="20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zh-TW" altLang="en-US"/>
              <a:t>按一下以編輯母片文字樣式</a:t>
            </a:r>
          </a:p>
        </p:txBody>
      </p:sp>
      <p:sp>
        <p:nvSpPr>
          <p:cNvPr id="3" name="內容預留位置 2"/>
          <p:cNvSpPr>
            <a:spLocks noGrp="1"/>
          </p:cNvSpPr>
          <p:nvPr>
            <p:ph idx="1"/>
          </p:nvPr>
        </p:nvSpPr>
        <p:spPr>
          <a:xfrm>
            <a:off x="5484971" y="584200"/>
            <a:ext cx="6094413" cy="5588000"/>
          </a:xfrm>
        </p:spPr>
        <p:txBody>
          <a:bodyPr rtlCol="0">
            <a:norm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a:lvl7pPr>
            <a:lvl8pPr algn="l" rtl="0">
              <a:defRPr sz="2000" baseline="0"/>
            </a:lvl8pPr>
            <a:lvl9pPr algn="l" rtl="0">
              <a:defRPr sz="2000" baseline="0"/>
            </a:lvl9pPr>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5" name="日期預留位置 4"/>
          <p:cNvSpPr>
            <a:spLocks noGrp="1"/>
          </p:cNvSpPr>
          <p:nvPr>
            <p:ph type="dt" sz="half" idx="10"/>
          </p:nvPr>
        </p:nvSpPr>
        <p:spPr/>
        <p:txBody>
          <a:bodyPr rtlCol="0"/>
          <a:lstStyle/>
          <a:p>
            <a:fld id="{9648EAF3-A6E8-4E9A-8D84-778422506FC2}" type="datetime1">
              <a:rPr lang="zh-TW" altLang="en-US" smtClean="0"/>
              <a:pPr/>
              <a:t>2021/11/16</a:t>
            </a:fld>
            <a:endParaRPr lang="zh-TW" altLang="en-US" dirty="0"/>
          </a:p>
        </p:txBody>
      </p:sp>
      <p:sp>
        <p:nvSpPr>
          <p:cNvPr id="6" name="頁尾預留位置 5"/>
          <p:cNvSpPr>
            <a:spLocks noGrp="1"/>
          </p:cNvSpPr>
          <p:nvPr>
            <p:ph type="ftr" sz="quarter" idx="11"/>
          </p:nvPr>
        </p:nvSpPr>
        <p:spPr/>
        <p:txBody>
          <a:bodyPr rtlCol="0"/>
          <a:lstStyle/>
          <a:p>
            <a:pPr rtl="0"/>
            <a:endParaRPr lang="zh-TW" altLang="en-US" dirty="0"/>
          </a:p>
        </p:txBody>
      </p:sp>
      <p:sp>
        <p:nvSpPr>
          <p:cNvPr id="7" name="投影片編號預留位置 6"/>
          <p:cNvSpPr>
            <a:spLocks noGrp="1"/>
          </p:cNvSpPr>
          <p:nvPr>
            <p:ph type="sldNum" sz="quarter" idx="12"/>
          </p:nvPr>
        </p:nvSpPr>
        <p:spPr/>
        <p:txBody>
          <a:bodyPr rtlCol="0"/>
          <a:lstStyle/>
          <a:p>
            <a:pPr rtl="0"/>
            <a:fld id="{C014DD1E-5D91-48A3-AD6D-45FBA980D106}" type="slidenum">
              <a:rPr lang="en-US" altLang="zh-TW" smtClean="0"/>
              <a:t>‹#›</a:t>
            </a:fld>
            <a:endParaRPr lang="zh-TW" altLang="en-US" dirty="0"/>
          </a:p>
        </p:txBody>
      </p:sp>
    </p:spTree>
    <p:extLst>
      <p:ext uri="{BB962C8B-B14F-4D97-AF65-F5344CB8AC3E}">
        <p14:creationId xmlns:p14="http://schemas.microsoft.com/office/powerpoint/2010/main" val="161813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218882" y="1701800"/>
            <a:ext cx="4062942" cy="2438400"/>
          </a:xfrm>
        </p:spPr>
        <p:txBody>
          <a:bodyPr rtlCol="0" anchor="b">
            <a:normAutofit/>
          </a:bodyPr>
          <a:lstStyle>
            <a:lvl1pPr algn="l" rtl="0">
              <a:defRPr sz="2800" b="0" cap="all" spc="200" baseline="0">
                <a:solidFill>
                  <a:schemeClr val="accent1"/>
                </a:solidFill>
              </a:defRPr>
            </a:lvl1pPr>
          </a:lstStyle>
          <a:p>
            <a:pPr rtl="0"/>
            <a:r>
              <a:rPr lang="zh-TW" altLang="en-US"/>
              <a:t>按一下以編輯母片標題樣式</a:t>
            </a:r>
            <a:endParaRPr lang="zh-TW" altLang="en-US" dirty="0"/>
          </a:p>
        </p:txBody>
      </p:sp>
      <p:sp>
        <p:nvSpPr>
          <p:cNvPr id="4" name="文字預留位置 3"/>
          <p:cNvSpPr>
            <a:spLocks noGrp="1"/>
          </p:cNvSpPr>
          <p:nvPr>
            <p:ph type="body" sz="half" idx="2"/>
          </p:nvPr>
        </p:nvSpPr>
        <p:spPr>
          <a:xfrm>
            <a:off x="1218882" y="4241800"/>
            <a:ext cx="4062942" cy="1930400"/>
          </a:xfrm>
        </p:spPr>
        <p:txBody>
          <a:bodyPr rtlCol="0">
            <a:normAutofit/>
          </a:bodyPr>
          <a:lstStyle>
            <a:lvl1pPr marL="0" indent="0" algn="l" rtl="0">
              <a:buNone/>
              <a:defRPr sz="20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zh-TW" altLang="en-US"/>
              <a:t>按一下以編輯母片文字樣式</a:t>
            </a:r>
          </a:p>
        </p:txBody>
      </p:sp>
      <p:sp>
        <p:nvSpPr>
          <p:cNvPr id="3" name="圖片預留位置 2" descr="要新增影像的空白預留位置。按一下預留位置，然後選取您想要新增的影像。"/>
          <p:cNvSpPr>
            <a:spLocks noGrp="1"/>
          </p:cNvSpPr>
          <p:nvPr>
            <p:ph type="pic" idx="1"/>
          </p:nvPr>
        </p:nvSpPr>
        <p:spPr>
          <a:xfrm>
            <a:off x="5484971" y="584200"/>
            <a:ext cx="6094413" cy="5588000"/>
          </a:xfrm>
          <a:ln w="12700">
            <a:solidFill>
              <a:schemeClr val="bg1">
                <a:lumMod val="75000"/>
                <a:lumOff val="25000"/>
              </a:schemeClr>
            </a:solidFill>
            <a:miter lim="800000"/>
          </a:ln>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zh-TW" altLang="en-US"/>
              <a:t>按一下圖示以新增圖片</a:t>
            </a:r>
            <a:endParaRPr lang="zh-TW" altLang="en-US" dirty="0"/>
          </a:p>
        </p:txBody>
      </p:sp>
      <p:sp>
        <p:nvSpPr>
          <p:cNvPr id="5" name="日期預留位置 4"/>
          <p:cNvSpPr>
            <a:spLocks noGrp="1"/>
          </p:cNvSpPr>
          <p:nvPr>
            <p:ph type="dt" sz="half" idx="10"/>
          </p:nvPr>
        </p:nvSpPr>
        <p:spPr/>
        <p:txBody>
          <a:bodyPr rtlCol="0"/>
          <a:lstStyle/>
          <a:p>
            <a:fld id="{9648EAF3-A6E8-4E9A-8D84-778422506FC2}" type="datetime1">
              <a:rPr lang="zh-TW" altLang="en-US" smtClean="0"/>
              <a:pPr/>
              <a:t>2021/11/16</a:t>
            </a:fld>
            <a:endParaRPr lang="zh-TW" altLang="en-US" dirty="0"/>
          </a:p>
        </p:txBody>
      </p:sp>
      <p:sp>
        <p:nvSpPr>
          <p:cNvPr id="6" name="頁尾預留位置 5"/>
          <p:cNvSpPr>
            <a:spLocks noGrp="1"/>
          </p:cNvSpPr>
          <p:nvPr>
            <p:ph type="ftr" sz="quarter" idx="11"/>
          </p:nvPr>
        </p:nvSpPr>
        <p:spPr/>
        <p:txBody>
          <a:bodyPr rtlCol="0"/>
          <a:lstStyle/>
          <a:p>
            <a:pPr rtl="0"/>
            <a:endParaRPr lang="zh-TW" altLang="en-US" dirty="0"/>
          </a:p>
        </p:txBody>
      </p:sp>
      <p:sp>
        <p:nvSpPr>
          <p:cNvPr id="7" name="投影片編號預留位置 6"/>
          <p:cNvSpPr>
            <a:spLocks noGrp="1"/>
          </p:cNvSpPr>
          <p:nvPr>
            <p:ph type="sldNum" sz="quarter" idx="12"/>
          </p:nvPr>
        </p:nvSpPr>
        <p:spPr/>
        <p:txBody>
          <a:bodyPr rtlCol="0"/>
          <a:lstStyle/>
          <a:p>
            <a:pPr rtl="0"/>
            <a:fld id="{C014DD1E-5D91-48A3-AD6D-45FBA980D106}" type="slidenum">
              <a:rPr lang="en-US" altLang="zh-TW" smtClean="0"/>
              <a:t>‹#›</a:t>
            </a:fld>
            <a:endParaRPr lang="zh-TW" altLang="en-US" dirty="0"/>
          </a:p>
        </p:txBody>
      </p:sp>
    </p:spTree>
    <p:extLst>
      <p:ext uri="{BB962C8B-B14F-4D97-AF65-F5344CB8AC3E}">
        <p14:creationId xmlns:p14="http://schemas.microsoft.com/office/powerpoint/2010/main" val="422343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0"/>
                <a:satMod val="100000"/>
              </a:schemeClr>
            </a:gs>
            <a:gs pos="85000">
              <a:schemeClr val="bg2">
                <a:tint val="100000"/>
                <a:shade val="30000"/>
                <a:satMod val="100000"/>
              </a:schemeClr>
            </a:gs>
            <a:gs pos="100000">
              <a:schemeClr val="bg2">
                <a:shade val="60000"/>
                <a:satMod val="100000"/>
              </a:schemeClr>
            </a:gs>
          </a:gsLst>
          <a:lin ang="3600000" scaled="0"/>
          <a:tileRect/>
        </a:gradFill>
        <a:effectLst/>
      </p:bgPr>
    </p:bg>
    <p:spTree>
      <p:nvGrpSpPr>
        <p:cNvPr id="1" name=""/>
        <p:cNvGrpSpPr/>
        <p:nvPr/>
      </p:nvGrpSpPr>
      <p:grpSpPr>
        <a:xfrm>
          <a:off x="0" y="0"/>
          <a:ext cx="0" cy="0"/>
          <a:chOff x="0" y="0"/>
          <a:chExt cx="0" cy="0"/>
        </a:xfrm>
      </p:grpSpPr>
      <p:grpSp>
        <p:nvGrpSpPr>
          <p:cNvPr id="15" name="左側行數"/>
          <p:cNvGrpSpPr/>
          <p:nvPr/>
        </p:nvGrpSpPr>
        <p:grpSpPr>
          <a:xfrm>
            <a:off x="-15870" y="-3174"/>
            <a:ext cx="819993" cy="5229225"/>
            <a:chOff x="-11906" y="-2381"/>
            <a:chExt cx="615155" cy="3921919"/>
          </a:xfrm>
        </p:grpSpPr>
        <p:sp>
          <p:nvSpPr>
            <p:cNvPr id="10" name="手繪多邊形​ 9"/>
            <p:cNvSpPr/>
            <p:nvPr/>
          </p:nvSpPr>
          <p:spPr>
            <a:xfrm>
              <a:off x="-9526" y="0"/>
              <a:ext cx="612775" cy="3919538"/>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Lst>
              <a:ahLst/>
              <a:cxnLst>
                <a:cxn ang="0">
                  <a:pos x="connsiteX0" y="connsiteY0"/>
                </a:cxn>
                <a:cxn ang="0">
                  <a:pos x="connsiteX1" y="connsiteY1"/>
                </a:cxn>
                <a:cxn ang="0">
                  <a:pos x="connsiteX2" y="connsiteY2"/>
                </a:cxn>
              </a:cxnLst>
              <a:rect l="l" t="t" r="r" b="b"/>
              <a:pathLst>
                <a:path w="612775" h="3919538">
                  <a:moveTo>
                    <a:pt x="0" y="3919538"/>
                  </a:moveTo>
                  <a:lnTo>
                    <a:pt x="612775" y="2984500"/>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dirty="0">
                <a:latin typeface="+mj-ea"/>
                <a:ea typeface="+mj-ea"/>
              </a:endParaRPr>
            </a:p>
          </p:txBody>
        </p:sp>
        <p:sp>
          <p:nvSpPr>
            <p:cNvPr id="11" name="手繪多邊形​​ 10"/>
            <p:cNvSpPr/>
            <p:nvPr/>
          </p:nvSpPr>
          <p:spPr>
            <a:xfrm>
              <a:off x="-11906" y="0"/>
              <a:ext cx="410751" cy="3421856"/>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Lst>
              <a:ahLst/>
              <a:cxnLst>
                <a:cxn ang="0">
                  <a:pos x="connsiteX0" y="connsiteY0"/>
                </a:cxn>
                <a:cxn ang="0">
                  <a:pos x="connsiteX1" y="connsiteY1"/>
                </a:cxn>
                <a:cxn ang="0">
                  <a:pos x="connsiteX2" y="connsiteY2"/>
                </a:cxn>
              </a:cxnLst>
              <a:rect l="l" t="t" r="r" b="b"/>
              <a:pathLst>
                <a:path w="410751" h="3421856">
                  <a:moveTo>
                    <a:pt x="0" y="3421856"/>
                  </a:moveTo>
                  <a:lnTo>
                    <a:pt x="410751" y="2798680"/>
                  </a:lnTo>
                  <a:lnTo>
                    <a:pt x="409575" y="0"/>
                  </a:ln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dirty="0">
                <a:latin typeface="+mj-ea"/>
                <a:ea typeface="+mj-ea"/>
              </a:endParaRPr>
            </a:p>
          </p:txBody>
        </p:sp>
        <p:sp>
          <p:nvSpPr>
            <p:cNvPr id="14" name="手繪多邊形 13"/>
            <p:cNvSpPr/>
            <p:nvPr/>
          </p:nvSpPr>
          <p:spPr>
            <a:xfrm>
              <a:off x="-7144" y="-2381"/>
              <a:ext cx="238919" cy="29765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Lst>
              <a:ahLst/>
              <a:cxnLst>
                <a:cxn ang="0">
                  <a:pos x="connsiteX0" y="connsiteY0"/>
                </a:cxn>
                <a:cxn ang="0">
                  <a:pos x="connsiteX1" y="connsiteY1"/>
                </a:cxn>
                <a:cxn ang="0">
                  <a:pos x="connsiteX2" y="connsiteY2"/>
                </a:cxn>
              </a:cxnLst>
              <a:rect l="l" t="t" r="r" b="b"/>
              <a:pathLst>
                <a:path w="238919" h="2976561">
                  <a:moveTo>
                    <a:pt x="0" y="2976561"/>
                  </a:moveTo>
                  <a:lnTo>
                    <a:pt x="238919" y="2616170"/>
                  </a:lnTo>
                  <a:cubicBezTo>
                    <a:pt x="238654" y="1744113"/>
                    <a:pt x="238390" y="872057"/>
                    <a:pt x="238125"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dirty="0">
                <a:latin typeface="+mj-ea"/>
                <a:ea typeface="+mj-ea"/>
              </a:endParaRPr>
            </a:p>
          </p:txBody>
        </p:sp>
      </p:grpSp>
      <p:sp>
        <p:nvSpPr>
          <p:cNvPr id="2" name="標題預留位置 1"/>
          <p:cNvSpPr>
            <a:spLocks noGrp="1"/>
          </p:cNvSpPr>
          <p:nvPr>
            <p:ph type="title"/>
          </p:nvPr>
        </p:nvSpPr>
        <p:spPr>
          <a:xfrm>
            <a:off x="1218883" y="274637"/>
            <a:ext cx="10360501" cy="1223963"/>
          </a:xfrm>
          <a:prstGeom prst="rect">
            <a:avLst/>
          </a:prstGeom>
        </p:spPr>
        <p:txBody>
          <a:bodyPr vert="horz" lIns="121899" tIns="60949" rIns="121899" bIns="60949" rtlCol="0" anchor="b">
            <a:normAutofit/>
          </a:bodyPr>
          <a:lstStyle/>
          <a:p>
            <a:pPr rtl="0"/>
            <a:r>
              <a:rPr lang="zh-TW" altLang="en-US" noProof="0" dirty="0"/>
              <a:t>按一下以編輯母片標題樣式</a:t>
            </a:r>
          </a:p>
        </p:txBody>
      </p:sp>
      <p:sp>
        <p:nvSpPr>
          <p:cNvPr id="3" name="文字預留位置 2"/>
          <p:cNvSpPr>
            <a:spLocks noGrp="1"/>
          </p:cNvSpPr>
          <p:nvPr>
            <p:ph type="body" idx="1"/>
          </p:nvPr>
        </p:nvSpPr>
        <p:spPr>
          <a:xfrm>
            <a:off x="1218883" y="1701797"/>
            <a:ext cx="10360501" cy="4462272"/>
          </a:xfrm>
          <a:prstGeom prst="rect">
            <a:avLst/>
          </a:prstGeom>
        </p:spPr>
        <p:txBody>
          <a:bodyPr vert="horz" lIns="121899" tIns="60949" rIns="121899" bIns="60949" rtlCol="0">
            <a:normAutofit/>
          </a:bodyPr>
          <a:lstStyle/>
          <a:p>
            <a:pPr lvl="0" rtl="0"/>
            <a:r>
              <a:rPr lang="zh-TW" altLang="en-US" noProof="0" dirty="0"/>
              <a:t>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p:txBody>
      </p:sp>
      <p:sp>
        <p:nvSpPr>
          <p:cNvPr id="4" name="日期預留位置 3"/>
          <p:cNvSpPr>
            <a:spLocks noGrp="1"/>
          </p:cNvSpPr>
          <p:nvPr>
            <p:ph type="dt" sz="half" idx="2"/>
          </p:nvPr>
        </p:nvSpPr>
        <p:spPr>
          <a:xfrm>
            <a:off x="1218882" y="6356352"/>
            <a:ext cx="2234618" cy="365125"/>
          </a:xfrm>
          <a:prstGeom prst="rect">
            <a:avLst/>
          </a:prstGeom>
        </p:spPr>
        <p:txBody>
          <a:bodyPr vert="horz" lIns="121899" tIns="60949" rIns="121899" bIns="60949" rtlCol="0" anchor="ctr"/>
          <a:lstStyle>
            <a:lvl1pPr algn="l" rtl="0">
              <a:defRPr sz="1200">
                <a:solidFill>
                  <a:schemeClr val="tx1">
                    <a:tint val="75000"/>
                  </a:schemeClr>
                </a:solidFill>
                <a:latin typeface="+mj-ea"/>
                <a:ea typeface="+mj-ea"/>
              </a:defRPr>
            </a:lvl1pPr>
          </a:lstStyle>
          <a:p>
            <a:fld id="{9648EAF3-A6E8-4E9A-8D84-778422506FC2}" type="datetime1">
              <a:rPr lang="zh-TW" altLang="en-US" smtClean="0"/>
              <a:pPr/>
              <a:t>2021/11/16</a:t>
            </a:fld>
            <a:endParaRPr lang="zh-TW" altLang="en-US" dirty="0"/>
          </a:p>
        </p:txBody>
      </p:sp>
      <p:sp>
        <p:nvSpPr>
          <p:cNvPr id="5" name="頁尾預留位置 4"/>
          <p:cNvSpPr>
            <a:spLocks noGrp="1"/>
          </p:cNvSpPr>
          <p:nvPr>
            <p:ph type="ftr" sz="quarter" idx="3"/>
          </p:nvPr>
        </p:nvSpPr>
        <p:spPr>
          <a:xfrm>
            <a:off x="3453501" y="6356352"/>
            <a:ext cx="5281824" cy="365125"/>
          </a:xfrm>
          <a:prstGeom prst="rect">
            <a:avLst/>
          </a:prstGeom>
        </p:spPr>
        <p:txBody>
          <a:bodyPr vert="horz" lIns="121899" tIns="60949" rIns="121899" bIns="60949" rtlCol="0" anchor="ctr"/>
          <a:lstStyle>
            <a:lvl1pPr algn="ctr" rtl="0">
              <a:defRPr sz="1200">
                <a:solidFill>
                  <a:schemeClr val="tx1">
                    <a:tint val="75000"/>
                  </a:schemeClr>
                </a:solidFill>
                <a:latin typeface="+mj-ea"/>
                <a:ea typeface="+mj-ea"/>
              </a:defRPr>
            </a:lvl1pPr>
          </a:lstStyle>
          <a:p>
            <a:endParaRPr lang="zh-TW" altLang="en-US" noProof="0" dirty="0"/>
          </a:p>
        </p:txBody>
      </p:sp>
      <p:sp>
        <p:nvSpPr>
          <p:cNvPr id="6" name="投影片編號預留位置 5"/>
          <p:cNvSpPr>
            <a:spLocks noGrp="1"/>
          </p:cNvSpPr>
          <p:nvPr>
            <p:ph type="sldNum" sz="quarter" idx="4"/>
          </p:nvPr>
        </p:nvSpPr>
        <p:spPr>
          <a:xfrm>
            <a:off x="10563649" y="6356352"/>
            <a:ext cx="1015735" cy="365125"/>
          </a:xfrm>
          <a:prstGeom prst="rect">
            <a:avLst/>
          </a:prstGeom>
        </p:spPr>
        <p:txBody>
          <a:bodyPr vert="horz" lIns="121899" tIns="60949" rIns="121899" bIns="60949" rtlCol="0" anchor="ctr"/>
          <a:lstStyle>
            <a:lvl1pPr algn="r" rtl="0">
              <a:defRPr sz="1200">
                <a:solidFill>
                  <a:schemeClr val="tx1">
                    <a:tint val="75000"/>
                  </a:schemeClr>
                </a:solidFill>
                <a:latin typeface="+mj-ea"/>
                <a:ea typeface="+mj-ea"/>
              </a:defRPr>
            </a:lvl1pPr>
          </a:lstStyle>
          <a:p>
            <a:fld id="{C014DD1E-5D91-48A3-AD6D-45FBA980D106}" type="slidenum">
              <a:rPr lang="en-US" altLang="zh-TW" smtClean="0"/>
              <a:pPr/>
              <a:t>‹#›</a:t>
            </a:fld>
            <a:endParaRPr lang="zh-TW" altLang="en-US" dirty="0"/>
          </a:p>
        </p:txBody>
      </p:sp>
    </p:spTree>
    <p:extLst>
      <p:ext uri="{BB962C8B-B14F-4D97-AF65-F5344CB8AC3E}">
        <p14:creationId xmlns:p14="http://schemas.microsoft.com/office/powerpoint/2010/main" val="13952758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90000"/>
        </a:lnSpc>
        <a:spcBef>
          <a:spcPct val="0"/>
        </a:spcBef>
        <a:buNone/>
        <a:defRPr sz="3600" kern="1200">
          <a:solidFill>
            <a:schemeClr val="tx1"/>
          </a:solidFill>
          <a:latin typeface="+mj-ea"/>
          <a:ea typeface="+mj-ea"/>
          <a:cs typeface="+mj-cs"/>
        </a:defRPr>
      </a:lvl1pPr>
    </p:titleStyle>
    <p:body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j-ea"/>
          <a:ea typeface="+mj-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j-ea"/>
          <a:ea typeface="+mj-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j-ea"/>
          <a:ea typeface="+mj-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j-ea"/>
          <a:ea typeface="+mj-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j-ea"/>
          <a:ea typeface="+mj-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JTEFKFiXSx4" TargetMode="Externa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antoniohof.com/Fungi-soundscape" TargetMode="Externa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calls.ars.electronica.art/prix/winners/5588/www.theresaschubert.com"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hyperlink" Target="https://calls.ars.electronica.art/prix/asset/283791/"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16815C6-3AD0-46E6-A74A-1967BD91AF50}"/>
              </a:ext>
            </a:extLst>
          </p:cNvPr>
          <p:cNvSpPr>
            <a:spLocks noGrp="1"/>
          </p:cNvSpPr>
          <p:nvPr>
            <p:ph type="ctrTitle"/>
          </p:nvPr>
        </p:nvSpPr>
        <p:spPr>
          <a:xfrm>
            <a:off x="6414370" y="3429001"/>
            <a:ext cx="4940484" cy="1461596"/>
          </a:xfrm>
        </p:spPr>
        <p:txBody>
          <a:bodyPr rtlCol="0"/>
          <a:lstStyle/>
          <a:p>
            <a:pPr algn="ctr"/>
            <a:r>
              <a:rPr lang="en-US" altLang="zh-TW" sz="3199" dirty="0"/>
              <a:t>Seminar of Technology &amp; Arts</a:t>
            </a:r>
            <a:br>
              <a:rPr lang="zh-TW" altLang="en-US" sz="6598" dirty="0"/>
            </a:br>
            <a:r>
              <a:rPr lang="en-US" altLang="zh-TW" sz="3199" dirty="0"/>
              <a:t>20211116</a:t>
            </a:r>
            <a:endParaRPr lang="zh-TW" altLang="en-US" sz="6598" dirty="0"/>
          </a:p>
        </p:txBody>
      </p:sp>
      <p:sp>
        <p:nvSpPr>
          <p:cNvPr id="3" name="副標題 2">
            <a:extLst>
              <a:ext uri="{FF2B5EF4-FFF2-40B4-BE49-F238E27FC236}">
                <a16:creationId xmlns:a16="http://schemas.microsoft.com/office/drawing/2014/main" id="{1901B20D-4C28-4DA3-ABBD-718C22A5E58B}"/>
              </a:ext>
            </a:extLst>
          </p:cNvPr>
          <p:cNvSpPr>
            <a:spLocks noGrp="1"/>
          </p:cNvSpPr>
          <p:nvPr>
            <p:ph type="subTitle" idx="1"/>
          </p:nvPr>
        </p:nvSpPr>
        <p:spPr>
          <a:xfrm>
            <a:off x="6414370" y="5626044"/>
            <a:ext cx="4940483" cy="932967"/>
          </a:xfrm>
        </p:spPr>
        <p:txBody>
          <a:bodyPr rtlCol="0">
            <a:normAutofit fontScale="92500"/>
          </a:bodyPr>
          <a:lstStyle/>
          <a:p>
            <a:pPr algn="ctr">
              <a:spcAft>
                <a:spcPts val="600"/>
              </a:spcAft>
            </a:pPr>
            <a:r>
              <a:rPr lang="zh-TW" altLang="en-US" sz="2399" dirty="0"/>
              <a:t>授課教師</a:t>
            </a:r>
            <a:r>
              <a:rPr lang="en-US" altLang="zh-TW" sz="2399" dirty="0"/>
              <a:t>:</a:t>
            </a:r>
            <a:r>
              <a:rPr lang="zh-TW" altLang="en-US" sz="2399" dirty="0"/>
              <a:t>許素朱教授</a:t>
            </a:r>
            <a:br>
              <a:rPr lang="en-US" altLang="zh-TW" sz="2399" dirty="0"/>
            </a:br>
            <a:r>
              <a:rPr lang="zh-TW" altLang="en-US" sz="2399" dirty="0"/>
              <a:t>報告學生</a:t>
            </a:r>
            <a:r>
              <a:rPr lang="en-US" altLang="zh-TW" sz="2399" dirty="0"/>
              <a:t>:</a:t>
            </a:r>
            <a:r>
              <a:rPr lang="zh-TW" altLang="en-US" sz="2399" dirty="0"/>
              <a:t> 翁政弘 </a:t>
            </a:r>
            <a:r>
              <a:rPr lang="en-US" altLang="zh-TW" sz="1999" dirty="0"/>
              <a:t>iPhD109003815</a:t>
            </a:r>
            <a:endParaRPr lang="en-US" altLang="zh-TW" sz="2399" dirty="0"/>
          </a:p>
        </p:txBody>
      </p:sp>
      <p:pic>
        <p:nvPicPr>
          <p:cNvPr id="4" name="圖片 3">
            <a:extLst>
              <a:ext uri="{FF2B5EF4-FFF2-40B4-BE49-F238E27FC236}">
                <a16:creationId xmlns:a16="http://schemas.microsoft.com/office/drawing/2014/main" id="{0D1B8EC0-4808-40E9-AE2E-7E3D141720BB}"/>
              </a:ext>
            </a:extLst>
          </p:cNvPr>
          <p:cNvPicPr>
            <a:picLocks noChangeAspect="1"/>
          </p:cNvPicPr>
          <p:nvPr/>
        </p:nvPicPr>
        <p:blipFill>
          <a:blip r:embed="rId3"/>
          <a:stretch>
            <a:fillRect/>
          </a:stretch>
        </p:blipFill>
        <p:spPr>
          <a:xfrm>
            <a:off x="167851" y="0"/>
            <a:ext cx="2914650" cy="504825"/>
          </a:xfrm>
          <a:prstGeom prst="rect">
            <a:avLst/>
          </a:prstGeom>
        </p:spPr>
      </p:pic>
    </p:spTree>
    <p:extLst>
      <p:ext uri="{BB962C8B-B14F-4D97-AF65-F5344CB8AC3E}">
        <p14:creationId xmlns:p14="http://schemas.microsoft.com/office/powerpoint/2010/main" val="164242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4F89F2-18FE-43F7-A386-D329EB89E456}"/>
              </a:ext>
            </a:extLst>
          </p:cNvPr>
          <p:cNvSpPr>
            <a:spLocks noGrp="1"/>
          </p:cNvSpPr>
          <p:nvPr>
            <p:ph type="title"/>
          </p:nvPr>
        </p:nvSpPr>
        <p:spPr/>
        <p:txBody>
          <a:bodyPr/>
          <a:lstStyle/>
          <a:p>
            <a:r>
              <a:rPr lang="en-US" altLang="zh-TW" dirty="0"/>
              <a:t>Summary</a:t>
            </a:r>
            <a:endParaRPr lang="zh-TW" altLang="en-US" dirty="0"/>
          </a:p>
        </p:txBody>
      </p:sp>
      <p:sp>
        <p:nvSpPr>
          <p:cNvPr id="4" name="矩形 3">
            <a:extLst>
              <a:ext uri="{FF2B5EF4-FFF2-40B4-BE49-F238E27FC236}">
                <a16:creationId xmlns:a16="http://schemas.microsoft.com/office/drawing/2014/main" id="{4C93E485-0CDA-4BCC-8113-6681B8F3838B}"/>
              </a:ext>
            </a:extLst>
          </p:cNvPr>
          <p:cNvSpPr/>
          <p:nvPr/>
        </p:nvSpPr>
        <p:spPr>
          <a:xfrm>
            <a:off x="1034536" y="2091620"/>
            <a:ext cx="10729192" cy="4154984"/>
          </a:xfrm>
          <a:prstGeom prst="rect">
            <a:avLst/>
          </a:prstGeom>
        </p:spPr>
        <p:txBody>
          <a:bodyPr wrap="square">
            <a:spAutoFit/>
          </a:bodyPr>
          <a:lstStyle/>
          <a:p>
            <a:r>
              <a:rPr lang="zh-TW" altLang="en-US" dirty="0">
                <a:solidFill>
                  <a:schemeClr val="accent6">
                    <a:lumMod val="40000"/>
                    <a:lumOff val="60000"/>
                  </a:schemeClr>
                </a:solidFill>
                <a:latin typeface="IBM Plex Sans"/>
              </a:rPr>
              <a:t>標題引用了美國音樂作曲家約翰</a:t>
            </a:r>
            <a:r>
              <a:rPr lang="en-US" altLang="zh-TW" dirty="0">
                <a:solidFill>
                  <a:schemeClr val="accent6">
                    <a:lumMod val="40000"/>
                    <a:lumOff val="60000"/>
                  </a:schemeClr>
                </a:solidFill>
                <a:latin typeface="IBM Plex Sans"/>
              </a:rPr>
              <a:t>·</a:t>
            </a:r>
            <a:r>
              <a:rPr lang="zh-TW" altLang="en-US" dirty="0">
                <a:solidFill>
                  <a:schemeClr val="accent6">
                    <a:lumMod val="40000"/>
                    <a:lumOff val="60000"/>
                  </a:schemeClr>
                </a:solidFill>
                <a:latin typeface="IBM Plex Sans"/>
              </a:rPr>
              <a:t>凱奇 </a:t>
            </a:r>
            <a:r>
              <a:rPr lang="en-US" altLang="zh-TW" dirty="0">
                <a:solidFill>
                  <a:schemeClr val="accent6">
                    <a:lumMod val="40000"/>
                    <a:lumOff val="60000"/>
                  </a:schemeClr>
                </a:solidFill>
                <a:latin typeface="IBM Plex Sans"/>
              </a:rPr>
              <a:t>(John Cage) </a:t>
            </a:r>
            <a:r>
              <a:rPr lang="zh-TW" altLang="en-US" dirty="0">
                <a:solidFill>
                  <a:schemeClr val="accent6">
                    <a:lumMod val="40000"/>
                    <a:lumOff val="60000"/>
                  </a:schemeClr>
                </a:solidFill>
                <a:latin typeface="IBM Plex Sans"/>
              </a:rPr>
              <a:t>將“不確定性”作為一種即興創作技巧的發展，在這種技巧中，作品的各個方面都留給機會或自由選擇。另一個參考是 </a:t>
            </a:r>
            <a:r>
              <a:rPr lang="en-US" altLang="zh-TW" dirty="0">
                <a:solidFill>
                  <a:schemeClr val="accent6">
                    <a:lumMod val="40000"/>
                    <a:lumOff val="60000"/>
                  </a:schemeClr>
                </a:solidFill>
                <a:latin typeface="IBM Plex Sans"/>
              </a:rPr>
              <a:t>Anna Tsing </a:t>
            </a:r>
            <a:r>
              <a:rPr lang="zh-TW" altLang="en-US" dirty="0">
                <a:solidFill>
                  <a:schemeClr val="accent6">
                    <a:lumMod val="40000"/>
                    <a:lumOff val="60000"/>
                  </a:schemeClr>
                </a:solidFill>
                <a:latin typeface="IBM Plex Sans"/>
              </a:rPr>
              <a:t>和真菌學家 </a:t>
            </a:r>
            <a:r>
              <a:rPr lang="en-US" altLang="zh-TW" dirty="0">
                <a:solidFill>
                  <a:schemeClr val="accent6">
                    <a:lumMod val="40000"/>
                    <a:lumOff val="60000"/>
                  </a:schemeClr>
                </a:solidFill>
                <a:latin typeface="IBM Plex Sans"/>
              </a:rPr>
              <a:t>Alan </a:t>
            </a:r>
            <a:r>
              <a:rPr lang="en-US" altLang="zh-TW" dirty="0" err="1">
                <a:solidFill>
                  <a:schemeClr val="accent6">
                    <a:lumMod val="40000"/>
                    <a:lumOff val="60000"/>
                  </a:schemeClr>
                </a:solidFill>
                <a:latin typeface="IBM Plex Sans"/>
              </a:rPr>
              <a:t>Ryner</a:t>
            </a:r>
            <a:r>
              <a:rPr lang="en-US" altLang="zh-TW" dirty="0">
                <a:solidFill>
                  <a:schemeClr val="accent6">
                    <a:lumMod val="40000"/>
                    <a:lumOff val="60000"/>
                  </a:schemeClr>
                </a:solidFill>
                <a:latin typeface="IBM Plex Sans"/>
              </a:rPr>
              <a:t> </a:t>
            </a:r>
            <a:r>
              <a:rPr lang="zh-TW" altLang="en-US" dirty="0">
                <a:solidFill>
                  <a:schemeClr val="accent6">
                    <a:lumMod val="40000"/>
                    <a:lumOff val="60000"/>
                  </a:schemeClr>
                </a:solidFill>
                <a:latin typeface="IBM Plex Sans"/>
              </a:rPr>
              <a:t>的工作，他們將蘑菇與這種不確定性的概念聯繫起來，因為它們會改變形狀。一些真菌在不同的生命週期中不斷擴張和生長，因此從理論上講，它們是不朽的。</a:t>
            </a:r>
            <a:endParaRPr lang="en-US" altLang="zh-TW" dirty="0">
              <a:solidFill>
                <a:schemeClr val="accent6">
                  <a:lumMod val="40000"/>
                  <a:lumOff val="60000"/>
                </a:schemeClr>
              </a:solidFill>
              <a:latin typeface="IBM Plex Sans"/>
            </a:endParaRPr>
          </a:p>
          <a:p>
            <a:endParaRPr lang="zh-TW" altLang="en-US" dirty="0">
              <a:solidFill>
                <a:schemeClr val="accent6">
                  <a:lumMod val="40000"/>
                  <a:lumOff val="60000"/>
                </a:schemeClr>
              </a:solidFill>
              <a:latin typeface="IBM Plex Sans"/>
            </a:endParaRPr>
          </a:p>
          <a:p>
            <a:r>
              <a:rPr lang="zh-TW" altLang="en-US" dirty="0">
                <a:solidFill>
                  <a:schemeClr val="accent6">
                    <a:lumMod val="40000"/>
                    <a:lumOff val="60000"/>
                  </a:schemeClr>
                </a:solidFill>
                <a:latin typeface="IBM Plex Sans"/>
              </a:rPr>
              <a:t>即興創作</a:t>
            </a:r>
            <a:r>
              <a:rPr lang="en-US" altLang="zh-TW" dirty="0">
                <a:solidFill>
                  <a:schemeClr val="accent6">
                    <a:lumMod val="40000"/>
                    <a:lumOff val="60000"/>
                  </a:schemeClr>
                </a:solidFill>
                <a:latin typeface="IBM Plex Sans"/>
              </a:rPr>
              <a:t>——</a:t>
            </a:r>
            <a:r>
              <a:rPr lang="zh-TW" altLang="en-US" dirty="0">
                <a:solidFill>
                  <a:schemeClr val="accent6">
                    <a:lumMod val="40000"/>
                    <a:lumOff val="60000"/>
                  </a:schemeClr>
                </a:solidFill>
                <a:latin typeface="IBM Plex Sans"/>
              </a:rPr>
              <a:t>與其說是一種音樂過程，不如說是一種自然的生活現象</a:t>
            </a:r>
            <a:r>
              <a:rPr lang="en-US" altLang="zh-TW" dirty="0">
                <a:solidFill>
                  <a:schemeClr val="accent6">
                    <a:lumMod val="40000"/>
                    <a:lumOff val="60000"/>
                  </a:schemeClr>
                </a:solidFill>
                <a:latin typeface="IBM Plex Sans"/>
              </a:rPr>
              <a:t>——</a:t>
            </a:r>
            <a:r>
              <a:rPr lang="zh-TW" altLang="en-US" dirty="0">
                <a:solidFill>
                  <a:schemeClr val="accent6">
                    <a:lumMod val="40000"/>
                    <a:lumOff val="60000"/>
                  </a:schemeClr>
                </a:solidFill>
                <a:latin typeface="IBM Plex Sans"/>
              </a:rPr>
              <a:t>代表了一種存在本身。這種無意識的狀態使自發性和湧現成為可能，並且一直是貫穿舒伯特藝術實踐的指導原則。通過在這項工作中允許真菌數據的許多途徑和體驗，舒伯特將相同的開放式代碼應用於觀眾參與</a:t>
            </a:r>
            <a:r>
              <a:rPr lang="en-US" altLang="zh-TW" dirty="0">
                <a:solidFill>
                  <a:schemeClr val="accent6">
                    <a:lumMod val="40000"/>
                    <a:lumOff val="60000"/>
                  </a:schemeClr>
                </a:solidFill>
                <a:latin typeface="IBM Plex Sans"/>
              </a:rPr>
              <a:t>——</a:t>
            </a:r>
            <a:r>
              <a:rPr lang="zh-TW" altLang="en-US" dirty="0">
                <a:solidFill>
                  <a:schemeClr val="accent6">
                    <a:lumMod val="40000"/>
                    <a:lumOff val="60000"/>
                  </a:schemeClr>
                </a:solidFill>
                <a:latin typeface="IBM Plex Sans"/>
              </a:rPr>
              <a:t>促進了一種跨物種體驗，當遊客在與此互動時帶來平靜和耐心時，這種體驗效果最佳。</a:t>
            </a:r>
            <a:endParaRPr lang="zh-TW" altLang="en-US" b="0" i="0" dirty="0">
              <a:solidFill>
                <a:schemeClr val="accent6">
                  <a:lumMod val="40000"/>
                  <a:lumOff val="60000"/>
                </a:schemeClr>
              </a:solidFill>
              <a:effectLst/>
              <a:latin typeface="IBM Plex Sans"/>
            </a:endParaRPr>
          </a:p>
        </p:txBody>
      </p:sp>
      <p:pic>
        <p:nvPicPr>
          <p:cNvPr id="5" name="圖片 4">
            <a:extLst>
              <a:ext uri="{FF2B5EF4-FFF2-40B4-BE49-F238E27FC236}">
                <a16:creationId xmlns:a16="http://schemas.microsoft.com/office/drawing/2014/main" id="{03531B14-0B65-4F0A-A37B-3A3C87FE84D6}"/>
              </a:ext>
            </a:extLst>
          </p:cNvPr>
          <p:cNvPicPr>
            <a:picLocks noChangeAspect="1"/>
          </p:cNvPicPr>
          <p:nvPr/>
        </p:nvPicPr>
        <p:blipFill>
          <a:blip r:embed="rId2"/>
          <a:stretch>
            <a:fillRect/>
          </a:stretch>
        </p:blipFill>
        <p:spPr>
          <a:xfrm>
            <a:off x="-20173" y="0"/>
            <a:ext cx="2914650" cy="504825"/>
          </a:xfrm>
          <a:prstGeom prst="rect">
            <a:avLst/>
          </a:prstGeom>
        </p:spPr>
      </p:pic>
    </p:spTree>
    <p:extLst>
      <p:ext uri="{BB962C8B-B14F-4D97-AF65-F5344CB8AC3E}">
        <p14:creationId xmlns:p14="http://schemas.microsoft.com/office/powerpoint/2010/main" val="124238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0F7074-8615-45CB-8B22-5786527F96CB}"/>
              </a:ext>
            </a:extLst>
          </p:cNvPr>
          <p:cNvSpPr>
            <a:spLocks noGrp="1"/>
          </p:cNvSpPr>
          <p:nvPr>
            <p:ph type="title"/>
          </p:nvPr>
        </p:nvSpPr>
        <p:spPr>
          <a:xfrm>
            <a:off x="9164489" y="0"/>
            <a:ext cx="3024336" cy="504824"/>
          </a:xfrm>
          <a:solidFill>
            <a:schemeClr val="accent4">
              <a:lumMod val="50000"/>
            </a:schemeClr>
          </a:solidFill>
        </p:spPr>
        <p:txBody>
          <a:bodyPr>
            <a:noAutofit/>
          </a:bodyPr>
          <a:lstStyle/>
          <a:p>
            <a:pPr algn="r"/>
            <a:r>
              <a:rPr lang="en-US" altLang="zh-TW" sz="2400" dirty="0"/>
              <a:t>CONNECTION</a:t>
            </a:r>
            <a:endParaRPr lang="zh-TW" altLang="en-US" sz="2400" dirty="0"/>
          </a:p>
        </p:txBody>
      </p:sp>
      <p:pic>
        <p:nvPicPr>
          <p:cNvPr id="3" name="圖片 2">
            <a:extLst>
              <a:ext uri="{FF2B5EF4-FFF2-40B4-BE49-F238E27FC236}">
                <a16:creationId xmlns:a16="http://schemas.microsoft.com/office/drawing/2014/main" id="{ACC65FD0-5825-43F3-ABB2-FF1CD4697FDE}"/>
              </a:ext>
            </a:extLst>
          </p:cNvPr>
          <p:cNvPicPr>
            <a:picLocks noChangeAspect="1"/>
          </p:cNvPicPr>
          <p:nvPr/>
        </p:nvPicPr>
        <p:blipFill>
          <a:blip r:embed="rId2"/>
          <a:stretch>
            <a:fillRect/>
          </a:stretch>
        </p:blipFill>
        <p:spPr>
          <a:xfrm>
            <a:off x="-20173" y="0"/>
            <a:ext cx="2914650" cy="504825"/>
          </a:xfrm>
          <a:prstGeom prst="rect">
            <a:avLst/>
          </a:prstGeom>
        </p:spPr>
      </p:pic>
      <p:sp>
        <p:nvSpPr>
          <p:cNvPr id="4" name="矩形 3">
            <a:extLst>
              <a:ext uri="{FF2B5EF4-FFF2-40B4-BE49-F238E27FC236}">
                <a16:creationId xmlns:a16="http://schemas.microsoft.com/office/drawing/2014/main" id="{8B213629-B919-42CB-B770-078B0BCB3417}"/>
              </a:ext>
            </a:extLst>
          </p:cNvPr>
          <p:cNvSpPr/>
          <p:nvPr/>
        </p:nvSpPr>
        <p:spPr>
          <a:xfrm>
            <a:off x="4173307" y="404664"/>
            <a:ext cx="3672800" cy="461665"/>
          </a:xfrm>
          <a:prstGeom prst="rect">
            <a:avLst/>
          </a:prstGeom>
        </p:spPr>
        <p:txBody>
          <a:bodyPr wrap="none">
            <a:spAutoFit/>
          </a:bodyPr>
          <a:lstStyle/>
          <a:p>
            <a:r>
              <a:rPr lang="en-US" altLang="zh-TW" dirty="0">
                <a:latin typeface="Times New Roman" panose="02020603050405020304" pitchFamily="18" charset="0"/>
              </a:rPr>
              <a:t>John Cage Performing 4'33"</a:t>
            </a:r>
            <a:endParaRPr lang="zh-TW" altLang="en-US" dirty="0"/>
          </a:p>
        </p:txBody>
      </p:sp>
      <p:sp>
        <p:nvSpPr>
          <p:cNvPr id="5" name="矩形 4">
            <a:extLst>
              <a:ext uri="{FF2B5EF4-FFF2-40B4-BE49-F238E27FC236}">
                <a16:creationId xmlns:a16="http://schemas.microsoft.com/office/drawing/2014/main" id="{8030618B-A6A8-4391-9B6A-3EFCBE1A138C}"/>
              </a:ext>
            </a:extLst>
          </p:cNvPr>
          <p:cNvSpPr/>
          <p:nvPr/>
        </p:nvSpPr>
        <p:spPr>
          <a:xfrm>
            <a:off x="225760" y="5013176"/>
            <a:ext cx="11737304" cy="1323439"/>
          </a:xfrm>
          <a:prstGeom prst="rect">
            <a:avLst/>
          </a:prstGeom>
        </p:spPr>
        <p:txBody>
          <a:bodyPr wrap="square">
            <a:spAutoFit/>
          </a:bodyPr>
          <a:lstStyle/>
          <a:p>
            <a:r>
              <a:rPr lang="en-US" altLang="zh-TW" sz="1600" dirty="0" err="1">
                <a:solidFill>
                  <a:schemeClr val="tx1">
                    <a:lumMod val="75000"/>
                  </a:schemeClr>
                </a:solidFill>
                <a:latin typeface="Times New Roman" panose="02020603050405020304" pitchFamily="18" charset="0"/>
              </a:rPr>
              <a:t>Rollei</a:t>
            </a:r>
            <a:r>
              <a:rPr lang="en-US" altLang="zh-TW" sz="1600" dirty="0">
                <a:solidFill>
                  <a:schemeClr val="tx1">
                    <a:lumMod val="75000"/>
                  </a:schemeClr>
                </a:solidFill>
                <a:latin typeface="Times New Roman" panose="02020603050405020304" pitchFamily="18" charset="0"/>
              </a:rPr>
              <a:t> 35 S</a:t>
            </a:r>
          </a:p>
          <a:p>
            <a:r>
              <a:rPr lang="en-US" altLang="zh-TW" sz="1600" dirty="0">
                <a:solidFill>
                  <a:schemeClr val="tx1">
                    <a:lumMod val="75000"/>
                  </a:schemeClr>
                </a:solidFill>
                <a:latin typeface="Times New Roman" panose="02020603050405020304" pitchFamily="18" charset="0"/>
              </a:rPr>
              <a:t>40mm f/2.8 </a:t>
            </a:r>
            <a:r>
              <a:rPr lang="en-US" altLang="zh-TW" sz="1600" dirty="0" err="1">
                <a:solidFill>
                  <a:schemeClr val="tx1">
                    <a:lumMod val="75000"/>
                  </a:schemeClr>
                </a:solidFill>
                <a:latin typeface="Times New Roman" panose="02020603050405020304" pitchFamily="18" charset="0"/>
              </a:rPr>
              <a:t>Sonnar</a:t>
            </a:r>
            <a:endParaRPr lang="en-US" altLang="zh-TW" sz="1600" dirty="0">
              <a:solidFill>
                <a:schemeClr val="tx1">
                  <a:lumMod val="75000"/>
                </a:schemeClr>
              </a:solidFill>
              <a:latin typeface="Times New Roman" panose="02020603050405020304" pitchFamily="18" charset="0"/>
            </a:endParaRPr>
          </a:p>
          <a:p>
            <a:r>
              <a:rPr lang="en-US" altLang="zh-TW" sz="1600" dirty="0">
                <a:solidFill>
                  <a:schemeClr val="tx1">
                    <a:lumMod val="75000"/>
                  </a:schemeClr>
                </a:solidFill>
                <a:latin typeface="Times New Roman" panose="02020603050405020304" pitchFamily="18" charset="0"/>
              </a:rPr>
              <a:t>0 sec. @ f/inf.</a:t>
            </a:r>
          </a:p>
          <a:p>
            <a:r>
              <a:rPr lang="en-US" altLang="zh-TW" sz="1600" dirty="0">
                <a:solidFill>
                  <a:schemeClr val="tx1">
                    <a:lumMod val="75000"/>
                  </a:schemeClr>
                </a:solidFill>
                <a:latin typeface="Times New Roman" panose="02020603050405020304" pitchFamily="18" charset="0"/>
              </a:rPr>
              <a:t>Kodachrome 64</a:t>
            </a:r>
          </a:p>
          <a:p>
            <a:r>
              <a:rPr lang="en-US" altLang="zh-TW" sz="1600" dirty="0">
                <a:solidFill>
                  <a:schemeClr val="tx1">
                    <a:lumMod val="75000"/>
                  </a:schemeClr>
                </a:solidFill>
                <a:latin typeface="Times New Roman" panose="02020603050405020304" pitchFamily="18" charset="0"/>
              </a:rPr>
              <a:t>My only concert photo, this is an environmental portrait of composer/performer John Cage playing his own composition, 4'33", on the piano</a:t>
            </a:r>
            <a:endParaRPr lang="en-US" altLang="zh-TW" sz="1600" b="0" i="0" dirty="0">
              <a:solidFill>
                <a:schemeClr val="tx1">
                  <a:lumMod val="75000"/>
                </a:schemeClr>
              </a:solidFill>
              <a:effectLst/>
              <a:latin typeface="Times New Roman" panose="02020603050405020304" pitchFamily="18" charset="0"/>
            </a:endParaRPr>
          </a:p>
        </p:txBody>
      </p:sp>
      <p:sp>
        <p:nvSpPr>
          <p:cNvPr id="6" name="矩形 5">
            <a:extLst>
              <a:ext uri="{FF2B5EF4-FFF2-40B4-BE49-F238E27FC236}">
                <a16:creationId xmlns:a16="http://schemas.microsoft.com/office/drawing/2014/main" id="{B1C867FC-9E4D-48F3-B20C-1D667E8C5769}"/>
              </a:ext>
            </a:extLst>
          </p:cNvPr>
          <p:cNvSpPr/>
          <p:nvPr/>
        </p:nvSpPr>
        <p:spPr>
          <a:xfrm>
            <a:off x="3142084" y="5226461"/>
            <a:ext cx="6934845" cy="461665"/>
          </a:xfrm>
          <a:prstGeom prst="rect">
            <a:avLst/>
          </a:prstGeom>
        </p:spPr>
        <p:txBody>
          <a:bodyPr wrap="square">
            <a:spAutoFit/>
          </a:bodyPr>
          <a:lstStyle/>
          <a:p>
            <a:r>
              <a:rPr lang="zh-TW" altLang="en-US" dirty="0">
                <a:hlinkClick r:id="rId3"/>
              </a:rPr>
              <a:t>https://www.youtube.com/watch?v=JTEFKFiXSx4</a:t>
            </a:r>
            <a:endParaRPr lang="zh-TW" altLang="en-US" dirty="0"/>
          </a:p>
        </p:txBody>
      </p:sp>
      <p:sp>
        <p:nvSpPr>
          <p:cNvPr id="7" name="文字方塊 6">
            <a:extLst>
              <a:ext uri="{FF2B5EF4-FFF2-40B4-BE49-F238E27FC236}">
                <a16:creationId xmlns:a16="http://schemas.microsoft.com/office/drawing/2014/main" id="{85823CB2-3E44-481F-B68F-8423DBD048B8}"/>
              </a:ext>
            </a:extLst>
          </p:cNvPr>
          <p:cNvSpPr txBox="1"/>
          <p:nvPr/>
        </p:nvSpPr>
        <p:spPr>
          <a:xfrm>
            <a:off x="693812" y="1844824"/>
            <a:ext cx="10801200" cy="2308324"/>
          </a:xfrm>
          <a:prstGeom prst="rect">
            <a:avLst/>
          </a:prstGeom>
          <a:noFill/>
        </p:spPr>
        <p:txBody>
          <a:bodyPr wrap="square" rtlCol="0">
            <a:spAutoFit/>
          </a:bodyPr>
          <a:lstStyle/>
          <a:p>
            <a:r>
              <a:rPr lang="en-US" altLang="zh-TW" dirty="0"/>
              <a:t>Cage offered some intriguing insights when asked afterwards about the event: ‘They missed the point. There’s no such thing as silence. What they thought was silence, because they didn’t know how to listen, was full of accidental sounds. You could hear the wind stirring outside during the first movement. During the second, raindrops began patterning the roof, and during the third the people themselves made all kinds of interesting sounds as they talked or walked out.’</a:t>
            </a:r>
            <a:endParaRPr lang="zh-TW" altLang="en-US" sz="2800" dirty="0"/>
          </a:p>
        </p:txBody>
      </p:sp>
    </p:spTree>
    <p:extLst>
      <p:ext uri="{BB962C8B-B14F-4D97-AF65-F5344CB8AC3E}">
        <p14:creationId xmlns:p14="http://schemas.microsoft.com/office/powerpoint/2010/main" val="369748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0F7074-8615-45CB-8B22-5786527F96CB}"/>
              </a:ext>
            </a:extLst>
          </p:cNvPr>
          <p:cNvSpPr>
            <a:spLocks noGrp="1"/>
          </p:cNvSpPr>
          <p:nvPr>
            <p:ph type="title"/>
          </p:nvPr>
        </p:nvSpPr>
        <p:spPr>
          <a:xfrm>
            <a:off x="9164489" y="0"/>
            <a:ext cx="3024336" cy="504824"/>
          </a:xfrm>
          <a:solidFill>
            <a:schemeClr val="accent4">
              <a:lumMod val="50000"/>
            </a:schemeClr>
          </a:solidFill>
        </p:spPr>
        <p:txBody>
          <a:bodyPr>
            <a:noAutofit/>
          </a:bodyPr>
          <a:lstStyle/>
          <a:p>
            <a:pPr algn="r"/>
            <a:r>
              <a:rPr lang="en-US" altLang="zh-TW" sz="2400" dirty="0"/>
              <a:t>CONNECTION</a:t>
            </a:r>
            <a:endParaRPr lang="zh-TW" altLang="en-US" sz="2400" dirty="0"/>
          </a:p>
        </p:txBody>
      </p:sp>
      <p:pic>
        <p:nvPicPr>
          <p:cNvPr id="3" name="圖片 2">
            <a:extLst>
              <a:ext uri="{FF2B5EF4-FFF2-40B4-BE49-F238E27FC236}">
                <a16:creationId xmlns:a16="http://schemas.microsoft.com/office/drawing/2014/main" id="{ACC65FD0-5825-43F3-ABB2-FF1CD4697FDE}"/>
              </a:ext>
            </a:extLst>
          </p:cNvPr>
          <p:cNvPicPr>
            <a:picLocks noChangeAspect="1"/>
          </p:cNvPicPr>
          <p:nvPr/>
        </p:nvPicPr>
        <p:blipFill>
          <a:blip r:embed="rId2"/>
          <a:stretch>
            <a:fillRect/>
          </a:stretch>
        </p:blipFill>
        <p:spPr>
          <a:xfrm>
            <a:off x="-20173" y="0"/>
            <a:ext cx="2914650" cy="504825"/>
          </a:xfrm>
          <a:prstGeom prst="rect">
            <a:avLst/>
          </a:prstGeom>
        </p:spPr>
      </p:pic>
      <p:sp>
        <p:nvSpPr>
          <p:cNvPr id="4" name="矩形 3">
            <a:extLst>
              <a:ext uri="{FF2B5EF4-FFF2-40B4-BE49-F238E27FC236}">
                <a16:creationId xmlns:a16="http://schemas.microsoft.com/office/drawing/2014/main" id="{8B213629-B919-42CB-B770-078B0BCB3417}"/>
              </a:ext>
            </a:extLst>
          </p:cNvPr>
          <p:cNvSpPr/>
          <p:nvPr/>
        </p:nvSpPr>
        <p:spPr>
          <a:xfrm>
            <a:off x="2643499" y="723186"/>
            <a:ext cx="6901826" cy="523220"/>
          </a:xfrm>
          <a:prstGeom prst="rect">
            <a:avLst/>
          </a:prstGeom>
        </p:spPr>
        <p:txBody>
          <a:bodyPr wrap="none">
            <a:spAutoFit/>
          </a:bodyPr>
          <a:lstStyle/>
          <a:p>
            <a:r>
              <a:rPr lang="en-US" altLang="zh-TW" sz="2800" dirty="0">
                <a:hlinkClick r:id="rId3">
                  <a:extLst>
                    <a:ext uri="{A12FA001-AC4F-418D-AE19-62706E023703}">
                      <ahyp:hlinkClr xmlns:ahyp="http://schemas.microsoft.com/office/drawing/2018/hyperlinkcolor" val="tx"/>
                    </a:ext>
                  </a:extLst>
                </a:hlinkClick>
              </a:rPr>
              <a:t>Fungi soundscape - </a:t>
            </a:r>
            <a:r>
              <a:rPr lang="en-US" altLang="zh-TW" sz="2800" dirty="0" err="1">
                <a:hlinkClick r:id="rId3">
                  <a:extLst>
                    <a:ext uri="{A12FA001-AC4F-418D-AE19-62706E023703}">
                      <ahyp:hlinkClr xmlns:ahyp="http://schemas.microsoft.com/office/drawing/2018/hyperlinkcolor" val="tx"/>
                    </a:ext>
                  </a:extLst>
                </a:hlinkClick>
              </a:rPr>
              <a:t>antonio</a:t>
            </a:r>
            <a:r>
              <a:rPr lang="en-US" altLang="zh-TW" sz="2800" dirty="0">
                <a:hlinkClick r:id="rId3">
                  <a:extLst>
                    <a:ext uri="{A12FA001-AC4F-418D-AE19-62706E023703}">
                      <ahyp:hlinkClr xmlns:ahyp="http://schemas.microsoft.com/office/drawing/2018/hyperlinkcolor" val="tx"/>
                    </a:ext>
                  </a:extLst>
                </a:hlinkClick>
              </a:rPr>
              <a:t> </a:t>
            </a:r>
            <a:r>
              <a:rPr lang="en-US" altLang="zh-TW" sz="2800" dirty="0" err="1">
                <a:hlinkClick r:id="rId3">
                  <a:extLst>
                    <a:ext uri="{A12FA001-AC4F-418D-AE19-62706E023703}">
                      <ahyp:hlinkClr xmlns:ahyp="http://schemas.microsoft.com/office/drawing/2018/hyperlinkcolor" val="tx"/>
                    </a:ext>
                  </a:extLst>
                </a:hlinkClick>
              </a:rPr>
              <a:t>hofmeister</a:t>
            </a:r>
            <a:r>
              <a:rPr lang="en-US" altLang="zh-TW" sz="2800" dirty="0">
                <a:hlinkClick r:id="rId3">
                  <a:extLst>
                    <a:ext uri="{A12FA001-AC4F-418D-AE19-62706E023703}">
                      <ahyp:hlinkClr xmlns:ahyp="http://schemas.microsoft.com/office/drawing/2018/hyperlinkcolor" val="tx"/>
                    </a:ext>
                  </a:extLst>
                </a:hlinkClick>
              </a:rPr>
              <a:t> </a:t>
            </a:r>
            <a:r>
              <a:rPr lang="en-US" altLang="zh-TW" sz="2800" dirty="0" err="1">
                <a:hlinkClick r:id="rId3">
                  <a:extLst>
                    <a:ext uri="{A12FA001-AC4F-418D-AE19-62706E023703}">
                      <ahyp:hlinkClr xmlns:ahyp="http://schemas.microsoft.com/office/drawing/2018/hyperlinkcolor" val="tx"/>
                    </a:ext>
                  </a:extLst>
                </a:hlinkClick>
              </a:rPr>
              <a:t>ribeiro</a:t>
            </a:r>
            <a:endParaRPr lang="en-US" altLang="zh-TW" sz="2800" dirty="0">
              <a:hlinkClick r:id="rId3">
                <a:extLst>
                  <a:ext uri="{A12FA001-AC4F-418D-AE19-62706E023703}">
                    <ahyp:hlinkClr xmlns:ahyp="http://schemas.microsoft.com/office/drawing/2018/hyperlinkcolor" val="tx"/>
                  </a:ext>
                </a:extLst>
              </a:hlinkClick>
            </a:endParaRPr>
          </a:p>
        </p:txBody>
      </p:sp>
      <p:sp>
        <p:nvSpPr>
          <p:cNvPr id="7" name="文字方塊 6">
            <a:extLst>
              <a:ext uri="{FF2B5EF4-FFF2-40B4-BE49-F238E27FC236}">
                <a16:creationId xmlns:a16="http://schemas.microsoft.com/office/drawing/2014/main" id="{85823CB2-3E44-481F-B68F-8423DBD048B8}"/>
              </a:ext>
            </a:extLst>
          </p:cNvPr>
          <p:cNvSpPr txBox="1"/>
          <p:nvPr/>
        </p:nvSpPr>
        <p:spPr>
          <a:xfrm>
            <a:off x="693812" y="1844824"/>
            <a:ext cx="10801200" cy="2677656"/>
          </a:xfrm>
          <a:prstGeom prst="rect">
            <a:avLst/>
          </a:prstGeom>
          <a:noFill/>
        </p:spPr>
        <p:txBody>
          <a:bodyPr wrap="square" rtlCol="0">
            <a:spAutoFit/>
          </a:bodyPr>
          <a:lstStyle/>
          <a:p>
            <a:r>
              <a:rPr lang="en-US" altLang="zh-TW" dirty="0"/>
              <a:t>Inspired by the unfamiliar shapes found in all kinds of fungi growing in nature, the autonomous algorithm transforms their images into music, resulting in an </a:t>
            </a:r>
            <a:r>
              <a:rPr lang="en-US" altLang="zh-TW" dirty="0" err="1"/>
              <a:t>eery</a:t>
            </a:r>
            <a:r>
              <a:rPr lang="en-US" altLang="zh-TW" dirty="0"/>
              <a:t> and uncanny composition that goes on indefinitely.</a:t>
            </a:r>
            <a:br>
              <a:rPr lang="en-US" altLang="zh-TW" dirty="0"/>
            </a:br>
            <a:r>
              <a:rPr lang="en-US" altLang="zh-TW" dirty="0"/>
              <a:t>The algorithm randomly selects images of fungus captured all across the world by researchers, then extracts the form, or growing pattern, using computer vision. This pattern is then fed into a bit matrix. This bits are then consumed </a:t>
            </a:r>
            <a:r>
              <a:rPr lang="en-US" altLang="zh-TW" i="1" dirty="0"/>
              <a:t>in tempo</a:t>
            </a:r>
            <a:r>
              <a:rPr lang="en-US" altLang="zh-TW" dirty="0"/>
              <a:t> by the sequencer and transformed into audible data.</a:t>
            </a:r>
          </a:p>
        </p:txBody>
      </p:sp>
      <p:sp>
        <p:nvSpPr>
          <p:cNvPr id="8" name="矩形 7">
            <a:extLst>
              <a:ext uri="{FF2B5EF4-FFF2-40B4-BE49-F238E27FC236}">
                <a16:creationId xmlns:a16="http://schemas.microsoft.com/office/drawing/2014/main" id="{4CA30FF8-54F9-4218-98DA-DED1FCA3AAD1}"/>
              </a:ext>
            </a:extLst>
          </p:cNvPr>
          <p:cNvSpPr/>
          <p:nvPr/>
        </p:nvSpPr>
        <p:spPr>
          <a:xfrm>
            <a:off x="3070076" y="5733256"/>
            <a:ext cx="5481693" cy="461665"/>
          </a:xfrm>
          <a:prstGeom prst="rect">
            <a:avLst/>
          </a:prstGeom>
        </p:spPr>
        <p:txBody>
          <a:bodyPr wrap="none">
            <a:spAutoFit/>
          </a:bodyPr>
          <a:lstStyle/>
          <a:p>
            <a:r>
              <a:rPr lang="en-US" altLang="zh-TW" dirty="0">
                <a:hlinkClick r:id="rId3"/>
              </a:rPr>
              <a:t>https://antoniohof.com/Fungi-soundscape</a:t>
            </a:r>
            <a:endParaRPr lang="zh-TW" altLang="en-US" dirty="0"/>
          </a:p>
        </p:txBody>
      </p:sp>
    </p:spTree>
    <p:extLst>
      <p:ext uri="{BB962C8B-B14F-4D97-AF65-F5344CB8AC3E}">
        <p14:creationId xmlns:p14="http://schemas.microsoft.com/office/powerpoint/2010/main" val="253944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rtlCol="0"/>
          <a:lstStyle/>
          <a:p>
            <a:pPr rtl="0"/>
            <a:r>
              <a:rPr lang="zh-TW" altLang="en-US" dirty="0">
                <a:latin typeface="Salesforce Sans"/>
                <a:ea typeface="微軟正黑體" panose="020B0604030504040204" pitchFamily="34" charset="-120"/>
                <a:sym typeface="Salesforce Sans"/>
              </a:rPr>
              <a:t>標題版面配置</a:t>
            </a:r>
          </a:p>
        </p:txBody>
      </p:sp>
      <p:sp>
        <p:nvSpPr>
          <p:cNvPr id="5" name="副標題 4"/>
          <p:cNvSpPr>
            <a:spLocks noGrp="1"/>
          </p:cNvSpPr>
          <p:nvPr>
            <p:ph type="subTitle" idx="1"/>
          </p:nvPr>
        </p:nvSpPr>
        <p:spPr/>
        <p:txBody>
          <a:bodyPr rtlCol="0"/>
          <a:lstStyle/>
          <a:p>
            <a:pPr rtl="0"/>
            <a:r>
              <a:rPr lang="zh-TW" altLang="en-US" dirty="0">
                <a:latin typeface="Salesforce Sans"/>
                <a:ea typeface="微軟正黑體" panose="020B0604030504040204" pitchFamily="34" charset="-120"/>
                <a:sym typeface="Salesforce Sans"/>
              </a:rPr>
              <a:t>副標題</a:t>
            </a:r>
          </a:p>
        </p:txBody>
      </p:sp>
      <p:pic>
        <p:nvPicPr>
          <p:cNvPr id="3" name="圖片 2">
            <a:extLst>
              <a:ext uri="{FF2B5EF4-FFF2-40B4-BE49-F238E27FC236}">
                <a16:creationId xmlns:a16="http://schemas.microsoft.com/office/drawing/2014/main" id="{89C01A16-CCF7-42D3-B58F-357E7DEFEDC6}"/>
              </a:ext>
            </a:extLst>
          </p:cNvPr>
          <p:cNvPicPr>
            <a:picLocks noChangeAspect="1"/>
          </p:cNvPicPr>
          <p:nvPr/>
        </p:nvPicPr>
        <p:blipFill>
          <a:blip r:embed="rId3"/>
          <a:stretch>
            <a:fillRect/>
          </a:stretch>
        </p:blipFill>
        <p:spPr>
          <a:xfrm>
            <a:off x="167851" y="0"/>
            <a:ext cx="2914650" cy="504825"/>
          </a:xfrm>
          <a:prstGeom prst="rect">
            <a:avLst/>
          </a:prstGeom>
        </p:spPr>
      </p:pic>
      <p:pic>
        <p:nvPicPr>
          <p:cNvPr id="1026" name="Picture 2">
            <a:extLst>
              <a:ext uri="{FF2B5EF4-FFF2-40B4-BE49-F238E27FC236}">
                <a16:creationId xmlns:a16="http://schemas.microsoft.com/office/drawing/2014/main" id="{E6006718-D04A-47F5-9BCA-749F7A620D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910" y="1018744"/>
            <a:ext cx="10319004" cy="581025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a:extLst>
              <a:ext uri="{FF2B5EF4-FFF2-40B4-BE49-F238E27FC236}">
                <a16:creationId xmlns:a16="http://schemas.microsoft.com/office/drawing/2014/main" id="{8CE765B5-55B8-470C-B61F-C4A0981366B2}"/>
              </a:ext>
            </a:extLst>
          </p:cNvPr>
          <p:cNvSpPr/>
          <p:nvPr/>
        </p:nvSpPr>
        <p:spPr>
          <a:xfrm>
            <a:off x="1652661" y="3217646"/>
            <a:ext cx="9312934" cy="707886"/>
          </a:xfrm>
          <a:prstGeom prst="rect">
            <a:avLst/>
          </a:prstGeom>
        </p:spPr>
        <p:txBody>
          <a:bodyPr wrap="none">
            <a:spAutoFit/>
          </a:bodyPr>
          <a:lstStyle/>
          <a:p>
            <a:r>
              <a:rPr lang="en-US" altLang="zh-TW" sz="4000" b="1" dirty="0">
                <a:latin typeface="IBM Plex Sans"/>
              </a:rPr>
              <a:t>Sound for Fungi. Homage to Indeterminacy</a:t>
            </a:r>
          </a:p>
        </p:txBody>
      </p:sp>
      <p:sp>
        <p:nvSpPr>
          <p:cNvPr id="6" name="矩形 5">
            <a:extLst>
              <a:ext uri="{FF2B5EF4-FFF2-40B4-BE49-F238E27FC236}">
                <a16:creationId xmlns:a16="http://schemas.microsoft.com/office/drawing/2014/main" id="{0B8E279B-5F2D-4721-A0DA-5244B2328651}"/>
              </a:ext>
            </a:extLst>
          </p:cNvPr>
          <p:cNvSpPr/>
          <p:nvPr/>
        </p:nvSpPr>
        <p:spPr>
          <a:xfrm>
            <a:off x="3082501" y="21579"/>
            <a:ext cx="4090222" cy="461665"/>
          </a:xfrm>
          <a:prstGeom prst="rect">
            <a:avLst/>
          </a:prstGeom>
          <a:ln w="28575">
            <a:solidFill>
              <a:schemeClr val="tx1">
                <a:lumMod val="85000"/>
              </a:schemeClr>
            </a:solidFill>
          </a:ln>
        </p:spPr>
        <p:txBody>
          <a:bodyPr wrap="none">
            <a:spAutoFit/>
          </a:bodyPr>
          <a:lstStyle/>
          <a:p>
            <a:r>
              <a:rPr lang="en-US" altLang="zh-TW" b="1" dirty="0">
                <a:solidFill>
                  <a:srgbClr val="FFFFFF"/>
                </a:solidFill>
                <a:latin typeface="IBM Plex Sans"/>
              </a:rPr>
              <a:t>Artificial Intelligence &amp; Life Art</a:t>
            </a:r>
            <a:endParaRPr lang="zh-TW" altLang="en-US" dirty="0"/>
          </a:p>
        </p:txBody>
      </p:sp>
      <p:sp>
        <p:nvSpPr>
          <p:cNvPr id="7" name="矩形 6">
            <a:extLst>
              <a:ext uri="{FF2B5EF4-FFF2-40B4-BE49-F238E27FC236}">
                <a16:creationId xmlns:a16="http://schemas.microsoft.com/office/drawing/2014/main" id="{C8A7C4C0-499F-42CF-87EF-B9A6DFBF23F9}"/>
              </a:ext>
            </a:extLst>
          </p:cNvPr>
          <p:cNvSpPr/>
          <p:nvPr/>
        </p:nvSpPr>
        <p:spPr>
          <a:xfrm>
            <a:off x="7185943" y="43160"/>
            <a:ext cx="2960234" cy="461665"/>
          </a:xfrm>
          <a:prstGeom prst="rect">
            <a:avLst/>
          </a:prstGeom>
          <a:solidFill>
            <a:srgbClr val="5F6F0F"/>
          </a:solidFill>
        </p:spPr>
        <p:txBody>
          <a:bodyPr wrap="none">
            <a:spAutoFit/>
          </a:bodyPr>
          <a:lstStyle/>
          <a:p>
            <a:r>
              <a:rPr lang="en-US" altLang="zh-TW" dirty="0">
                <a:latin typeface="IBM Plex Sans"/>
              </a:rPr>
              <a:t>Theresa Schubert (DE)</a:t>
            </a:r>
            <a:endParaRPr lang="zh-TW" altLang="en-US" dirty="0"/>
          </a:p>
        </p:txBody>
      </p:sp>
      <p:sp>
        <p:nvSpPr>
          <p:cNvPr id="8" name="矩形 7">
            <a:extLst>
              <a:ext uri="{FF2B5EF4-FFF2-40B4-BE49-F238E27FC236}">
                <a16:creationId xmlns:a16="http://schemas.microsoft.com/office/drawing/2014/main" id="{F5ACDB29-8734-4343-AE6C-56617D838A54}"/>
              </a:ext>
            </a:extLst>
          </p:cNvPr>
          <p:cNvSpPr/>
          <p:nvPr/>
        </p:nvSpPr>
        <p:spPr>
          <a:xfrm>
            <a:off x="8114837" y="5879740"/>
            <a:ext cx="3550972" cy="461665"/>
          </a:xfrm>
          <a:prstGeom prst="rect">
            <a:avLst/>
          </a:prstGeom>
        </p:spPr>
        <p:txBody>
          <a:bodyPr wrap="none">
            <a:spAutoFit/>
          </a:bodyPr>
          <a:lstStyle/>
          <a:p>
            <a:r>
              <a:rPr lang="en-US" altLang="zh-TW" u="sng" dirty="0">
                <a:solidFill>
                  <a:srgbClr val="494F54"/>
                </a:solidFill>
                <a:latin typeface="IBM Plex Sans"/>
                <a:hlinkClick r:id="rId5"/>
              </a:rPr>
              <a:t>www.theresaschubert.com</a:t>
            </a:r>
            <a:endParaRPr lang="zh-TW" altLang="en-US" dirty="0"/>
          </a:p>
        </p:txBody>
      </p:sp>
    </p:spTree>
    <p:extLst>
      <p:ext uri="{BB962C8B-B14F-4D97-AF65-F5344CB8AC3E}">
        <p14:creationId xmlns:p14="http://schemas.microsoft.com/office/powerpoint/2010/main" val="133229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F842657-8778-4882-B86E-F785729FD6F8}"/>
              </a:ext>
            </a:extLst>
          </p:cNvPr>
          <p:cNvSpPr>
            <a:spLocks noGrp="1"/>
          </p:cNvSpPr>
          <p:nvPr>
            <p:ph type="title"/>
          </p:nvPr>
        </p:nvSpPr>
        <p:spPr>
          <a:xfrm>
            <a:off x="1625177" y="1556793"/>
            <a:ext cx="8938472" cy="2376264"/>
          </a:xfrm>
        </p:spPr>
        <p:txBody>
          <a:bodyPr>
            <a:normAutofit/>
          </a:bodyPr>
          <a:lstStyle/>
          <a:p>
            <a:pPr algn="r"/>
            <a:r>
              <a:rPr lang="en-US" altLang="zh-TW" sz="3200" dirty="0"/>
              <a:t>Bio-Sound,       </a:t>
            </a:r>
            <a:br>
              <a:rPr lang="en-US" altLang="zh-TW" sz="3200" dirty="0"/>
            </a:br>
            <a:r>
              <a:rPr lang="en-US" altLang="zh-TW" sz="3200" dirty="0"/>
              <a:t>Fungi Growth Sound,</a:t>
            </a:r>
            <a:br>
              <a:rPr lang="en-US" altLang="zh-TW" sz="3200" dirty="0"/>
            </a:br>
            <a:r>
              <a:rPr lang="en-US" altLang="zh-TW" sz="3200" dirty="0"/>
              <a:t>Art-Life,     </a:t>
            </a:r>
            <a:br>
              <a:rPr lang="en-US" altLang="zh-TW" sz="3200" dirty="0"/>
            </a:br>
            <a:r>
              <a:rPr lang="en-US" altLang="zh-TW" sz="3200" dirty="0"/>
              <a:t>Bio-Media,    </a:t>
            </a:r>
            <a:br>
              <a:rPr lang="en-US" altLang="zh-TW" sz="3200" dirty="0"/>
            </a:br>
            <a:r>
              <a:rPr lang="en-US" altLang="zh-TW" sz="3200" dirty="0"/>
              <a:t> Mind the Fungi</a:t>
            </a:r>
            <a:endParaRPr lang="zh-TW" altLang="en-US" sz="3200" dirty="0"/>
          </a:p>
        </p:txBody>
      </p:sp>
      <p:sp>
        <p:nvSpPr>
          <p:cNvPr id="4" name="文字版面配置區 3">
            <a:extLst>
              <a:ext uri="{FF2B5EF4-FFF2-40B4-BE49-F238E27FC236}">
                <a16:creationId xmlns:a16="http://schemas.microsoft.com/office/drawing/2014/main" id="{A08277E8-366E-427D-B2D3-8334C1821687}"/>
              </a:ext>
            </a:extLst>
          </p:cNvPr>
          <p:cNvSpPr txBox="1">
            <a:spLocks noGrp="1"/>
          </p:cNvSpPr>
          <p:nvPr>
            <p:ph type="body" idx="1"/>
          </p:nvPr>
        </p:nvSpPr>
        <p:spPr>
          <a:xfrm>
            <a:off x="4964279" y="5047107"/>
            <a:ext cx="2442293" cy="510887"/>
          </a:xfrm>
          <a:prstGeom prst="rect">
            <a:avLst/>
          </a:prstGeom>
          <a:noFill/>
        </p:spPr>
        <p:txBody>
          <a:bodyPr wrap="none" rtlCol="0">
            <a:spAutoFit/>
          </a:bodyPr>
          <a:lstStyle/>
          <a:p>
            <a:r>
              <a:rPr lang="en-US" altLang="zh-TW" sz="2800" dirty="0"/>
              <a:t>Keywords</a:t>
            </a:r>
            <a:endParaRPr lang="zh-TW" altLang="en-US" sz="2800" dirty="0"/>
          </a:p>
        </p:txBody>
      </p:sp>
      <p:pic>
        <p:nvPicPr>
          <p:cNvPr id="5" name="圖片 4">
            <a:extLst>
              <a:ext uri="{FF2B5EF4-FFF2-40B4-BE49-F238E27FC236}">
                <a16:creationId xmlns:a16="http://schemas.microsoft.com/office/drawing/2014/main" id="{0044B6E6-E1BB-446E-9956-ED94018D2761}"/>
              </a:ext>
            </a:extLst>
          </p:cNvPr>
          <p:cNvPicPr>
            <a:picLocks noChangeAspect="1"/>
          </p:cNvPicPr>
          <p:nvPr/>
        </p:nvPicPr>
        <p:blipFill>
          <a:blip r:embed="rId2"/>
          <a:stretch>
            <a:fillRect/>
          </a:stretch>
        </p:blipFill>
        <p:spPr>
          <a:xfrm>
            <a:off x="4518" y="-27384"/>
            <a:ext cx="2914650" cy="504825"/>
          </a:xfrm>
          <a:prstGeom prst="rect">
            <a:avLst/>
          </a:prstGeom>
        </p:spPr>
      </p:pic>
    </p:spTree>
    <p:extLst>
      <p:ext uri="{BB962C8B-B14F-4D97-AF65-F5344CB8AC3E}">
        <p14:creationId xmlns:p14="http://schemas.microsoft.com/office/powerpoint/2010/main" val="126820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2"/>
          <p:cNvSpPr>
            <a:spLocks noGrp="1"/>
          </p:cNvSpPr>
          <p:nvPr>
            <p:ph type="title"/>
          </p:nvPr>
        </p:nvSpPr>
        <p:spPr>
          <a:xfrm>
            <a:off x="1053853" y="836712"/>
            <a:ext cx="2376263" cy="661888"/>
          </a:xfrm>
          <a:ln>
            <a:solidFill>
              <a:schemeClr val="tx1">
                <a:lumMod val="85000"/>
              </a:schemeClr>
            </a:solidFill>
          </a:ln>
        </p:spPr>
        <p:txBody>
          <a:bodyPr rtlCol="0"/>
          <a:lstStyle/>
          <a:p>
            <a:pPr rtl="0"/>
            <a:r>
              <a:rPr lang="en-US" altLang="zh-TW" dirty="0">
                <a:latin typeface="Salesforce Sans"/>
                <a:ea typeface="微軟正黑體" panose="020B0604030504040204" pitchFamily="34" charset="-120"/>
                <a:sym typeface="Salesforce Sans"/>
              </a:rPr>
              <a:t>Biography</a:t>
            </a:r>
            <a:endParaRPr lang="zh-TW" altLang="en-US" dirty="0">
              <a:latin typeface="Salesforce Sans"/>
              <a:ea typeface="微軟正黑體" panose="020B0604030504040204" pitchFamily="34" charset="-120"/>
              <a:sym typeface="Salesforce Sans"/>
            </a:endParaRPr>
          </a:p>
        </p:txBody>
      </p:sp>
      <p:sp>
        <p:nvSpPr>
          <p:cNvPr id="14" name="內容預留位置 13"/>
          <p:cNvSpPr>
            <a:spLocks noGrp="1"/>
          </p:cNvSpPr>
          <p:nvPr>
            <p:ph idx="1"/>
          </p:nvPr>
        </p:nvSpPr>
        <p:spPr>
          <a:xfrm>
            <a:off x="693813" y="1701797"/>
            <a:ext cx="10885572" cy="4462272"/>
          </a:xfrm>
        </p:spPr>
        <p:txBody>
          <a:bodyPr rtlCol="0">
            <a:normAutofit fontScale="92500" lnSpcReduction="10000"/>
          </a:bodyPr>
          <a:lstStyle/>
          <a:p>
            <a:r>
              <a:rPr lang="en-US" altLang="zh-TW" b="1" dirty="0"/>
              <a:t>Theresa Schubert (DE)</a:t>
            </a:r>
            <a:r>
              <a:rPr lang="en-US" altLang="zh-TW" dirty="0"/>
              <a:t> is a Berlin-based artist exploring unconventional visions of nature, technology, and the self. Her work combines audiovisual and </a:t>
            </a:r>
            <a:r>
              <a:rPr lang="en-US" altLang="zh-TW" dirty="0" err="1"/>
              <a:t>biomedia</a:t>
            </a:r>
            <a:r>
              <a:rPr lang="en-US" altLang="zh-TW" dirty="0"/>
              <a:t> to conceptual and immersive installations or performances. By means of interdisciplinary methods such as biohacking, theoretical analysis, performative interpretation, and material experimentation, her works question the relation of humans to their environment and evolvement of matter and meaning beyond the Anthropos.</a:t>
            </a:r>
          </a:p>
          <a:p>
            <a:br>
              <a:rPr lang="en-US" altLang="zh-TW" dirty="0"/>
            </a:br>
            <a:r>
              <a:rPr lang="en-US" altLang="zh-TW" dirty="0"/>
              <a:t>More recently, she works with UHD video environments and 3D Laser Scanning to challenge modes of perception and question the human-machine-nature relationship in </a:t>
            </a:r>
            <a:r>
              <a:rPr lang="en-US" altLang="zh-TW" dirty="0" err="1"/>
              <a:t>hypertech</a:t>
            </a:r>
            <a:r>
              <a:rPr lang="en-US" altLang="zh-TW" dirty="0"/>
              <a:t> societies.</a:t>
            </a:r>
            <a:endParaRPr lang="zh-TW" altLang="en-US" dirty="0">
              <a:latin typeface="Salesforce Sans"/>
              <a:ea typeface="微軟正黑體" panose="020B0604030504040204" pitchFamily="34" charset="-120"/>
              <a:sym typeface="Salesforce Sans"/>
            </a:endParaRPr>
          </a:p>
        </p:txBody>
      </p:sp>
      <p:pic>
        <p:nvPicPr>
          <p:cNvPr id="4" name="圖片 3">
            <a:extLst>
              <a:ext uri="{FF2B5EF4-FFF2-40B4-BE49-F238E27FC236}">
                <a16:creationId xmlns:a16="http://schemas.microsoft.com/office/drawing/2014/main" id="{3F5205CA-71EF-40DF-B61B-8FDE3DA8D4D3}"/>
              </a:ext>
            </a:extLst>
          </p:cNvPr>
          <p:cNvPicPr>
            <a:picLocks noChangeAspect="1"/>
          </p:cNvPicPr>
          <p:nvPr/>
        </p:nvPicPr>
        <p:blipFill>
          <a:blip r:embed="rId3"/>
          <a:stretch>
            <a:fillRect/>
          </a:stretch>
        </p:blipFill>
        <p:spPr>
          <a:xfrm>
            <a:off x="-4564" y="0"/>
            <a:ext cx="2914650" cy="504825"/>
          </a:xfrm>
          <a:prstGeom prst="rect">
            <a:avLst/>
          </a:prstGeom>
        </p:spPr>
      </p:pic>
    </p:spTree>
    <p:extLst>
      <p:ext uri="{BB962C8B-B14F-4D97-AF65-F5344CB8AC3E}">
        <p14:creationId xmlns:p14="http://schemas.microsoft.com/office/powerpoint/2010/main" val="352911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FEE326B-C09F-4260-9CA4-F43FF8E0741D}"/>
              </a:ext>
            </a:extLst>
          </p:cNvPr>
          <p:cNvSpPr>
            <a:spLocks noGrp="1"/>
          </p:cNvSpPr>
          <p:nvPr>
            <p:ph type="title"/>
          </p:nvPr>
        </p:nvSpPr>
        <p:spPr>
          <a:xfrm>
            <a:off x="621804" y="5043489"/>
            <a:ext cx="1423135" cy="889411"/>
          </a:xfrm>
          <a:ln>
            <a:solidFill>
              <a:schemeClr val="tx1">
                <a:lumMod val="85000"/>
              </a:schemeClr>
            </a:solidFill>
          </a:ln>
        </p:spPr>
        <p:txBody>
          <a:bodyPr>
            <a:normAutofit/>
          </a:bodyPr>
          <a:lstStyle/>
          <a:p>
            <a:r>
              <a:rPr lang="en-US" altLang="zh-TW" sz="2400" b="1" dirty="0"/>
              <a:t>Related</a:t>
            </a:r>
            <a:br>
              <a:rPr lang="en-US" altLang="zh-TW" sz="2400" b="1" dirty="0"/>
            </a:br>
            <a:r>
              <a:rPr lang="en-US" altLang="zh-TW" sz="2400" b="1" dirty="0"/>
              <a:t> Works</a:t>
            </a:r>
            <a:endParaRPr lang="zh-TW" altLang="en-US" sz="2400" b="1" dirty="0"/>
          </a:p>
        </p:txBody>
      </p:sp>
      <p:pic>
        <p:nvPicPr>
          <p:cNvPr id="2050" name="Picture 2">
            <a:extLst>
              <a:ext uri="{FF2B5EF4-FFF2-40B4-BE49-F238E27FC236}">
                <a16:creationId xmlns:a16="http://schemas.microsoft.com/office/drawing/2014/main" id="{C30B4065-A0DF-470E-84DD-13C451F438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877" y="1094372"/>
            <a:ext cx="4058618" cy="2707835"/>
          </a:xfrm>
          <a:prstGeom prst="rect">
            <a:avLst/>
          </a:prstGeom>
          <a:noFill/>
          <a:extLst>
            <a:ext uri="{909E8E84-426E-40DD-AFC4-6F175D3DCCD1}">
              <a14:hiddenFill xmlns:a14="http://schemas.microsoft.com/office/drawing/2010/main">
                <a:solidFill>
                  <a:srgbClr val="FFFFFF"/>
                </a:solidFill>
              </a14:hiddenFill>
            </a:ext>
          </a:extLst>
        </p:spPr>
      </p:pic>
      <p:sp>
        <p:nvSpPr>
          <p:cNvPr id="3" name="文字方塊 2">
            <a:extLst>
              <a:ext uri="{FF2B5EF4-FFF2-40B4-BE49-F238E27FC236}">
                <a16:creationId xmlns:a16="http://schemas.microsoft.com/office/drawing/2014/main" id="{9168348E-8802-4520-8B0E-52682582B4C2}"/>
              </a:ext>
            </a:extLst>
          </p:cNvPr>
          <p:cNvSpPr txBox="1"/>
          <p:nvPr/>
        </p:nvSpPr>
        <p:spPr>
          <a:xfrm>
            <a:off x="811658" y="1094372"/>
            <a:ext cx="3433056" cy="523220"/>
          </a:xfrm>
          <a:prstGeom prst="rect">
            <a:avLst/>
          </a:prstGeom>
          <a:noFill/>
        </p:spPr>
        <p:txBody>
          <a:bodyPr wrap="none" rtlCol="0">
            <a:spAutoFit/>
          </a:bodyPr>
          <a:lstStyle/>
          <a:p>
            <a:r>
              <a:rPr lang="en-US" altLang="zh-TW" sz="2800" dirty="0"/>
              <a:t>Inside an Inside Forest</a:t>
            </a:r>
            <a:endParaRPr lang="zh-TW" altLang="en-US" sz="2800" dirty="0"/>
          </a:p>
        </p:txBody>
      </p:sp>
      <p:pic>
        <p:nvPicPr>
          <p:cNvPr id="2052" name="Picture 4" descr="環境#01-04">
            <a:extLst>
              <a:ext uri="{FF2B5EF4-FFF2-40B4-BE49-F238E27FC236}">
                <a16:creationId xmlns:a16="http://schemas.microsoft.com/office/drawing/2014/main" id="{3E07DAC4-612A-43C5-8DD5-D0F3604C0D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0276" y="1124744"/>
            <a:ext cx="4058619" cy="2695347"/>
          </a:xfrm>
          <a:prstGeom prst="rect">
            <a:avLst/>
          </a:prstGeom>
          <a:noFill/>
          <a:ln>
            <a:solidFill>
              <a:schemeClr val="tx1">
                <a:lumMod val="85000"/>
              </a:schemeClr>
            </a:solidFill>
          </a:ln>
          <a:extLst>
            <a:ext uri="{909E8E84-426E-40DD-AFC4-6F175D3DCCD1}">
              <a14:hiddenFill xmlns:a14="http://schemas.microsoft.com/office/drawing/2010/main">
                <a:solidFill>
                  <a:srgbClr val="FFFFFF"/>
                </a:solidFill>
              </a14:hiddenFill>
            </a:ext>
          </a:extLst>
        </p:spPr>
      </p:pic>
      <p:sp>
        <p:nvSpPr>
          <p:cNvPr id="4" name="矩形 3">
            <a:extLst>
              <a:ext uri="{FF2B5EF4-FFF2-40B4-BE49-F238E27FC236}">
                <a16:creationId xmlns:a16="http://schemas.microsoft.com/office/drawing/2014/main" id="{CD949370-6B9C-4FD1-9241-02A3FA03C07E}"/>
              </a:ext>
            </a:extLst>
          </p:cNvPr>
          <p:cNvSpPr/>
          <p:nvPr/>
        </p:nvSpPr>
        <p:spPr>
          <a:xfrm>
            <a:off x="7017810" y="3371002"/>
            <a:ext cx="1896673" cy="461665"/>
          </a:xfrm>
          <a:prstGeom prst="rect">
            <a:avLst/>
          </a:prstGeom>
        </p:spPr>
        <p:txBody>
          <a:bodyPr wrap="none">
            <a:spAutoFit/>
          </a:bodyPr>
          <a:lstStyle/>
          <a:p>
            <a:r>
              <a:rPr lang="en-US" altLang="zh-TW" dirty="0">
                <a:solidFill>
                  <a:schemeClr val="tx2">
                    <a:lumMod val="60000"/>
                    <a:lumOff val="40000"/>
                  </a:schemeClr>
                </a:solidFill>
                <a:latin typeface="HKGrotesk-Light"/>
              </a:rPr>
              <a:t>milieu #01-04</a:t>
            </a:r>
            <a:endParaRPr lang="en-US" altLang="zh-TW" b="0" i="0" dirty="0">
              <a:solidFill>
                <a:schemeClr val="tx2">
                  <a:lumMod val="60000"/>
                  <a:lumOff val="40000"/>
                </a:schemeClr>
              </a:solidFill>
              <a:effectLst/>
              <a:latin typeface="HKGrotesk-Light"/>
            </a:endParaRPr>
          </a:p>
        </p:txBody>
      </p:sp>
      <p:pic>
        <p:nvPicPr>
          <p:cNvPr id="2054" name="Picture 6" descr="Always Dead and Alive">
            <a:extLst>
              <a:ext uri="{FF2B5EF4-FFF2-40B4-BE49-F238E27FC236}">
                <a16:creationId xmlns:a16="http://schemas.microsoft.com/office/drawing/2014/main" id="{76DFB260-C8B2-4B8F-A038-6BAB0CE550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5137" y="4118390"/>
            <a:ext cx="4870277" cy="273961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a:extLst>
              <a:ext uri="{FF2B5EF4-FFF2-40B4-BE49-F238E27FC236}">
                <a16:creationId xmlns:a16="http://schemas.microsoft.com/office/drawing/2014/main" id="{E79E3812-F1EA-4630-981E-DC1C31CC503B}"/>
              </a:ext>
            </a:extLst>
          </p:cNvPr>
          <p:cNvSpPr/>
          <p:nvPr/>
        </p:nvSpPr>
        <p:spPr>
          <a:xfrm>
            <a:off x="4030133" y="4365597"/>
            <a:ext cx="2987677" cy="461665"/>
          </a:xfrm>
          <a:prstGeom prst="rect">
            <a:avLst/>
          </a:prstGeom>
        </p:spPr>
        <p:txBody>
          <a:bodyPr wrap="none">
            <a:spAutoFit/>
          </a:bodyPr>
          <a:lstStyle/>
          <a:p>
            <a:r>
              <a:rPr lang="en-US" altLang="zh-TW" dirty="0">
                <a:solidFill>
                  <a:schemeClr val="accent6">
                    <a:lumMod val="40000"/>
                    <a:lumOff val="60000"/>
                  </a:schemeClr>
                </a:solidFill>
                <a:latin typeface="HKGrotesk-Light"/>
              </a:rPr>
              <a:t>Always Dead and Alive</a:t>
            </a:r>
            <a:endParaRPr lang="en-US" altLang="zh-TW" b="0" i="0" dirty="0">
              <a:solidFill>
                <a:schemeClr val="accent6">
                  <a:lumMod val="40000"/>
                  <a:lumOff val="60000"/>
                </a:schemeClr>
              </a:solidFill>
              <a:effectLst/>
              <a:latin typeface="HKGrotesk-Light"/>
            </a:endParaRPr>
          </a:p>
        </p:txBody>
      </p:sp>
      <p:pic>
        <p:nvPicPr>
          <p:cNvPr id="2056" name="Picture 8">
            <a:extLst>
              <a:ext uri="{FF2B5EF4-FFF2-40B4-BE49-F238E27FC236}">
                <a16:creationId xmlns:a16="http://schemas.microsoft.com/office/drawing/2014/main" id="{564920B6-B302-4E3C-B277-5F93078E7B7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22604" y="4036115"/>
            <a:ext cx="4089920" cy="2727034"/>
          </a:xfrm>
          <a:prstGeom prst="rect">
            <a:avLst/>
          </a:prstGeom>
          <a:noFill/>
          <a:ln>
            <a:solidFill>
              <a:schemeClr val="tx1">
                <a:lumMod val="85000"/>
              </a:schemeClr>
            </a:solidFill>
          </a:ln>
          <a:extLst>
            <a:ext uri="{909E8E84-426E-40DD-AFC4-6F175D3DCCD1}">
              <a14:hiddenFill xmlns:a14="http://schemas.microsoft.com/office/drawing/2010/main">
                <a:solidFill>
                  <a:srgbClr val="FFFFFF"/>
                </a:solidFill>
              </a14:hiddenFill>
            </a:ext>
          </a:extLst>
        </p:spPr>
      </p:pic>
      <p:sp>
        <p:nvSpPr>
          <p:cNvPr id="6" name="矩形 5">
            <a:extLst>
              <a:ext uri="{FF2B5EF4-FFF2-40B4-BE49-F238E27FC236}">
                <a16:creationId xmlns:a16="http://schemas.microsoft.com/office/drawing/2014/main" id="{25692A8E-5CE0-44BB-9B1F-2AC9308E1554}"/>
              </a:ext>
            </a:extLst>
          </p:cNvPr>
          <p:cNvSpPr/>
          <p:nvPr/>
        </p:nvSpPr>
        <p:spPr>
          <a:xfrm>
            <a:off x="9828415" y="6264831"/>
            <a:ext cx="1761957" cy="461665"/>
          </a:xfrm>
          <a:prstGeom prst="rect">
            <a:avLst/>
          </a:prstGeom>
        </p:spPr>
        <p:txBody>
          <a:bodyPr wrap="none">
            <a:spAutoFit/>
          </a:bodyPr>
          <a:lstStyle/>
          <a:p>
            <a:r>
              <a:rPr lang="en-US" altLang="zh-TW" dirty="0" err="1">
                <a:solidFill>
                  <a:schemeClr val="accent6">
                    <a:lumMod val="40000"/>
                    <a:lumOff val="60000"/>
                  </a:schemeClr>
                </a:solidFill>
                <a:latin typeface="HKGrotesk-Light"/>
              </a:rPr>
              <a:t>bodymetries</a:t>
            </a:r>
            <a:endParaRPr lang="en-US" altLang="zh-TW" b="0" i="0" dirty="0">
              <a:solidFill>
                <a:schemeClr val="accent6">
                  <a:lumMod val="40000"/>
                  <a:lumOff val="60000"/>
                </a:schemeClr>
              </a:solidFill>
              <a:effectLst/>
              <a:latin typeface="HKGrotesk-Light"/>
            </a:endParaRPr>
          </a:p>
        </p:txBody>
      </p:sp>
      <p:pic>
        <p:nvPicPr>
          <p:cNvPr id="7" name="圖片 6">
            <a:extLst>
              <a:ext uri="{FF2B5EF4-FFF2-40B4-BE49-F238E27FC236}">
                <a16:creationId xmlns:a16="http://schemas.microsoft.com/office/drawing/2014/main" id="{92655856-2C21-4B22-925D-81F24C532CC3}"/>
              </a:ext>
            </a:extLst>
          </p:cNvPr>
          <p:cNvPicPr>
            <a:picLocks noChangeAspect="1"/>
          </p:cNvPicPr>
          <p:nvPr/>
        </p:nvPicPr>
        <p:blipFill rotWithShape="1">
          <a:blip r:embed="rId7"/>
          <a:srcRect l="62610" t="27759" r="8055" b="6772"/>
          <a:stretch/>
        </p:blipFill>
        <p:spPr>
          <a:xfrm>
            <a:off x="9154981" y="313999"/>
            <a:ext cx="2942113" cy="3488208"/>
          </a:xfrm>
          <a:prstGeom prst="rect">
            <a:avLst/>
          </a:prstGeom>
        </p:spPr>
      </p:pic>
      <p:pic>
        <p:nvPicPr>
          <p:cNvPr id="12" name="圖片 11">
            <a:extLst>
              <a:ext uri="{FF2B5EF4-FFF2-40B4-BE49-F238E27FC236}">
                <a16:creationId xmlns:a16="http://schemas.microsoft.com/office/drawing/2014/main" id="{06816D87-C9CD-4939-990E-F6FE5746280F}"/>
              </a:ext>
            </a:extLst>
          </p:cNvPr>
          <p:cNvPicPr>
            <a:picLocks noChangeAspect="1"/>
          </p:cNvPicPr>
          <p:nvPr/>
        </p:nvPicPr>
        <p:blipFill>
          <a:blip r:embed="rId8"/>
          <a:stretch>
            <a:fillRect/>
          </a:stretch>
        </p:blipFill>
        <p:spPr>
          <a:xfrm>
            <a:off x="0" y="-70601"/>
            <a:ext cx="2914650" cy="504825"/>
          </a:xfrm>
          <a:prstGeom prst="rect">
            <a:avLst/>
          </a:prstGeom>
        </p:spPr>
      </p:pic>
      <p:sp>
        <p:nvSpPr>
          <p:cNvPr id="8" name="矩形 7">
            <a:extLst>
              <a:ext uri="{FF2B5EF4-FFF2-40B4-BE49-F238E27FC236}">
                <a16:creationId xmlns:a16="http://schemas.microsoft.com/office/drawing/2014/main" id="{1BB0408F-08D3-4EB7-8EE3-4B4D30A30206}"/>
              </a:ext>
            </a:extLst>
          </p:cNvPr>
          <p:cNvSpPr/>
          <p:nvPr/>
        </p:nvSpPr>
        <p:spPr>
          <a:xfrm>
            <a:off x="9621274" y="2423801"/>
            <a:ext cx="2176237" cy="461665"/>
          </a:xfrm>
          <a:prstGeom prst="rect">
            <a:avLst/>
          </a:prstGeom>
        </p:spPr>
        <p:txBody>
          <a:bodyPr wrap="none">
            <a:spAutoFit/>
          </a:bodyPr>
          <a:lstStyle/>
          <a:p>
            <a:r>
              <a:rPr lang="en-US" altLang="zh-TW" dirty="0">
                <a:solidFill>
                  <a:schemeClr val="accent6">
                    <a:lumMod val="40000"/>
                    <a:lumOff val="60000"/>
                  </a:schemeClr>
                </a:solidFill>
              </a:rPr>
              <a:t>Teresa Schubert</a:t>
            </a:r>
            <a:endParaRPr lang="zh-TW" altLang="en-US" dirty="0">
              <a:solidFill>
                <a:schemeClr val="accent6">
                  <a:lumMod val="40000"/>
                  <a:lumOff val="60000"/>
                </a:schemeClr>
              </a:solidFill>
            </a:endParaRPr>
          </a:p>
        </p:txBody>
      </p:sp>
    </p:spTree>
    <p:extLst>
      <p:ext uri="{BB962C8B-B14F-4D97-AF65-F5344CB8AC3E}">
        <p14:creationId xmlns:p14="http://schemas.microsoft.com/office/powerpoint/2010/main" val="198750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ound for Fungi at Experimenta Life Forms">
            <a:extLst>
              <a:ext uri="{FF2B5EF4-FFF2-40B4-BE49-F238E27FC236}">
                <a16:creationId xmlns:a16="http://schemas.microsoft.com/office/drawing/2014/main" id="{EFA6ED7E-3ADB-40ED-96CD-18337F4615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0"/>
            <a:ext cx="1028223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a:extLst>
              <a:ext uri="{FF2B5EF4-FFF2-40B4-BE49-F238E27FC236}">
                <a16:creationId xmlns:a16="http://schemas.microsoft.com/office/drawing/2014/main" id="{D5A2A469-C571-4125-B1FE-08B0EED4AD23}"/>
              </a:ext>
            </a:extLst>
          </p:cNvPr>
          <p:cNvSpPr>
            <a:spLocks noGrp="1"/>
          </p:cNvSpPr>
          <p:nvPr>
            <p:ph type="title"/>
          </p:nvPr>
        </p:nvSpPr>
        <p:spPr>
          <a:xfrm>
            <a:off x="5662364" y="1649202"/>
            <a:ext cx="6408711" cy="994123"/>
          </a:xfrm>
        </p:spPr>
        <p:txBody>
          <a:bodyPr>
            <a:normAutofit fontScale="90000"/>
          </a:bodyPr>
          <a:lstStyle/>
          <a:p>
            <a:r>
              <a:rPr lang="en-US" altLang="zh-TW" sz="2400" dirty="0"/>
              <a:t>A generative video that simulates hyphae’s growth and via a hand tracking sensor allows people to interact with these. </a:t>
            </a:r>
            <a:endParaRPr lang="zh-TW" altLang="en-US" sz="2400" dirty="0"/>
          </a:p>
        </p:txBody>
      </p:sp>
      <p:sp>
        <p:nvSpPr>
          <p:cNvPr id="3" name="矩形 2">
            <a:extLst>
              <a:ext uri="{FF2B5EF4-FFF2-40B4-BE49-F238E27FC236}">
                <a16:creationId xmlns:a16="http://schemas.microsoft.com/office/drawing/2014/main" id="{166DF862-4288-45B7-BAD7-C65853A7089A}"/>
              </a:ext>
            </a:extLst>
          </p:cNvPr>
          <p:cNvSpPr/>
          <p:nvPr/>
        </p:nvSpPr>
        <p:spPr>
          <a:xfrm>
            <a:off x="8334969" y="6330806"/>
            <a:ext cx="3841180" cy="338554"/>
          </a:xfrm>
          <a:prstGeom prst="rect">
            <a:avLst/>
          </a:prstGeom>
        </p:spPr>
        <p:txBody>
          <a:bodyPr wrap="none">
            <a:spAutoFit/>
          </a:bodyPr>
          <a:lstStyle/>
          <a:p>
            <a:r>
              <a:rPr lang="en-US" altLang="zh-TW" sz="1600" dirty="0">
                <a:solidFill>
                  <a:schemeClr val="accent6">
                    <a:lumMod val="40000"/>
                    <a:lumOff val="60000"/>
                  </a:schemeClr>
                </a:solidFill>
                <a:latin typeface="HKGrotesk-Regular"/>
              </a:rPr>
              <a:t>Sound for Fungi. Homage to Indeterminacy</a:t>
            </a:r>
            <a:endParaRPr lang="zh-TW" altLang="en-US" sz="1600" dirty="0">
              <a:solidFill>
                <a:schemeClr val="accent6">
                  <a:lumMod val="40000"/>
                  <a:lumOff val="60000"/>
                </a:schemeClr>
              </a:solidFill>
            </a:endParaRPr>
          </a:p>
        </p:txBody>
      </p:sp>
      <p:sp>
        <p:nvSpPr>
          <p:cNvPr id="4" name="矩形 3">
            <a:extLst>
              <a:ext uri="{FF2B5EF4-FFF2-40B4-BE49-F238E27FC236}">
                <a16:creationId xmlns:a16="http://schemas.microsoft.com/office/drawing/2014/main" id="{AD514A68-52C7-4A48-932D-58D9FB439974}"/>
              </a:ext>
            </a:extLst>
          </p:cNvPr>
          <p:cNvSpPr/>
          <p:nvPr/>
        </p:nvSpPr>
        <p:spPr>
          <a:xfrm>
            <a:off x="1597322" y="5469031"/>
            <a:ext cx="6092825" cy="1200329"/>
          </a:xfrm>
          <a:prstGeom prst="rect">
            <a:avLst/>
          </a:prstGeom>
        </p:spPr>
        <p:txBody>
          <a:bodyPr>
            <a:spAutoFit/>
          </a:bodyPr>
          <a:lstStyle/>
          <a:p>
            <a:r>
              <a:rPr lang="en-US" altLang="zh-TW" dirty="0"/>
              <a:t>A visitor can take on the role of a sound frequency modulating the hyphae growth in real-time and move through the network.</a:t>
            </a:r>
            <a:endParaRPr lang="zh-TW" altLang="en-US" dirty="0"/>
          </a:p>
        </p:txBody>
      </p:sp>
      <p:sp>
        <p:nvSpPr>
          <p:cNvPr id="6" name="矩形 5">
            <a:extLst>
              <a:ext uri="{FF2B5EF4-FFF2-40B4-BE49-F238E27FC236}">
                <a16:creationId xmlns:a16="http://schemas.microsoft.com/office/drawing/2014/main" id="{7D5AD9E9-2852-4F7F-A742-A51BD872B0B1}"/>
              </a:ext>
            </a:extLst>
          </p:cNvPr>
          <p:cNvSpPr/>
          <p:nvPr/>
        </p:nvSpPr>
        <p:spPr>
          <a:xfrm>
            <a:off x="1437152" y="582161"/>
            <a:ext cx="9312934" cy="707886"/>
          </a:xfrm>
          <a:prstGeom prst="rect">
            <a:avLst/>
          </a:prstGeom>
        </p:spPr>
        <p:txBody>
          <a:bodyPr wrap="none">
            <a:spAutoFit/>
          </a:bodyPr>
          <a:lstStyle/>
          <a:p>
            <a:r>
              <a:rPr lang="en-US" altLang="zh-TW" sz="4000" b="1" dirty="0">
                <a:latin typeface="IBM Plex Sans"/>
              </a:rPr>
              <a:t>Sound for Fungi. Homage to Indeterminacy</a:t>
            </a:r>
          </a:p>
        </p:txBody>
      </p:sp>
      <p:pic>
        <p:nvPicPr>
          <p:cNvPr id="7" name="圖片 6">
            <a:extLst>
              <a:ext uri="{FF2B5EF4-FFF2-40B4-BE49-F238E27FC236}">
                <a16:creationId xmlns:a16="http://schemas.microsoft.com/office/drawing/2014/main" id="{880C19C7-AD87-463B-8804-1A2241B4E3F9}"/>
              </a:ext>
            </a:extLst>
          </p:cNvPr>
          <p:cNvPicPr>
            <a:picLocks noChangeAspect="1"/>
          </p:cNvPicPr>
          <p:nvPr/>
        </p:nvPicPr>
        <p:blipFill>
          <a:blip r:embed="rId4"/>
          <a:stretch>
            <a:fillRect/>
          </a:stretch>
        </p:blipFill>
        <p:spPr>
          <a:xfrm>
            <a:off x="-20173" y="0"/>
            <a:ext cx="2914650" cy="504825"/>
          </a:xfrm>
          <a:prstGeom prst="rect">
            <a:avLst/>
          </a:prstGeom>
        </p:spPr>
      </p:pic>
      <p:sp>
        <p:nvSpPr>
          <p:cNvPr id="8" name="矩形 7">
            <a:extLst>
              <a:ext uri="{FF2B5EF4-FFF2-40B4-BE49-F238E27FC236}">
                <a16:creationId xmlns:a16="http://schemas.microsoft.com/office/drawing/2014/main" id="{BC895DF8-0FE2-4BE8-B7DB-0CA46EDD5D54}"/>
              </a:ext>
            </a:extLst>
          </p:cNvPr>
          <p:cNvSpPr/>
          <p:nvPr/>
        </p:nvSpPr>
        <p:spPr>
          <a:xfrm>
            <a:off x="5652998" y="0"/>
            <a:ext cx="6523151" cy="461665"/>
          </a:xfrm>
          <a:prstGeom prst="rect">
            <a:avLst/>
          </a:prstGeom>
        </p:spPr>
        <p:txBody>
          <a:bodyPr wrap="square">
            <a:spAutoFit/>
          </a:bodyPr>
          <a:lstStyle/>
          <a:p>
            <a:r>
              <a:rPr lang="zh-TW" altLang="en-US" dirty="0">
                <a:hlinkClick r:id="rId5"/>
              </a:rPr>
              <a:t>https://calls.ars.electronica.art/prix/asset/283791/</a:t>
            </a:r>
            <a:endParaRPr lang="zh-TW" altLang="en-US" dirty="0"/>
          </a:p>
        </p:txBody>
      </p:sp>
    </p:spTree>
    <p:extLst>
      <p:ext uri="{BB962C8B-B14F-4D97-AF65-F5344CB8AC3E}">
        <p14:creationId xmlns:p14="http://schemas.microsoft.com/office/powerpoint/2010/main" val="251688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591EF1E4-D4E2-4BF5-940A-E37002E3C2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53" y="2095500"/>
            <a:ext cx="8458200" cy="476250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a:extLst>
              <a:ext uri="{FF2B5EF4-FFF2-40B4-BE49-F238E27FC236}">
                <a16:creationId xmlns:a16="http://schemas.microsoft.com/office/drawing/2014/main" id="{B936EBDF-75A4-4D56-B288-E901769DB497}"/>
              </a:ext>
            </a:extLst>
          </p:cNvPr>
          <p:cNvSpPr>
            <a:spLocks noGrp="1"/>
          </p:cNvSpPr>
          <p:nvPr>
            <p:ph type="title"/>
          </p:nvPr>
        </p:nvSpPr>
        <p:spPr/>
        <p:txBody>
          <a:bodyPr/>
          <a:lstStyle/>
          <a:p>
            <a:endParaRPr lang="zh-TW" altLang="en-US" dirty="0"/>
          </a:p>
        </p:txBody>
      </p:sp>
      <p:sp>
        <p:nvSpPr>
          <p:cNvPr id="3" name="矩形 2">
            <a:extLst>
              <a:ext uri="{FF2B5EF4-FFF2-40B4-BE49-F238E27FC236}">
                <a16:creationId xmlns:a16="http://schemas.microsoft.com/office/drawing/2014/main" id="{B9446CC2-30A2-4321-8101-A59A93434C1E}"/>
              </a:ext>
            </a:extLst>
          </p:cNvPr>
          <p:cNvSpPr/>
          <p:nvPr/>
        </p:nvSpPr>
        <p:spPr>
          <a:xfrm>
            <a:off x="837828" y="1844824"/>
            <a:ext cx="6092825" cy="830997"/>
          </a:xfrm>
          <a:prstGeom prst="rect">
            <a:avLst/>
          </a:prstGeom>
        </p:spPr>
        <p:txBody>
          <a:bodyPr>
            <a:spAutoFit/>
          </a:bodyPr>
          <a:lstStyle/>
          <a:p>
            <a:r>
              <a:rPr lang="en-US" altLang="zh-TW" dirty="0">
                <a:solidFill>
                  <a:schemeClr val="accent6">
                    <a:lumMod val="40000"/>
                    <a:lumOff val="60000"/>
                  </a:schemeClr>
                </a:solidFill>
                <a:latin typeface="IBM Plex Sans"/>
              </a:rPr>
              <a:t>Schubert’s experiment where sound influenced mycelium growth.</a:t>
            </a:r>
            <a:endParaRPr lang="zh-TW" altLang="en-US" dirty="0">
              <a:solidFill>
                <a:schemeClr val="accent6">
                  <a:lumMod val="40000"/>
                  <a:lumOff val="60000"/>
                </a:schemeClr>
              </a:solidFill>
            </a:endParaRPr>
          </a:p>
        </p:txBody>
      </p:sp>
      <p:pic>
        <p:nvPicPr>
          <p:cNvPr id="6" name="圖片 5">
            <a:extLst>
              <a:ext uri="{FF2B5EF4-FFF2-40B4-BE49-F238E27FC236}">
                <a16:creationId xmlns:a16="http://schemas.microsoft.com/office/drawing/2014/main" id="{CF19609B-ED21-4D25-B7ED-74B2D3350E8F}"/>
              </a:ext>
            </a:extLst>
          </p:cNvPr>
          <p:cNvPicPr>
            <a:picLocks noChangeAspect="1"/>
          </p:cNvPicPr>
          <p:nvPr/>
        </p:nvPicPr>
        <p:blipFill>
          <a:blip r:embed="rId4"/>
          <a:stretch>
            <a:fillRect/>
          </a:stretch>
        </p:blipFill>
        <p:spPr>
          <a:xfrm>
            <a:off x="-20173" y="0"/>
            <a:ext cx="2914650" cy="504825"/>
          </a:xfrm>
          <a:prstGeom prst="rect">
            <a:avLst/>
          </a:prstGeom>
        </p:spPr>
      </p:pic>
      <p:pic>
        <p:nvPicPr>
          <p:cNvPr id="12292" name="Picture 4">
            <a:extLst>
              <a:ext uri="{FF2B5EF4-FFF2-40B4-BE49-F238E27FC236}">
                <a16:creationId xmlns:a16="http://schemas.microsoft.com/office/drawing/2014/main" id="{09F83C64-1E82-49B3-BAF9-E6BFE6531A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7783" y="2117669"/>
            <a:ext cx="2676525" cy="4752975"/>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a:extLst>
              <a:ext uri="{FF2B5EF4-FFF2-40B4-BE49-F238E27FC236}">
                <a16:creationId xmlns:a16="http://schemas.microsoft.com/office/drawing/2014/main" id="{F0F8530A-F546-40A3-8684-729AD50E0B57}"/>
              </a:ext>
            </a:extLst>
          </p:cNvPr>
          <p:cNvSpPr txBox="1"/>
          <p:nvPr/>
        </p:nvSpPr>
        <p:spPr>
          <a:xfrm>
            <a:off x="9455767" y="2542044"/>
            <a:ext cx="46042" cy="523220"/>
          </a:xfrm>
          <a:prstGeom prst="rect">
            <a:avLst/>
          </a:prstGeom>
          <a:noFill/>
        </p:spPr>
        <p:txBody>
          <a:bodyPr wrap="square" rtlCol="0">
            <a:spAutoFit/>
          </a:bodyPr>
          <a:lstStyle/>
          <a:p>
            <a:endParaRPr lang="zh-TW" altLang="en-US" sz="2800" dirty="0"/>
          </a:p>
        </p:txBody>
      </p:sp>
      <p:sp>
        <p:nvSpPr>
          <p:cNvPr id="7" name="矩形 6">
            <a:extLst>
              <a:ext uri="{FF2B5EF4-FFF2-40B4-BE49-F238E27FC236}">
                <a16:creationId xmlns:a16="http://schemas.microsoft.com/office/drawing/2014/main" id="{D58BA1CD-4E04-43E9-BFC8-FAD990A41C2E}"/>
              </a:ext>
            </a:extLst>
          </p:cNvPr>
          <p:cNvSpPr/>
          <p:nvPr/>
        </p:nvSpPr>
        <p:spPr>
          <a:xfrm>
            <a:off x="1845940" y="6352530"/>
            <a:ext cx="6092825" cy="461665"/>
          </a:xfrm>
          <a:prstGeom prst="rect">
            <a:avLst/>
          </a:prstGeom>
        </p:spPr>
        <p:txBody>
          <a:bodyPr>
            <a:spAutoFit/>
          </a:bodyPr>
          <a:lstStyle/>
          <a:p>
            <a:r>
              <a:rPr lang="en-US" altLang="zh-TW" dirty="0">
                <a:latin typeface="+mj-ea"/>
              </a:rPr>
              <a:t>110 Hertz, 220 Hertz and 440 Hertz</a:t>
            </a:r>
            <a:endParaRPr lang="zh-TW" altLang="en-US" dirty="0"/>
          </a:p>
        </p:txBody>
      </p:sp>
    </p:spTree>
    <p:extLst>
      <p:ext uri="{BB962C8B-B14F-4D97-AF65-F5344CB8AC3E}">
        <p14:creationId xmlns:p14="http://schemas.microsoft.com/office/powerpoint/2010/main" val="132381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286F004-0ED5-4A0F-A3E9-5DD49DE5BE52}"/>
              </a:ext>
            </a:extLst>
          </p:cNvPr>
          <p:cNvSpPr>
            <a:spLocks noGrp="1"/>
          </p:cNvSpPr>
          <p:nvPr>
            <p:ph type="title"/>
          </p:nvPr>
        </p:nvSpPr>
        <p:spPr/>
        <p:txBody>
          <a:bodyPr/>
          <a:lstStyle/>
          <a:p>
            <a:endParaRPr lang="zh-TW" altLang="en-US"/>
          </a:p>
        </p:txBody>
      </p:sp>
      <p:pic>
        <p:nvPicPr>
          <p:cNvPr id="13314" name="Picture 2">
            <a:extLst>
              <a:ext uri="{FF2B5EF4-FFF2-40B4-BE49-F238E27FC236}">
                <a16:creationId xmlns:a16="http://schemas.microsoft.com/office/drawing/2014/main" id="{3C828153-2A7E-484E-80CA-C9813E851B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7988" y="1988840"/>
            <a:ext cx="7134225" cy="4752975"/>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a:extLst>
              <a:ext uri="{FF2B5EF4-FFF2-40B4-BE49-F238E27FC236}">
                <a16:creationId xmlns:a16="http://schemas.microsoft.com/office/drawing/2014/main" id="{ED44A06E-EFB7-4102-B7C0-A44AE84B6C2F}"/>
              </a:ext>
            </a:extLst>
          </p:cNvPr>
          <p:cNvSpPr/>
          <p:nvPr/>
        </p:nvSpPr>
        <p:spPr>
          <a:xfrm>
            <a:off x="5662364" y="270377"/>
            <a:ext cx="6526461" cy="1569660"/>
          </a:xfrm>
          <a:prstGeom prst="rect">
            <a:avLst/>
          </a:prstGeom>
        </p:spPr>
        <p:txBody>
          <a:bodyPr wrap="square">
            <a:spAutoFit/>
          </a:bodyPr>
          <a:lstStyle/>
          <a:p>
            <a:r>
              <a:rPr lang="en-US" altLang="zh-TW" dirty="0">
                <a:solidFill>
                  <a:schemeClr val="accent6">
                    <a:lumMod val="40000"/>
                    <a:lumOff val="60000"/>
                  </a:schemeClr>
                </a:solidFill>
                <a:latin typeface="IBM Plex Sans"/>
              </a:rPr>
              <a:t>Audiences can explore this biological process by using a tracking sensor where hand movements simulate the role of a sound frequency and change the fungi’s growth in </a:t>
            </a:r>
            <a:r>
              <a:rPr lang="en-US" altLang="zh-TW" dirty="0" err="1">
                <a:solidFill>
                  <a:schemeClr val="accent6">
                    <a:lumMod val="40000"/>
                    <a:lumOff val="60000"/>
                  </a:schemeClr>
                </a:solidFill>
                <a:latin typeface="IBM Plex Sans"/>
              </a:rPr>
              <a:t>realtime</a:t>
            </a:r>
            <a:r>
              <a:rPr lang="en-US" altLang="zh-TW" dirty="0">
                <a:solidFill>
                  <a:schemeClr val="accent6">
                    <a:lumMod val="40000"/>
                    <a:lumOff val="60000"/>
                  </a:schemeClr>
                </a:solidFill>
                <a:latin typeface="IBM Plex Sans"/>
              </a:rPr>
              <a:t>. </a:t>
            </a:r>
            <a:endParaRPr lang="zh-TW" altLang="en-US" dirty="0">
              <a:solidFill>
                <a:schemeClr val="accent6">
                  <a:lumMod val="40000"/>
                  <a:lumOff val="60000"/>
                </a:schemeClr>
              </a:solidFill>
            </a:endParaRPr>
          </a:p>
        </p:txBody>
      </p:sp>
      <p:pic>
        <p:nvPicPr>
          <p:cNvPr id="6" name="圖片 5">
            <a:extLst>
              <a:ext uri="{FF2B5EF4-FFF2-40B4-BE49-F238E27FC236}">
                <a16:creationId xmlns:a16="http://schemas.microsoft.com/office/drawing/2014/main" id="{9DED9C96-D49F-4608-89B2-49A9977AA673}"/>
              </a:ext>
            </a:extLst>
          </p:cNvPr>
          <p:cNvPicPr>
            <a:picLocks noChangeAspect="1"/>
          </p:cNvPicPr>
          <p:nvPr/>
        </p:nvPicPr>
        <p:blipFill>
          <a:blip r:embed="rId3"/>
          <a:stretch>
            <a:fillRect/>
          </a:stretch>
        </p:blipFill>
        <p:spPr>
          <a:xfrm>
            <a:off x="-20173" y="0"/>
            <a:ext cx="2914650" cy="504825"/>
          </a:xfrm>
          <a:prstGeom prst="rect">
            <a:avLst/>
          </a:prstGeom>
        </p:spPr>
      </p:pic>
    </p:spTree>
    <p:extLst>
      <p:ext uri="{BB962C8B-B14F-4D97-AF65-F5344CB8AC3E}">
        <p14:creationId xmlns:p14="http://schemas.microsoft.com/office/powerpoint/2010/main" val="4036691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69CF55C-EBCC-4458-988C-10F33A59FB66}"/>
              </a:ext>
            </a:extLst>
          </p:cNvPr>
          <p:cNvSpPr>
            <a:spLocks noGrp="1"/>
          </p:cNvSpPr>
          <p:nvPr>
            <p:ph type="title"/>
          </p:nvPr>
        </p:nvSpPr>
        <p:spPr/>
        <p:txBody>
          <a:bodyPr/>
          <a:lstStyle/>
          <a:p>
            <a:endParaRPr lang="zh-TW" altLang="en-US" dirty="0"/>
          </a:p>
        </p:txBody>
      </p:sp>
      <p:pic>
        <p:nvPicPr>
          <p:cNvPr id="14338" name="Picture 2">
            <a:extLst>
              <a:ext uri="{FF2B5EF4-FFF2-40B4-BE49-F238E27FC236}">
                <a16:creationId xmlns:a16="http://schemas.microsoft.com/office/drawing/2014/main" id="{A399930F-6CCA-4531-98CC-BF9186D90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0356" y="1988840"/>
            <a:ext cx="6372225" cy="476250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a:extLst>
              <a:ext uri="{FF2B5EF4-FFF2-40B4-BE49-F238E27FC236}">
                <a16:creationId xmlns:a16="http://schemas.microsoft.com/office/drawing/2014/main" id="{F8FD8830-B38B-4798-A3D3-3F96DFE4266B}"/>
              </a:ext>
            </a:extLst>
          </p:cNvPr>
          <p:cNvSpPr/>
          <p:nvPr/>
        </p:nvSpPr>
        <p:spPr>
          <a:xfrm>
            <a:off x="549796" y="2636912"/>
            <a:ext cx="4896545" cy="3046988"/>
          </a:xfrm>
          <a:prstGeom prst="rect">
            <a:avLst/>
          </a:prstGeom>
        </p:spPr>
        <p:txBody>
          <a:bodyPr wrap="square">
            <a:spAutoFit/>
          </a:bodyPr>
          <a:lstStyle/>
          <a:p>
            <a:r>
              <a:rPr lang="en-US" altLang="zh-TW" dirty="0">
                <a:solidFill>
                  <a:schemeClr val="accent6">
                    <a:lumMod val="40000"/>
                    <a:lumOff val="60000"/>
                  </a:schemeClr>
                </a:solidFill>
                <a:latin typeface="IBM Plex Sans"/>
              </a:rPr>
              <a:t>The digital 3D environment shifts between macro and cellular level perspectives, revealing fragile topologies comprised of multiple nodes and connections, offering a glimpse into the complexity of the underground network of microbes that connect the ‘Wood Wide Web.’</a:t>
            </a:r>
            <a:endParaRPr lang="zh-TW" altLang="en-US" dirty="0">
              <a:solidFill>
                <a:schemeClr val="accent6">
                  <a:lumMod val="40000"/>
                  <a:lumOff val="60000"/>
                </a:schemeClr>
              </a:solidFill>
            </a:endParaRPr>
          </a:p>
        </p:txBody>
      </p:sp>
      <p:pic>
        <p:nvPicPr>
          <p:cNvPr id="5" name="圖片 4">
            <a:extLst>
              <a:ext uri="{FF2B5EF4-FFF2-40B4-BE49-F238E27FC236}">
                <a16:creationId xmlns:a16="http://schemas.microsoft.com/office/drawing/2014/main" id="{4D028B1A-99DF-4E56-A660-37F1F2457A41}"/>
              </a:ext>
            </a:extLst>
          </p:cNvPr>
          <p:cNvPicPr>
            <a:picLocks noChangeAspect="1"/>
          </p:cNvPicPr>
          <p:nvPr/>
        </p:nvPicPr>
        <p:blipFill>
          <a:blip r:embed="rId4"/>
          <a:stretch>
            <a:fillRect/>
          </a:stretch>
        </p:blipFill>
        <p:spPr>
          <a:xfrm>
            <a:off x="-20173" y="0"/>
            <a:ext cx="2914650" cy="504825"/>
          </a:xfrm>
          <a:prstGeom prst="rect">
            <a:avLst/>
          </a:prstGeom>
        </p:spPr>
      </p:pic>
    </p:spTree>
    <p:extLst>
      <p:ext uri="{BB962C8B-B14F-4D97-AF65-F5344CB8AC3E}">
        <p14:creationId xmlns:p14="http://schemas.microsoft.com/office/powerpoint/2010/main" val="256029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科技 16x9">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Office_9533222_TF02787990.potx" id="{5D7B44C0-935F-4527-AFD9-533AB007DCDD}" vid="{68BFFC14-726C-4C6F-B5FD-8BFDC490BED3}"/>
    </a:ext>
  </a:extLst>
</a:theme>
</file>

<file path=ppt/theme/theme2.xml><?xml version="1.0" encoding="utf-8"?>
<a:theme xmlns:a="http://schemas.openxmlformats.org/drawingml/2006/main" name="Office 佈景主題">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佈景主題">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1345093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simple template design works for technology and  businesses, but it's versatile enough to use in other contexts.  It features multiple slide layouts designed for widescreen (16x9 resolution) and includes a sample SmartArt list and chart that are easily editable.</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2011-11-26T00:30:00+00:00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TP102787989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694266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AssetExpire xmlns="4873beb7-5857-4685-be1f-d57550cc96cc">2029-05-12T07:00:00+00:00</AssetExpire>
    <DSATActionTaken xmlns="4873beb7-5857-4685-be1f-d57550cc96cc" xsi:nil="true"/>
    <CSXSubmissionMarket xmlns="4873beb7-5857-4685-be1f-d57550cc96cc" xsi:nil="true"/>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36F65B-1B07-41EE-A0E8-BC6EF3855225}">
  <ds:schemaRefs>
    <ds:schemaRef ds:uri="http://schemas.microsoft.com/sharepoint/v3/contenttype/forms"/>
  </ds:schemaRefs>
</ds:datastoreItem>
</file>

<file path=customXml/itemProps2.xml><?xml version="1.0" encoding="utf-8"?>
<ds:datastoreItem xmlns:ds="http://schemas.openxmlformats.org/officeDocument/2006/customXml" ds:itemID="{60C67BEE-D13F-4BD2-98A5-34D8A0977F68}">
  <ds:schemaRefs>
    <ds:schemaRef ds:uri="4873beb7-5857-4685-be1f-d57550cc96cc"/>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A09BF4D4-EF60-4196-BFC3-9462D607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三條電路線簡報 (寬螢幕)</Template>
  <TotalTime>143</TotalTime>
  <Words>1535</Words>
  <Application>Microsoft Office PowerPoint</Application>
  <PresentationFormat>自訂</PresentationFormat>
  <Paragraphs>71</Paragraphs>
  <Slides>12</Slides>
  <Notes>7</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12</vt:i4>
      </vt:variant>
    </vt:vector>
  </HeadingPairs>
  <TitlesOfParts>
    <vt:vector size="22" baseType="lpstr">
      <vt:lpstr>HKGrotesk-Light</vt:lpstr>
      <vt:lpstr>HKGrotesk-Regular</vt:lpstr>
      <vt:lpstr>IBM Plex Sans</vt:lpstr>
      <vt:lpstr>Microsoft JhengHei UI</vt:lpstr>
      <vt:lpstr>Salesforce Sans</vt:lpstr>
      <vt:lpstr>微軟正黑體</vt:lpstr>
      <vt:lpstr>Arial</vt:lpstr>
      <vt:lpstr>Calibri</vt:lpstr>
      <vt:lpstr>Times New Roman</vt:lpstr>
      <vt:lpstr>科技 16x9</vt:lpstr>
      <vt:lpstr>Seminar of Technology &amp; Arts 20211116</vt:lpstr>
      <vt:lpstr>標題版面配置</vt:lpstr>
      <vt:lpstr>Bio-Sound,        Fungi Growth Sound, Art-Life,      Bio-Media,      Mind the Fungi</vt:lpstr>
      <vt:lpstr>Biography</vt:lpstr>
      <vt:lpstr>Related  Works</vt:lpstr>
      <vt:lpstr>A generative video that simulates hyphae’s growth and via a hand tracking sensor allows people to interact with these. </vt:lpstr>
      <vt:lpstr>PowerPoint 簡報</vt:lpstr>
      <vt:lpstr>PowerPoint 簡報</vt:lpstr>
      <vt:lpstr>PowerPoint 簡報</vt:lpstr>
      <vt:lpstr>Summary</vt:lpstr>
      <vt:lpstr>CONNECTION</vt:lpstr>
      <vt:lpstr>CONNECTION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標題版面配置</dc:title>
  <dc:creator>CH Weng</dc:creator>
  <cp:lastModifiedBy>CH Weng</cp:lastModifiedBy>
  <cp:revision>7</cp:revision>
  <dcterms:created xsi:type="dcterms:W3CDTF">2021-11-14T10:05:51Z</dcterms:created>
  <dcterms:modified xsi:type="dcterms:W3CDTF">2021-11-16T11:51:39Z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