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6"/>
  </p:notesMasterIdLst>
  <p:sldIdLst>
    <p:sldId id="256" r:id="rId2"/>
    <p:sldId id="342" r:id="rId3"/>
    <p:sldId id="344" r:id="rId4"/>
    <p:sldId id="354" r:id="rId5"/>
    <p:sldId id="345" r:id="rId6"/>
    <p:sldId id="346" r:id="rId7"/>
    <p:sldId id="343" r:id="rId8"/>
    <p:sldId id="347" r:id="rId9"/>
    <p:sldId id="348" r:id="rId10"/>
    <p:sldId id="349" r:id="rId11"/>
    <p:sldId id="350" r:id="rId12"/>
    <p:sldId id="351" r:id="rId13"/>
    <p:sldId id="352" r:id="rId14"/>
    <p:sldId id="353" r:id="rId15"/>
  </p:sldIdLst>
  <p:sldSz cx="9144000" cy="5143500" type="screen16x9"/>
  <p:notesSz cx="6858000" cy="9144000"/>
  <p:embeddedFontLst>
    <p:embeddedFont>
      <p:font typeface="Bebas Neue" panose="02020500000000000000" charset="0"/>
      <p:regular r:id="rId17"/>
    </p:embeddedFont>
    <p:embeddedFont>
      <p:font typeface="Cambria Math" panose="02040503050406030204" pitchFamily="18" charset="0"/>
      <p:regular r:id="rId18"/>
    </p:embeddedFont>
    <p:embeddedFont>
      <p:font typeface="Oxygen" panose="02000503000000000000" pitchFamily="2" charset="0"/>
      <p:regular r:id="rId19"/>
      <p:bold r:id="rId20"/>
    </p:embeddedFont>
    <p:embeddedFont>
      <p:font typeface="Oxygen Light" panose="02000303000000000000" pitchFamily="2" charset="0"/>
      <p:regular r:id="rId21"/>
      <p:bold r:id="rId22"/>
    </p:embeddedFont>
    <p:embeddedFont>
      <p:font typeface="Poiret One" panose="02000000000000000000" pitchFamily="2" charset="0"/>
      <p:regular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BDF5FB-B300-47EE-B28A-B60CEEB3F4E7}">
  <a:tblStyle styleId="{07BDF5FB-B300-47EE-B28A-B60CEEB3F4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98"/>
    <p:restoredTop sz="85589" autoAdjust="0"/>
  </p:normalViewPr>
  <p:slideViewPr>
    <p:cSldViewPr snapToGrid="0" snapToObjects="1">
      <p:cViewPr varScale="1">
        <p:scale>
          <a:sx n="99" d="100"/>
          <a:sy n="99" d="100"/>
        </p:scale>
        <p:origin x="1164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a25f85ca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a25f85ca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18681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36549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68929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31114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53786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2761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4426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18252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altLang="zh-TW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4960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altLang="zh-TW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6177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14260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kumimoji="1"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47559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altLang="zh-TW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5914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9" cy="514400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49000" y="970200"/>
            <a:ext cx="3852000" cy="24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4400" b="1">
                <a:latin typeface="Poiret One"/>
                <a:ea typeface="Poiret One"/>
                <a:cs typeface="Poiret One"/>
                <a:sym typeface="Poiret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49000" y="3380700"/>
            <a:ext cx="3852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720000" y="280443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589526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720000" y="3177110"/>
            <a:ext cx="23364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3"/>
          </p:nvPr>
        </p:nvSpPr>
        <p:spPr>
          <a:xfrm>
            <a:off x="3403800" y="280443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4" hasCustomPrompt="1"/>
          </p:nvPr>
        </p:nvSpPr>
        <p:spPr>
          <a:xfrm>
            <a:off x="3403800" y="1589526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5"/>
          </p:nvPr>
        </p:nvSpPr>
        <p:spPr>
          <a:xfrm>
            <a:off x="3403800" y="3177110"/>
            <a:ext cx="23364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6"/>
          </p:nvPr>
        </p:nvSpPr>
        <p:spPr>
          <a:xfrm>
            <a:off x="6087600" y="280443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7" hasCustomPrompt="1"/>
          </p:nvPr>
        </p:nvSpPr>
        <p:spPr>
          <a:xfrm>
            <a:off x="6087600" y="1589526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8"/>
          </p:nvPr>
        </p:nvSpPr>
        <p:spPr>
          <a:xfrm>
            <a:off x="6087600" y="3177110"/>
            <a:ext cx="23364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3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iret One"/>
              <a:buNone/>
              <a:defRPr sz="2800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xygen Light"/>
              <a:buChar char="●"/>
              <a:defRPr sz="1800"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○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■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●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○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■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●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○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Oxygen Light"/>
              <a:buChar char="■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9" r:id="rId3"/>
    <p:sldLayoutId id="2147483675" r:id="rId4"/>
    <p:sldLayoutId id="2147483676" r:id="rId5"/>
    <p:sldLayoutId id="214748367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4"/>
          <p:cNvSpPr txBox="1">
            <a:spLocks noGrp="1"/>
          </p:cNvSpPr>
          <p:nvPr>
            <p:ph type="ctrTitle"/>
          </p:nvPr>
        </p:nvSpPr>
        <p:spPr>
          <a:xfrm>
            <a:off x="2144485" y="970200"/>
            <a:ext cx="6607629" cy="24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GB" sz="4000" dirty="0"/>
              <a:t>Exploring the structure of a real-time, arbitrary neural artistic stylization network</a:t>
            </a:r>
            <a:endParaRPr sz="4000" dirty="0">
              <a:solidFill>
                <a:schemeClr val="accent1"/>
              </a:solidFill>
            </a:endParaRPr>
          </a:p>
        </p:txBody>
      </p:sp>
      <p:sp>
        <p:nvSpPr>
          <p:cNvPr id="168" name="Google Shape;168;p34"/>
          <p:cNvSpPr txBox="1">
            <a:spLocks noGrp="1"/>
          </p:cNvSpPr>
          <p:nvPr>
            <p:ph type="subTitle" idx="1"/>
          </p:nvPr>
        </p:nvSpPr>
        <p:spPr>
          <a:xfrm>
            <a:off x="4900114" y="3386829"/>
            <a:ext cx="3852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GB" sz="2400" dirty="0"/>
              <a:t>Wong, Shing Ming</a:t>
            </a:r>
            <a:br>
              <a:rPr lang="en-GB" sz="2400" dirty="0"/>
            </a:br>
            <a:r>
              <a:rPr lang="en-GB" sz="2400" dirty="0"/>
              <a:t>05 Oct 2021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7954A0A3-84ED-4943-BC9D-23A11D98B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5900"/>
            <a:ext cx="3898434" cy="21717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12025E85-0D44-084A-BD81-6AD603980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434" y="288295"/>
            <a:ext cx="5295900" cy="456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68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0">
            <a:extLst>
              <a:ext uri="{FF2B5EF4-FFF2-40B4-BE49-F238E27FC236}">
                <a16:creationId xmlns:a16="http://schemas.microsoft.com/office/drawing/2014/main" id="{FAA08DD1-D401-D447-ADB0-49F7932BB08C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r>
              <a:rPr kumimoji="1" lang="en-US" altLang="zh-TW" dirty="0"/>
              <a:t>Result</a:t>
            </a:r>
            <a:endParaRPr kumimoji="1" lang="zh-TW" altLang="en-US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BEA9A03-42D6-4540-8AEE-ACAD0B680922}"/>
              </a:ext>
            </a:extLst>
          </p:cNvPr>
          <p:cNvSpPr txBox="1"/>
          <p:nvPr/>
        </p:nvSpPr>
        <p:spPr>
          <a:xfrm>
            <a:off x="369124" y="1258042"/>
            <a:ext cx="84057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TW" sz="1800" dirty="0">
                <a:latin typeface="Oxygen" panose="02000503000000000000" pitchFamily="2" charset="0"/>
              </a:rPr>
              <a:t>content images:</a:t>
            </a:r>
          </a:p>
          <a:p>
            <a:pPr marL="342900" indent="-342900">
              <a:buAutoNum type="arabicParenR"/>
            </a:pPr>
            <a:r>
              <a:rPr lang="en-GB" altLang="zh-TW" sz="1800" dirty="0">
                <a:latin typeface="Oxygen" panose="02000503000000000000" pitchFamily="2" charset="0"/>
              </a:rPr>
              <a:t>ImageNet dataset</a:t>
            </a:r>
          </a:p>
          <a:p>
            <a:pPr marL="342900" indent="-342900">
              <a:buAutoNum type="arabicParenR"/>
            </a:pPr>
            <a:endParaRPr lang="en-GB" altLang="zh-TW" sz="1800" dirty="0">
              <a:latin typeface="Oxygen" panose="02000503000000000000" pitchFamily="2" charset="0"/>
            </a:endParaRPr>
          </a:p>
          <a:p>
            <a:r>
              <a:rPr lang="en-GB" altLang="zh-TW" sz="1800" dirty="0">
                <a:latin typeface="Oxygen" panose="02000503000000000000" pitchFamily="2" charset="0"/>
              </a:rPr>
              <a:t>Style images:</a:t>
            </a:r>
          </a:p>
          <a:p>
            <a:pPr marL="342900" indent="-342900">
              <a:buAutoNum type="arabicParenR"/>
            </a:pPr>
            <a:r>
              <a:rPr lang="en-GB" altLang="zh-TW" sz="1800" dirty="0">
                <a:latin typeface="Oxygen" panose="02000503000000000000" pitchFamily="2" charset="0"/>
              </a:rPr>
              <a:t>Kaggle Painter By Numbers (PBN) dataset(79,433 </a:t>
            </a:r>
            <a:r>
              <a:rPr lang="en-GB" altLang="zh-TW" sz="1800" dirty="0" err="1">
                <a:latin typeface="Oxygen" panose="02000503000000000000" pitchFamily="2" charset="0"/>
              </a:rPr>
              <a:t>labeled</a:t>
            </a:r>
            <a:r>
              <a:rPr lang="en-GB" altLang="zh-TW" sz="1800" dirty="0">
                <a:latin typeface="Oxygen" panose="02000503000000000000" pitchFamily="2" charset="0"/>
              </a:rPr>
              <a:t> paintings)</a:t>
            </a:r>
          </a:p>
          <a:p>
            <a:pPr marL="342900" indent="-342900">
              <a:buAutoNum type="arabicParenR"/>
            </a:pPr>
            <a:r>
              <a:rPr lang="en-GB" altLang="zh-TW" sz="1800" dirty="0">
                <a:latin typeface="Oxygen" panose="02000503000000000000" pitchFamily="2" charset="0"/>
              </a:rPr>
              <a:t>Describable Textures Dataset (5,640 images </a:t>
            </a:r>
            <a:r>
              <a:rPr lang="en-GB" altLang="zh-TW" sz="1800" dirty="0" err="1">
                <a:latin typeface="Oxygen" panose="02000503000000000000" pitchFamily="2" charset="0"/>
              </a:rPr>
              <a:t>labeled</a:t>
            </a:r>
            <a:r>
              <a:rPr lang="en-GB" altLang="zh-TW" sz="1800" dirty="0">
                <a:latin typeface="Oxygen" panose="02000503000000000000" pitchFamily="2" charset="0"/>
              </a:rPr>
              <a:t> across 47 categories)</a:t>
            </a:r>
          </a:p>
          <a:p>
            <a:endParaRPr kumimoji="1" lang="en-US" altLang="zh-TW" sz="1800" dirty="0">
              <a:latin typeface="Oxygen" panose="02000503000000000000" pitchFamily="2" charset="0"/>
            </a:endParaRPr>
          </a:p>
          <a:p>
            <a:r>
              <a:rPr kumimoji="1" lang="en-GB" altLang="zh-TW" sz="1800" dirty="0">
                <a:latin typeface="Oxygen" panose="02000503000000000000" pitchFamily="2" charset="0"/>
              </a:rPr>
              <a:t>*Data Augmentation</a:t>
            </a:r>
            <a:endParaRPr kumimoji="1" lang="zh-TW" altLang="en-US" sz="1800" dirty="0">
              <a:latin typeface="Oxygen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729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C96E53AD-C0D4-6A48-8869-D9B5AC13D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50" y="0"/>
            <a:ext cx="2974444" cy="51435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510F1547-1DE9-C84A-BFEF-EB0A7412A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356" y="999260"/>
            <a:ext cx="5348194" cy="314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60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908FDB21-114D-2B43-86D7-BA34ADEB6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18" y="209633"/>
            <a:ext cx="8079764" cy="472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06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43C86C3F-104D-C64B-A19D-8C4A3FC41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65" y="0"/>
            <a:ext cx="3989735" cy="51435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148AA5E-978A-6A4F-A7EE-6CFB0513E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640" y="0"/>
            <a:ext cx="34346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25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0">
            <a:extLst>
              <a:ext uri="{FF2B5EF4-FFF2-40B4-BE49-F238E27FC236}">
                <a16:creationId xmlns:a16="http://schemas.microsoft.com/office/drawing/2014/main" id="{A41770A9-DFA1-224D-B689-6FEEDD5CEF20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r>
              <a:rPr kumimoji="1" lang="en-US" altLang="zh-TW" dirty="0"/>
              <a:t>Info of the paper</a:t>
            </a:r>
            <a:endParaRPr kumimoji="1"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620FA94-ECA8-AD4D-9FD1-17B9E7518F05}"/>
              </a:ext>
            </a:extLst>
          </p:cNvPr>
          <p:cNvSpPr txBox="1"/>
          <p:nvPr/>
        </p:nvSpPr>
        <p:spPr>
          <a:xfrm>
            <a:off x="372574" y="1017725"/>
            <a:ext cx="8398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5">
                  <a:lumMod val="25000"/>
                </a:schemeClr>
              </a:buClr>
              <a:buFont typeface="+mj-lt"/>
              <a:buAutoNum type="arabicPeriod"/>
            </a:pPr>
            <a:r>
              <a:rPr lang="en-GB" altLang="zh-TW" sz="1800" dirty="0">
                <a:solidFill>
                  <a:schemeClr val="accent5">
                    <a:lumMod val="25000"/>
                  </a:schemeClr>
                </a:solidFill>
                <a:latin typeface="Oxygen" panose="02000503000000000000" pitchFamily="2" charset="0"/>
              </a:rPr>
              <a:t>Contributions</a:t>
            </a:r>
            <a:r>
              <a:rPr kumimoji="1" lang="en-US" altLang="zh-TW" sz="1800" dirty="0">
                <a:solidFill>
                  <a:schemeClr val="accent5">
                    <a:lumMod val="25000"/>
                  </a:schemeClr>
                </a:solidFill>
                <a:latin typeface="Oxygen" panose="02000503000000000000" pitchFamily="2" charset="0"/>
              </a:rPr>
              <a:t>: A new </a:t>
            </a:r>
            <a:r>
              <a:rPr lang="en-GB" altLang="zh-TW" sz="1800" dirty="0">
                <a:solidFill>
                  <a:schemeClr val="accent5">
                    <a:lumMod val="25000"/>
                  </a:schemeClr>
                </a:solidFill>
                <a:latin typeface="Oxygen" panose="02000503000000000000" pitchFamily="2" charset="0"/>
              </a:rPr>
              <a:t>algorithm propose</a:t>
            </a:r>
          </a:p>
          <a:p>
            <a:pPr marL="720000" indent="-342900">
              <a:buFont typeface="Wingdings" pitchFamily="2" charset="2"/>
              <a:buChar char="Ø"/>
            </a:pPr>
            <a:r>
              <a:rPr lang="en-GB" altLang="zh-TW" sz="1800" b="1" dirty="0">
                <a:solidFill>
                  <a:schemeClr val="accent5">
                    <a:lumMod val="25000"/>
                  </a:schemeClr>
                </a:solidFill>
                <a:latin typeface="Oxygen" panose="02000503000000000000" pitchFamily="2" charset="0"/>
              </a:rPr>
              <a:t>fast training and inference </a:t>
            </a:r>
          </a:p>
          <a:p>
            <a:pPr marL="720000" indent="-342900">
              <a:buFont typeface="Wingdings" pitchFamily="2" charset="2"/>
              <a:buChar char="Ø"/>
            </a:pPr>
            <a:r>
              <a:rPr lang="en-GB" altLang="zh-TW" sz="1800" b="1" dirty="0">
                <a:solidFill>
                  <a:schemeClr val="accent5">
                    <a:lumMod val="25000"/>
                  </a:schemeClr>
                </a:solidFill>
                <a:latin typeface="Oxygen" panose="02000503000000000000" pitchFamily="2" charset="0"/>
              </a:rPr>
              <a:t>arbitrary artistic style transfer which means can operate in real time on never previously observed paintings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4D560AB-07D0-5A4B-B9DD-5C58E20300D4}"/>
              </a:ext>
            </a:extLst>
          </p:cNvPr>
          <p:cNvSpPr txBox="1"/>
          <p:nvPr/>
        </p:nvSpPr>
        <p:spPr>
          <a:xfrm>
            <a:off x="372573" y="2571750"/>
            <a:ext cx="8398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5">
                  <a:lumMod val="25000"/>
                </a:schemeClr>
              </a:buClr>
              <a:buFont typeface="+mj-lt"/>
              <a:buAutoNum type="arabicPeriod" startAt="2"/>
            </a:pPr>
            <a:r>
              <a:rPr lang="en-GB" altLang="zh-TW" sz="1800" dirty="0">
                <a:solidFill>
                  <a:schemeClr val="accent5">
                    <a:lumMod val="25000"/>
                  </a:schemeClr>
                </a:solidFill>
                <a:latin typeface="Oxygen" panose="02000503000000000000" pitchFamily="2" charset="0"/>
              </a:rPr>
              <a:t>Research by Google and </a:t>
            </a:r>
            <a:r>
              <a:rPr lang="en-GB" altLang="zh-TW" sz="1800" dirty="0" err="1">
                <a:solidFill>
                  <a:schemeClr val="accent5">
                    <a:lumMod val="25000"/>
                  </a:schemeClr>
                </a:solidFill>
                <a:latin typeface="Oxygen" panose="02000503000000000000" pitchFamily="2" charset="0"/>
              </a:rPr>
              <a:t>Université</a:t>
            </a:r>
            <a:r>
              <a:rPr lang="en-GB" altLang="zh-TW" sz="1800" dirty="0">
                <a:solidFill>
                  <a:schemeClr val="accent5">
                    <a:lumMod val="25000"/>
                  </a:schemeClr>
                </a:solidFill>
                <a:latin typeface="Oxygen" panose="02000503000000000000" pitchFamily="2" charset="0"/>
              </a:rPr>
              <a:t> de Montréal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E065F1B-26FF-7140-AE46-B07359B6DDB0}"/>
              </a:ext>
            </a:extLst>
          </p:cNvPr>
          <p:cNvSpPr txBox="1"/>
          <p:nvPr/>
        </p:nvSpPr>
        <p:spPr>
          <a:xfrm>
            <a:off x="372572" y="3294778"/>
            <a:ext cx="8398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5">
                  <a:lumMod val="25000"/>
                </a:schemeClr>
              </a:buClr>
              <a:buFont typeface="+mj-lt"/>
              <a:buAutoNum type="arabicPeriod" startAt="3"/>
            </a:pPr>
            <a:r>
              <a:rPr lang="en-GB" altLang="zh-TW" sz="1800" dirty="0">
                <a:solidFill>
                  <a:schemeClr val="accent5">
                    <a:lumMod val="25000"/>
                  </a:schemeClr>
                </a:solidFill>
                <a:latin typeface="Oxygen" panose="02000503000000000000" pitchFamily="2" charset="0"/>
              </a:rPr>
              <a:t>British Machine Vision Conference (BMVC) 2017</a:t>
            </a:r>
          </a:p>
          <a:p>
            <a:pPr marL="720000" indent="-342900">
              <a:buFont typeface="Wingdings" pitchFamily="2" charset="2"/>
              <a:buChar char="Ø"/>
            </a:pPr>
            <a:r>
              <a:rPr lang="en-GB" altLang="zh-TW" sz="1800" dirty="0">
                <a:solidFill>
                  <a:schemeClr val="accent5">
                    <a:lumMod val="25000"/>
                  </a:schemeClr>
                </a:solidFill>
                <a:latin typeface="Oxygen" panose="02000503000000000000" pitchFamily="2" charset="0"/>
              </a:rPr>
              <a:t>Times Cited: 174 (from Google Scholar at Oct 05, 2021)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D6176E4-DCC3-463C-B171-A25CA541F353}"/>
              </a:ext>
            </a:extLst>
          </p:cNvPr>
          <p:cNvSpPr txBox="1"/>
          <p:nvPr/>
        </p:nvSpPr>
        <p:spPr>
          <a:xfrm>
            <a:off x="372574" y="4129562"/>
            <a:ext cx="8398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5">
                  <a:lumMod val="25000"/>
                </a:schemeClr>
              </a:buClr>
              <a:buFont typeface="+mj-lt"/>
              <a:buAutoNum type="arabicPeriod" startAt="4"/>
            </a:pPr>
            <a:r>
              <a:rPr lang="en-GB" altLang="zh-TW" sz="1800" dirty="0">
                <a:solidFill>
                  <a:schemeClr val="accent5">
                    <a:lumMod val="25000"/>
                  </a:schemeClr>
                </a:solidFill>
                <a:latin typeface="Oxygen" panose="02000503000000000000" pitchFamily="2" charset="0"/>
              </a:rPr>
              <a:t>Art generation, Style transfer, Computer Vision</a:t>
            </a:r>
          </a:p>
        </p:txBody>
      </p:sp>
    </p:spTree>
    <p:extLst>
      <p:ext uri="{BB962C8B-B14F-4D97-AF65-F5344CB8AC3E}">
        <p14:creationId xmlns:p14="http://schemas.microsoft.com/office/powerpoint/2010/main" val="2774070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0">
            <a:extLst>
              <a:ext uri="{FF2B5EF4-FFF2-40B4-BE49-F238E27FC236}">
                <a16:creationId xmlns:a16="http://schemas.microsoft.com/office/drawing/2014/main" id="{D9396967-2C97-0C45-9CB0-5434403BFA89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r>
              <a:rPr kumimoji="1" lang="en-US" altLang="zh-TW" dirty="0"/>
              <a:t>Related Work</a:t>
            </a:r>
            <a:endParaRPr kumimoji="1" lang="zh-TW" alt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E4012CC-0EE3-0841-A19F-25597925D8FB}"/>
              </a:ext>
            </a:extLst>
          </p:cNvPr>
          <p:cNvSpPr txBox="1"/>
          <p:nvPr/>
        </p:nvSpPr>
        <p:spPr>
          <a:xfrm>
            <a:off x="2100810" y="998220"/>
            <a:ext cx="4942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altLang="zh-TW" i="1" dirty="0">
                <a:solidFill>
                  <a:schemeClr val="accent5">
                    <a:lumMod val="25000"/>
                  </a:schemeClr>
                </a:solidFill>
                <a:latin typeface="Oxygen" panose="02000503000000000000" pitchFamily="2" charset="0"/>
              </a:rPr>
              <a:t>Image Style Transfer Using Convolutional Neural Networks</a:t>
            </a:r>
            <a:endParaRPr kumimoji="1" lang="zh-TW" altLang="en-US" i="1" dirty="0">
              <a:solidFill>
                <a:schemeClr val="accent5">
                  <a:lumMod val="25000"/>
                </a:schemeClr>
              </a:solidFill>
              <a:latin typeface="Oxygen" panose="02000503000000000000" pitchFamily="2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880925AF-D5C4-0446-B4AE-C600E79D7A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9" t="5419"/>
          <a:stretch/>
        </p:blipFill>
        <p:spPr>
          <a:xfrm>
            <a:off x="2100810" y="1415109"/>
            <a:ext cx="5190563" cy="355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64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一張含有 文字, 室內, 螢幕擷取畫面 的圖片&#10;&#10;自動產生的描述">
            <a:extLst>
              <a:ext uri="{FF2B5EF4-FFF2-40B4-BE49-F238E27FC236}">
                <a16:creationId xmlns:a16="http://schemas.microsoft.com/office/drawing/2014/main" id="{7BB211B6-DB27-4359-8D04-B938DB5AC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699" y="426510"/>
            <a:ext cx="6918602" cy="214524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3DF7D4C-60D2-4F39-9249-5CF2E8D32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32" y="3028654"/>
            <a:ext cx="7686136" cy="67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2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3185CE41-28D7-8949-B978-B540B6639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20" y="899676"/>
            <a:ext cx="3276032" cy="2117839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31CF212-E118-2543-B7B2-922634C331A8}"/>
              </a:ext>
            </a:extLst>
          </p:cNvPr>
          <p:cNvSpPr/>
          <p:nvPr/>
        </p:nvSpPr>
        <p:spPr>
          <a:xfrm flipV="1">
            <a:off x="3250826" y="2700169"/>
            <a:ext cx="632326" cy="2794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1910D36-DE33-B74D-B414-73A1E747AD38}"/>
              </a:ext>
            </a:extLst>
          </p:cNvPr>
          <p:cNvSpPr/>
          <p:nvPr/>
        </p:nvSpPr>
        <p:spPr>
          <a:xfrm>
            <a:off x="1167532" y="2501317"/>
            <a:ext cx="663155" cy="1408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A5F1249-1169-C745-9299-F1ED24F78C2B}"/>
              </a:ext>
            </a:extLst>
          </p:cNvPr>
          <p:cNvSpPr txBox="1"/>
          <p:nvPr/>
        </p:nvSpPr>
        <p:spPr>
          <a:xfrm>
            <a:off x="607120" y="284471"/>
            <a:ext cx="7231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TW" i="1" dirty="0">
                <a:solidFill>
                  <a:schemeClr val="accent5">
                    <a:lumMod val="25000"/>
                  </a:schemeClr>
                </a:solidFill>
                <a:latin typeface="Oxygen" panose="02000503000000000000" pitchFamily="2" charset="0"/>
              </a:rPr>
              <a:t>L. A. </a:t>
            </a:r>
            <a:r>
              <a:rPr lang="en-GB" altLang="zh-TW" i="1" dirty="0" err="1">
                <a:solidFill>
                  <a:schemeClr val="accent5">
                    <a:lumMod val="25000"/>
                  </a:schemeClr>
                </a:solidFill>
                <a:latin typeface="Oxygen" panose="02000503000000000000" pitchFamily="2" charset="0"/>
              </a:rPr>
              <a:t>Gatys</a:t>
            </a:r>
            <a:r>
              <a:rPr lang="en-GB" altLang="zh-TW" i="1" dirty="0">
                <a:solidFill>
                  <a:schemeClr val="accent5">
                    <a:lumMod val="25000"/>
                  </a:schemeClr>
                </a:solidFill>
                <a:latin typeface="Oxygen" panose="02000503000000000000" pitchFamily="2" charset="0"/>
              </a:rPr>
              <a:t>, A. S. Ecker, and M. </a:t>
            </a:r>
            <a:r>
              <a:rPr lang="en-GB" altLang="zh-TW" i="1" dirty="0" err="1">
                <a:solidFill>
                  <a:schemeClr val="accent5">
                    <a:lumMod val="25000"/>
                  </a:schemeClr>
                </a:solidFill>
                <a:latin typeface="Oxygen" panose="02000503000000000000" pitchFamily="2" charset="0"/>
              </a:rPr>
              <a:t>Bethge</a:t>
            </a:r>
            <a:r>
              <a:rPr lang="en-GB" altLang="zh-TW" i="1" dirty="0">
                <a:solidFill>
                  <a:schemeClr val="accent5">
                    <a:lumMod val="25000"/>
                  </a:schemeClr>
                </a:solidFill>
                <a:latin typeface="Oxygen" panose="02000503000000000000" pitchFamily="2" charset="0"/>
              </a:rPr>
              <a:t>. A neural algorithm of artistic style. </a:t>
            </a:r>
            <a:r>
              <a:rPr lang="en-GB" altLang="zh-TW" i="1" dirty="0" err="1">
                <a:solidFill>
                  <a:schemeClr val="accent5">
                    <a:lumMod val="25000"/>
                  </a:schemeClr>
                </a:solidFill>
                <a:latin typeface="Oxygen" panose="02000503000000000000" pitchFamily="2" charset="0"/>
              </a:rPr>
              <a:t>arXiv</a:t>
            </a:r>
            <a:r>
              <a:rPr lang="en-GB" altLang="zh-TW" i="1" dirty="0">
                <a:solidFill>
                  <a:schemeClr val="accent5">
                    <a:lumMod val="25000"/>
                  </a:schemeClr>
                </a:solidFill>
                <a:latin typeface="Oxygen" panose="02000503000000000000" pitchFamily="2" charset="0"/>
              </a:rPr>
              <a:t> preprint</a:t>
            </a:r>
          </a:p>
          <a:p>
            <a:r>
              <a:rPr lang="en-GB" altLang="zh-TW" i="1" dirty="0">
                <a:solidFill>
                  <a:schemeClr val="accent5">
                    <a:lumMod val="25000"/>
                  </a:schemeClr>
                </a:solidFill>
                <a:latin typeface="Oxygen" panose="02000503000000000000" pitchFamily="2" charset="0"/>
              </a:rPr>
              <a:t>arXiv:1508.06576, 2015.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標題 2">
                <a:extLst>
                  <a:ext uri="{FF2B5EF4-FFF2-40B4-BE49-F238E27FC236}">
                    <a16:creationId xmlns:a16="http://schemas.microsoft.com/office/drawing/2014/main" id="{6195666D-E13E-E040-A749-EDE37B1BE7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75876" y="899676"/>
                <a:ext cx="4808267" cy="59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Poiret One"/>
                  <a:buNone/>
                  <a:defRPr sz="3000" b="1" i="0" u="none" strike="noStrike" cap="none">
                    <a:solidFill>
                      <a:schemeClr val="dk1"/>
                    </a:solidFill>
                    <a:latin typeface="Poiret One"/>
                    <a:ea typeface="Poiret One"/>
                    <a:cs typeface="Poiret One"/>
                    <a:sym typeface="Poiret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TW" sz="2400" i="1" smtClean="0"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kumimoji="1" lang="en-US" altLang="zh-TW" sz="2400" i="1" smtClean="0">
                              <a:latin typeface="Cambria Math" panose="02040503050406030204" pitchFamily="18" charset="0"/>
                            </a:rPr>
                            <m:t>𝒔𝒕𝒚𝒍𝒆</m:t>
                          </m:r>
                        </m:sub>
                        <m:sup>
                          <m:r>
                            <a:rPr kumimoji="1" lang="en-US" altLang="zh-TW" sz="2400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p>
                      </m:sSubSup>
                      <m:r>
                        <a:rPr kumimoji="1" lang="en-US" altLang="zh-TW" sz="240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1"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2400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2400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kumimoji="1" lang="en-US" altLang="zh-TW" sz="2400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den>
                      </m:f>
                      <m:r>
                        <a:rPr kumimoji="1" lang="en-US" altLang="zh-TW" sz="240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TW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∥</m:t>
                      </m:r>
                      <m:r>
                        <a:rPr kumimoji="1" lang="en-US" altLang="zh-TW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𝑮</m:t>
                      </m:r>
                      <m:r>
                        <a:rPr kumimoji="1" lang="en-US" altLang="zh-TW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kumimoji="1"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kumimoji="1"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d>
                        <m:dPr>
                          <m:ctrlPr>
                            <a:rPr kumimoji="1"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kumimoji="1" lang="en-US" altLang="zh-TW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  <m:r>
                        <a:rPr kumimoji="1" lang="en-US" altLang="zh-TW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TW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𝑮</m:t>
                      </m:r>
                      <m:r>
                        <a:rPr kumimoji="1" lang="en-US" altLang="zh-TW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kumimoji="1"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kumimoji="1"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d>
                        <m:dPr>
                          <m:ctrlPr>
                            <a:rPr kumimoji="1"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e>
                      </m:d>
                      <m:r>
                        <a:rPr kumimoji="1" lang="en-US" altLang="zh-TW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  <m:r>
                        <a:rPr kumimoji="1"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∥</m:t>
                      </m:r>
                    </m:oMath>
                  </m:oMathPara>
                </a14:m>
                <a:endParaRPr kumimoji="1" lang="zh-TW" altLang="en-US" sz="2400" dirty="0">
                  <a:latin typeface="Oxygen" panose="02000503000000000000" pitchFamily="2" charset="0"/>
                  <a:cs typeface="JetBrains Mono" panose="02000009000000000000" pitchFamily="49" charset="0"/>
                </a:endParaRPr>
              </a:p>
            </p:txBody>
          </p:sp>
        </mc:Choice>
        <mc:Fallback xmlns="">
          <p:sp>
            <p:nvSpPr>
              <p:cNvPr id="7" name="標題 2">
                <a:extLst>
                  <a:ext uri="{FF2B5EF4-FFF2-40B4-BE49-F238E27FC236}">
                    <a16:creationId xmlns:a16="http://schemas.microsoft.com/office/drawing/2014/main" id="{6195666D-E13E-E040-A749-EDE37B1BE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5876" y="899676"/>
                <a:ext cx="4808267" cy="593400"/>
              </a:xfrm>
              <a:prstGeom prst="rect">
                <a:avLst/>
              </a:prstGeom>
              <a:blipFill>
                <a:blip r:embed="rId4"/>
                <a:stretch>
                  <a:fillRect l="-1055" t="-14894" b="-27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標題 2">
                <a:extLst>
                  <a:ext uri="{FF2B5EF4-FFF2-40B4-BE49-F238E27FC236}">
                    <a16:creationId xmlns:a16="http://schemas.microsoft.com/office/drawing/2014/main" id="{8165302A-7CF5-F447-9110-F43A02B8C8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9552" y="3680373"/>
                <a:ext cx="3336324" cy="59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Poiret One"/>
                  <a:buNone/>
                  <a:defRPr sz="3000" b="1" i="0" u="none" strike="noStrike" cap="none">
                    <a:solidFill>
                      <a:schemeClr val="dk1"/>
                    </a:solidFill>
                    <a:latin typeface="Poiret One"/>
                    <a:ea typeface="Poiret One"/>
                    <a:cs typeface="Poiret One"/>
                    <a:sym typeface="Poiret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r>
                  <a:rPr kumimoji="1" lang="en-US" altLang="zh-TW" sz="2400" b="0" dirty="0">
                    <a:latin typeface="Cambria Math" panose="02040503050406030204" pitchFamily="18" charset="0"/>
                  </a:rPr>
                  <a:t>Total loss of style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2400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kumimoji="1" lang="en-US" altLang="zh-TW" sz="2400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kumimoji="1" lang="en-US" altLang="zh-TW" sz="2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TW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kumimoji="1" lang="en-US" altLang="zh-TW" sz="2400" b="1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kumimoji="1" lang="en-US" altLang="zh-TW" sz="2400" b="1" i="1" smtClean="0"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kumimoji="1" lang="en-US" altLang="zh-TW" sz="2400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kumimoji="1" lang="en-US" altLang="zh-TW" sz="240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zh-TW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  <m:r>
                            <a:rPr kumimoji="1" lang="en-US" altLang="zh-TW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  <m:r>
                            <a:rPr kumimoji="1" lang="en-US" altLang="zh-TW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kumimoji="1"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TW" sz="2400" i="1"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</m:e>
                            <m:sub>
                              <m:r>
                                <a:rPr kumimoji="1" lang="en-US" altLang="zh-TW" sz="2400" i="1">
                                  <a:latin typeface="Cambria Math" panose="02040503050406030204" pitchFamily="18" charset="0"/>
                                </a:rPr>
                                <m:t>𝒔𝒕𝒚𝒍𝒆</m:t>
                              </m:r>
                            </m:sub>
                            <m:sup>
                              <m:r>
                                <a:rPr kumimoji="1" lang="en-US" altLang="zh-TW" sz="2400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kumimoji="1" lang="zh-TW" altLang="en-US" sz="2400" dirty="0">
                  <a:latin typeface="Oxygen" panose="02000503000000000000" pitchFamily="2" charset="0"/>
                  <a:cs typeface="JetBrains Mono" panose="02000009000000000000" pitchFamily="49" charset="0"/>
                </a:endParaRPr>
              </a:p>
            </p:txBody>
          </p:sp>
        </mc:Choice>
        <mc:Fallback xmlns="">
          <p:sp>
            <p:nvSpPr>
              <p:cNvPr id="8" name="標題 2">
                <a:extLst>
                  <a:ext uri="{FF2B5EF4-FFF2-40B4-BE49-F238E27FC236}">
                    <a16:creationId xmlns:a16="http://schemas.microsoft.com/office/drawing/2014/main" id="{8165302A-7CF5-F447-9110-F43A02B8C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552" y="3680373"/>
                <a:ext cx="3336324" cy="593400"/>
              </a:xfrm>
              <a:prstGeom prst="rect">
                <a:avLst/>
              </a:prstGeom>
              <a:blipFill>
                <a:blip r:embed="rId5"/>
                <a:stretch>
                  <a:fillRect t="-214583" b="-3604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標題 2">
                <a:extLst>
                  <a:ext uri="{FF2B5EF4-FFF2-40B4-BE49-F238E27FC236}">
                    <a16:creationId xmlns:a16="http://schemas.microsoft.com/office/drawing/2014/main" id="{5B6062EA-90E9-3D44-B2B1-2F5D618AAE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75876" y="1878681"/>
                <a:ext cx="5078622" cy="59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Poiret One"/>
                  <a:buNone/>
                  <a:defRPr sz="3000" b="1" i="0" u="none" strike="noStrike" cap="none">
                    <a:solidFill>
                      <a:schemeClr val="dk1"/>
                    </a:solidFill>
                    <a:latin typeface="Poiret One"/>
                    <a:ea typeface="Poiret One"/>
                    <a:cs typeface="Poiret One"/>
                    <a:sym typeface="Poiret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TW" sz="2400" i="1" smtClean="0"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kumimoji="1" lang="en-US" altLang="zh-TW" sz="2400" b="1" i="1" smtClean="0">
                              <a:latin typeface="Cambria Math" panose="02040503050406030204" pitchFamily="18" charset="0"/>
                            </a:rPr>
                            <m:t>𝒄𝒐𝒏𝒕𝒆𝒏𝒕</m:t>
                          </m:r>
                        </m:sub>
                        <m:sup>
                          <m:r>
                            <a:rPr kumimoji="1" lang="en-US" altLang="zh-TW" sz="2400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p>
                      </m:sSubSup>
                      <m:r>
                        <a:rPr kumimoji="1" lang="en-US" altLang="zh-TW" sz="240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1"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2400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2400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kumimoji="1" lang="en-US" altLang="zh-TW" sz="2400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den>
                      </m:f>
                      <m:r>
                        <a:rPr kumimoji="1" lang="en-US" altLang="zh-TW" sz="240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TW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∥</m:t>
                      </m:r>
                      <m:r>
                        <a:rPr kumimoji="1" lang="en-US" altLang="zh-TW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𝑮</m:t>
                      </m:r>
                      <m:r>
                        <a:rPr kumimoji="1" lang="en-US" altLang="zh-TW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kumimoji="1"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kumimoji="1"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d>
                        <m:dPr>
                          <m:ctrlPr>
                            <a:rPr kumimoji="1"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kumimoji="1" lang="en-US" altLang="zh-TW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  <m:r>
                        <a:rPr kumimoji="1" lang="en-US" altLang="zh-TW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TW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𝑮</m:t>
                      </m:r>
                      <m:r>
                        <a:rPr kumimoji="1" lang="en-US" altLang="zh-TW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kumimoji="1"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kumimoji="1"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d>
                        <m:dPr>
                          <m:ctrlPr>
                            <a:rPr kumimoji="1"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e>
                      </m:d>
                      <m:r>
                        <a:rPr kumimoji="1" lang="en-US" altLang="zh-TW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  <m:r>
                        <a:rPr kumimoji="1"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∥</m:t>
                      </m:r>
                    </m:oMath>
                  </m:oMathPara>
                </a14:m>
                <a:endParaRPr kumimoji="1" lang="zh-TW" altLang="en-US" sz="2400" dirty="0">
                  <a:latin typeface="Oxygen" panose="02000503000000000000" pitchFamily="2" charset="0"/>
                  <a:cs typeface="JetBrains Mono" panose="02000009000000000000" pitchFamily="49" charset="0"/>
                </a:endParaRPr>
              </a:p>
            </p:txBody>
          </p:sp>
        </mc:Choice>
        <mc:Fallback xmlns="">
          <p:sp>
            <p:nvSpPr>
              <p:cNvPr id="9" name="標題 2">
                <a:extLst>
                  <a:ext uri="{FF2B5EF4-FFF2-40B4-BE49-F238E27FC236}">
                    <a16:creationId xmlns:a16="http://schemas.microsoft.com/office/drawing/2014/main" id="{5B6062EA-90E9-3D44-B2B1-2F5D618AA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5876" y="1878681"/>
                <a:ext cx="5078622" cy="593400"/>
              </a:xfrm>
              <a:prstGeom prst="rect">
                <a:avLst/>
              </a:prstGeom>
              <a:blipFill>
                <a:blip r:embed="rId6"/>
                <a:stretch>
                  <a:fillRect l="-1250" t="-12500" b="-2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標題 2">
                <a:extLst>
                  <a:ext uri="{FF2B5EF4-FFF2-40B4-BE49-F238E27FC236}">
                    <a16:creationId xmlns:a16="http://schemas.microsoft.com/office/drawing/2014/main" id="{D78E89CE-CEA1-9046-9A60-0B7D52BD30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68126" y="3680373"/>
                <a:ext cx="3336324" cy="59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Poiret One"/>
                  <a:buNone/>
                  <a:defRPr sz="3000" b="1" i="0" u="none" strike="noStrike" cap="none">
                    <a:solidFill>
                      <a:schemeClr val="dk1"/>
                    </a:solidFill>
                    <a:latin typeface="Poiret One"/>
                    <a:ea typeface="Poiret One"/>
                    <a:cs typeface="Poiret One"/>
                    <a:sym typeface="Poiret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Bebas Neue"/>
                  <a:buNone/>
                  <a:defRPr sz="30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r>
                  <a:rPr kumimoji="1" lang="en-US" altLang="zh-TW" sz="2400" b="0" dirty="0">
                    <a:latin typeface="Cambria Math" panose="02040503050406030204" pitchFamily="18" charset="0"/>
                  </a:rPr>
                  <a:t>Total loss of content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2400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kumimoji="1" lang="en-US" altLang="zh-TW" sz="2400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kumimoji="1" lang="en-US" altLang="zh-TW" sz="2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TW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kumimoji="1" lang="en-US" altLang="zh-TW" sz="2400" b="1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kumimoji="1" lang="en-US" altLang="zh-TW" sz="2400" b="1" i="1" smtClean="0"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kumimoji="1" lang="en-US" altLang="zh-TW" sz="2400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kumimoji="1" lang="en-US" altLang="zh-TW" sz="240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zh-TW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  <m:r>
                            <a:rPr kumimoji="1" lang="en-US" altLang="zh-TW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  <m:r>
                            <a:rPr kumimoji="1" lang="en-US" altLang="zh-TW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kumimoji="1"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TW" sz="2400" i="1"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</m:e>
                            <m:sub>
                              <m:r>
                                <a:rPr kumimoji="1" lang="en-US" altLang="zh-TW" sz="2400" b="1" i="1" smtClean="0">
                                  <a:latin typeface="Cambria Math" panose="02040503050406030204" pitchFamily="18" charset="0"/>
                                </a:rPr>
                                <m:t>𝒄𝒐𝒏𝒕𝒆𝒏𝒕</m:t>
                              </m:r>
                            </m:sub>
                            <m:sup>
                              <m:r>
                                <a:rPr kumimoji="1" lang="en-US" altLang="zh-TW" sz="2400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kumimoji="1" lang="zh-TW" altLang="en-US" sz="2400" dirty="0">
                  <a:latin typeface="Oxygen" panose="02000503000000000000" pitchFamily="2" charset="0"/>
                  <a:cs typeface="JetBrains Mono" panose="02000009000000000000" pitchFamily="49" charset="0"/>
                </a:endParaRPr>
              </a:p>
            </p:txBody>
          </p:sp>
        </mc:Choice>
        <mc:Fallback xmlns="">
          <p:sp>
            <p:nvSpPr>
              <p:cNvPr id="10" name="標題 2">
                <a:extLst>
                  <a:ext uri="{FF2B5EF4-FFF2-40B4-BE49-F238E27FC236}">
                    <a16:creationId xmlns:a16="http://schemas.microsoft.com/office/drawing/2014/main" id="{D78E89CE-CEA1-9046-9A60-0B7D52BD3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8126" y="3680373"/>
                <a:ext cx="3336324" cy="593400"/>
              </a:xfrm>
              <a:prstGeom prst="rect">
                <a:avLst/>
              </a:prstGeom>
              <a:blipFill>
                <a:blip r:embed="rId7"/>
                <a:stretch>
                  <a:fillRect t="-214583" b="-3604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圖片 2">
            <a:extLst>
              <a:ext uri="{FF2B5EF4-FFF2-40B4-BE49-F238E27FC236}">
                <a16:creationId xmlns:a16="http://schemas.microsoft.com/office/drawing/2014/main" id="{FA9E4CA4-2D2E-4AE7-8AF2-987BF69BF4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120" y="3210535"/>
            <a:ext cx="8101467" cy="100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6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0">
            <a:extLst>
              <a:ext uri="{FF2B5EF4-FFF2-40B4-BE49-F238E27FC236}">
                <a16:creationId xmlns:a16="http://schemas.microsoft.com/office/drawing/2014/main" id="{74D81D46-2D0A-A448-BAA3-A5368AC14976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r>
              <a:rPr lang="en-GB" altLang="zh-TW" dirty="0"/>
              <a:t>The complete optimization objective</a:t>
            </a:r>
            <a:endParaRPr kumimoji="1" lang="zh-TW" altLang="en-US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2452D683-0F70-EE47-BE10-C4663D48A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115" y="1794955"/>
            <a:ext cx="7061769" cy="155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80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2D565B9-F619-FE4D-A93E-9BC4B0F02C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8436" y="1372561"/>
            <a:ext cx="8547126" cy="308467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192FD4D-212F-3340-A446-8E46ECEC32A1}"/>
              </a:ext>
            </a:extLst>
          </p:cNvPr>
          <p:cNvSpPr txBox="1"/>
          <p:nvPr/>
        </p:nvSpPr>
        <p:spPr>
          <a:xfrm>
            <a:off x="142742" y="203010"/>
            <a:ext cx="88585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TW" dirty="0"/>
              <a:t>- J. Johnson, A. </a:t>
            </a:r>
            <a:r>
              <a:rPr lang="en-GB" altLang="zh-TW" dirty="0" err="1"/>
              <a:t>Alahi</a:t>
            </a:r>
            <a:r>
              <a:rPr lang="en-GB" altLang="zh-TW" dirty="0"/>
              <a:t>, and L. Fei-Fei. Perceptual losses for real-time style transfer and super-resolution. </a:t>
            </a:r>
            <a:r>
              <a:rPr lang="en-GB" altLang="zh-TW" dirty="0" err="1"/>
              <a:t>arXiv</a:t>
            </a:r>
            <a:endParaRPr lang="en-GB" altLang="zh-TW" dirty="0"/>
          </a:p>
          <a:p>
            <a:r>
              <a:rPr lang="en-GB" altLang="zh-TW" dirty="0"/>
              <a:t>preprint arXiv:1603.08155, 2016.</a:t>
            </a:r>
            <a:endParaRPr kumimoji="1" lang="en-US" altLang="zh-TW" dirty="0"/>
          </a:p>
          <a:p>
            <a:r>
              <a:rPr lang="en-GB" altLang="zh-TW" dirty="0"/>
              <a:t>- D. Ulyanov, A. </a:t>
            </a:r>
            <a:r>
              <a:rPr lang="en-GB" altLang="zh-TW" dirty="0" err="1"/>
              <a:t>Vedaldi</a:t>
            </a:r>
            <a:r>
              <a:rPr lang="en-GB" altLang="zh-TW" dirty="0"/>
              <a:t>, and V. </a:t>
            </a:r>
            <a:r>
              <a:rPr lang="en-GB" altLang="zh-TW" dirty="0" err="1"/>
              <a:t>Lempitsky</a:t>
            </a:r>
            <a:r>
              <a:rPr lang="en-GB" altLang="zh-TW" dirty="0"/>
              <a:t>. Instance normalization: The missing ingredient for fast stylization.</a:t>
            </a:r>
          </a:p>
          <a:p>
            <a:r>
              <a:rPr lang="en-GB" altLang="zh-TW" dirty="0" err="1"/>
              <a:t>arXiv</a:t>
            </a:r>
            <a:r>
              <a:rPr lang="en-GB" altLang="zh-TW" dirty="0"/>
              <a:t> preprint arXiv:1607.08022, 2016.</a:t>
            </a:r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57003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ABA99701-98D3-6A44-870F-B2C257882C5A}"/>
              </a:ext>
            </a:extLst>
          </p:cNvPr>
          <p:cNvSpPr txBox="1"/>
          <p:nvPr/>
        </p:nvSpPr>
        <p:spPr>
          <a:xfrm>
            <a:off x="286211" y="341194"/>
            <a:ext cx="8571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TW" dirty="0"/>
              <a:t>V. Dumoulin, J. </a:t>
            </a:r>
            <a:r>
              <a:rPr lang="en-GB" altLang="zh-TW" dirty="0" err="1"/>
              <a:t>Shlens</a:t>
            </a:r>
            <a:r>
              <a:rPr lang="en-GB" altLang="zh-TW" dirty="0"/>
              <a:t>, and M. </a:t>
            </a:r>
            <a:r>
              <a:rPr lang="en-GB" altLang="zh-TW" dirty="0" err="1"/>
              <a:t>Kudlur</a:t>
            </a:r>
            <a:r>
              <a:rPr lang="en-GB" altLang="zh-TW" dirty="0"/>
              <a:t>. A learned representation for artistic style. International Conference</a:t>
            </a:r>
          </a:p>
          <a:p>
            <a:r>
              <a:rPr lang="en-GB" altLang="zh-TW" dirty="0"/>
              <a:t>of Learned Representations (ICLR), 2016.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D8B146E9-6037-9E40-BEAF-C2E27EDDC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26" y="1056000"/>
            <a:ext cx="6211546" cy="233508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62424E2F-E9FC-F54B-A2EC-AB1E8D6F7222}"/>
              </a:ext>
            </a:extLst>
          </p:cNvPr>
          <p:cNvSpPr/>
          <p:nvPr/>
        </p:nvSpPr>
        <p:spPr>
          <a:xfrm>
            <a:off x="6379169" y="2966727"/>
            <a:ext cx="1160318" cy="3059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150971B-6662-C44C-BA1E-1F3121C57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741" y="3582669"/>
            <a:ext cx="5052516" cy="145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80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FD919F75-DA9F-ED4E-A06C-20569A3F1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899" y="1101500"/>
            <a:ext cx="6582202" cy="3635075"/>
          </a:xfrm>
          <a:prstGeom prst="rect">
            <a:avLst/>
          </a:prstGeom>
        </p:spPr>
      </p:pic>
      <p:sp>
        <p:nvSpPr>
          <p:cNvPr id="14" name="標題 10">
            <a:extLst>
              <a:ext uri="{FF2B5EF4-FFF2-40B4-BE49-F238E27FC236}">
                <a16:creationId xmlns:a16="http://schemas.microsoft.com/office/drawing/2014/main" id="{A4103679-A717-BC4E-8C40-444E26235D66}"/>
              </a:ext>
            </a:extLst>
          </p:cNvPr>
          <p:cNvSpPr txBox="1">
            <a:spLocks/>
          </p:cNvSpPr>
          <p:nvPr/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iret One"/>
              <a:buNone/>
              <a:defRPr sz="2400" b="1" i="0" u="none" strike="noStrike" cap="none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GB" altLang="zh-TW" dirty="0"/>
              <a:t>Method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52904099"/>
      </p:ext>
    </p:extLst>
  </p:cSld>
  <p:clrMapOvr>
    <a:masterClrMapping/>
  </p:clrMapOvr>
</p:sld>
</file>

<file path=ppt/theme/theme1.xml><?xml version="1.0" encoding="utf-8"?>
<a:theme xmlns:a="http://schemas.openxmlformats.org/drawingml/2006/main" name="Minimalist Aesthetic Slideshow by Slidesgo">
  <a:themeElements>
    <a:clrScheme name="Simple Light">
      <a:dk1>
        <a:srgbClr val="6D5B57"/>
      </a:dk1>
      <a:lt1>
        <a:srgbClr val="F2E1D8"/>
      </a:lt1>
      <a:dk2>
        <a:srgbClr val="595959"/>
      </a:dk2>
      <a:lt2>
        <a:srgbClr val="B08980"/>
      </a:lt2>
      <a:accent1>
        <a:srgbClr val="6D5B57"/>
      </a:accent1>
      <a:accent2>
        <a:srgbClr val="F2E1D8"/>
      </a:accent2>
      <a:accent3>
        <a:srgbClr val="595959"/>
      </a:accent3>
      <a:accent4>
        <a:srgbClr val="B08980"/>
      </a:accent4>
      <a:accent5>
        <a:srgbClr val="F2E1D8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2936</TotalTime>
  <Words>316</Words>
  <Application>Microsoft Office PowerPoint</Application>
  <PresentationFormat>如螢幕大小 (16:9)</PresentationFormat>
  <Paragraphs>37</Paragraphs>
  <Slides>14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2" baseType="lpstr">
      <vt:lpstr>Poiret One</vt:lpstr>
      <vt:lpstr>Wingdings</vt:lpstr>
      <vt:lpstr>Cambria Math</vt:lpstr>
      <vt:lpstr>Oxygen</vt:lpstr>
      <vt:lpstr>Arial</vt:lpstr>
      <vt:lpstr>Oxygen Light</vt:lpstr>
      <vt:lpstr>Bebas Neue</vt:lpstr>
      <vt:lpstr>Minimalist Aesthetic Slideshow by Slidesgo</vt:lpstr>
      <vt:lpstr>Exploring the structure of a real-time, arbitrary neural artistic stylization network</vt:lpstr>
      <vt:lpstr>Info of the paper</vt:lpstr>
      <vt:lpstr>Related Work</vt:lpstr>
      <vt:lpstr>PowerPoint 簡報</vt:lpstr>
      <vt:lpstr>PowerPoint 簡報</vt:lpstr>
      <vt:lpstr>The complete optimization objective</vt:lpstr>
      <vt:lpstr>PowerPoint 簡報</vt:lpstr>
      <vt:lpstr>PowerPoint 簡報</vt:lpstr>
      <vt:lpstr>PowerPoint 簡報</vt:lpstr>
      <vt:lpstr>PowerPoint 簡報</vt:lpstr>
      <vt:lpstr>Result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Progress</dc:title>
  <cp:lastModifiedBy>聖銘 王</cp:lastModifiedBy>
  <cp:revision>89</cp:revision>
  <dcterms:modified xsi:type="dcterms:W3CDTF">2021-10-05T11:41:16Z</dcterms:modified>
</cp:coreProperties>
</file>