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2" r:id="rId4"/>
    <p:sldId id="261" r:id="rId5"/>
    <p:sldId id="263" r:id="rId6"/>
    <p:sldId id="264" r:id="rId7"/>
    <p:sldId id="268" r:id="rId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5E29A4-D4FD-4DD6-BBCA-0998DF1F446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1F860DB-9BA2-468D-9FDD-04A30C29F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47349BB-E582-45BD-8012-9961AB059065}"/>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6AA5A5F9-B674-4883-8AE8-1FF42318F0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A68D854-1FCB-4FF0-81C2-770D00119C61}"/>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37559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16BE6D-855C-4EB9-94DC-ECB5228E6D3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E0626CC-2D4F-4445-A1AA-A46DB493AD2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CE055D-38CB-4AEF-A6A3-558F3B286A7E}"/>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60BFA241-9344-4932-9065-86C5D3853C1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03C5438-5A97-4C88-83A5-1B7AED929014}"/>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193593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6890E5E-053C-48A2-AC07-125234AF198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FBC2A7A-F0C1-469C-8AB7-5FA99C4134B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F12EF0-DDD8-4836-9A97-C62B16E3C304}"/>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D12D552C-3A69-4F37-8F27-0DBFF436C60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87E36B6-2F5B-400E-80C3-8A6F6AF9DA4E}"/>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93050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99CFA2-2085-4838-8708-31EE6126F56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FE3630A-4205-494D-A1C2-F1B210911AE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3A0F78A-54D7-4305-9A26-680AD75093EC}"/>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2252B6E6-DD5C-4D19-A91A-731D5F0C2D2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78D1B59-131E-4FFF-BBA5-917FE7CF52F5}"/>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120392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497C8E-B857-445D-9A25-A3426EC66BE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EC6346E-BFBC-4CE7-A620-D1E750752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6DE84D4-256E-4061-A1C0-6B098829F0C6}"/>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1F9F80AF-6293-44C2-9C58-1FEB4B6E925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5A71A1-5378-4633-A9AA-EB21B9C316E0}"/>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83351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4DD4C9-B522-4CA3-8352-A5F47CAD8A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BA5D185-F211-4226-8EC0-54BB1C9CC72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697D96C-1231-4F2A-A8F0-E42DBAEFDC3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237004A-6841-476D-850A-3FEA3E1AD135}"/>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6" name="頁尾版面配置區 5">
            <a:extLst>
              <a:ext uri="{FF2B5EF4-FFF2-40B4-BE49-F238E27FC236}">
                <a16:creationId xmlns:a16="http://schemas.microsoft.com/office/drawing/2014/main" id="{8A3BFBF4-FB06-402D-992E-D1FF2F04F5D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34FC2C2-0AB4-40C7-9FE3-D4A9272CEB8C}"/>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223685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64CAB6-A8FA-42DE-B72B-E473B403147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65E1339-5918-4FE7-A7DD-D700876F1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D7752A0-1E83-45A6-B413-ED603E1480A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BF72110-324D-4D0B-9A4D-F71112B48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A215E5C-C386-45BA-A5C7-776A8ED704E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842BE6E-5C74-4A5B-AB1C-B9DB39564BA7}"/>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8" name="頁尾版面配置區 7">
            <a:extLst>
              <a:ext uri="{FF2B5EF4-FFF2-40B4-BE49-F238E27FC236}">
                <a16:creationId xmlns:a16="http://schemas.microsoft.com/office/drawing/2014/main" id="{D9608DE1-0B83-484E-BFDB-19EF8F298BA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42B1EB8-ECB2-40C1-AEBF-2F47A54B87E8}"/>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150882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CD8F0E-2719-4625-910B-D352D8CB2F1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4A2BEC2-AB5F-4566-9433-AB77531CEEEA}"/>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4" name="頁尾版面配置區 3">
            <a:extLst>
              <a:ext uri="{FF2B5EF4-FFF2-40B4-BE49-F238E27FC236}">
                <a16:creationId xmlns:a16="http://schemas.microsoft.com/office/drawing/2014/main" id="{C095BC6F-2FA0-42FA-8304-0D06C084BD4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9808966-BA85-4002-B7A7-B64A664F50CA}"/>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69567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1010C69-A1F6-49CC-ABB6-9A731EEBA17F}"/>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3" name="頁尾版面配置區 2">
            <a:extLst>
              <a:ext uri="{FF2B5EF4-FFF2-40B4-BE49-F238E27FC236}">
                <a16:creationId xmlns:a16="http://schemas.microsoft.com/office/drawing/2014/main" id="{84EB08C6-0E6A-48AB-B1FD-88419E7FDFC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CC2782D-4F28-42A2-93A5-0D4E9FA891F8}"/>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26116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55EE5C-1371-4050-AE4B-40229626019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5B3310E-61B7-4765-9BC4-CD9EC32CE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93C3F8E-652D-49C9-B57A-DB7D7B1B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AEB9196-24C2-40FC-9E35-236606408F1C}"/>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6" name="頁尾版面配置區 5">
            <a:extLst>
              <a:ext uri="{FF2B5EF4-FFF2-40B4-BE49-F238E27FC236}">
                <a16:creationId xmlns:a16="http://schemas.microsoft.com/office/drawing/2014/main" id="{154F6B07-E395-4FB7-A72E-94F9448591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2E1BA7A-D707-4CE7-AEE6-26AD75F9E16C}"/>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333500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DB5EF1-2F25-4AD3-B49E-F367758222B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4ED1696-FB52-4093-A081-AB786CC1A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D2E7000-F752-458F-B676-6919114C0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21E987C-6E91-45FC-BE79-C980C1137B79}"/>
              </a:ext>
            </a:extLst>
          </p:cNvPr>
          <p:cNvSpPr>
            <a:spLocks noGrp="1"/>
          </p:cNvSpPr>
          <p:nvPr>
            <p:ph type="dt" sz="half" idx="10"/>
          </p:nvPr>
        </p:nvSpPr>
        <p:spPr/>
        <p:txBody>
          <a:bodyPr/>
          <a:lstStyle/>
          <a:p>
            <a:fld id="{2084D6D1-CFE9-429A-8865-51C51B7064B3}" type="datetimeFigureOut">
              <a:rPr lang="zh-TW" altLang="en-US" smtClean="0"/>
              <a:t>2021/6/15</a:t>
            </a:fld>
            <a:endParaRPr lang="zh-TW" altLang="en-US"/>
          </a:p>
        </p:txBody>
      </p:sp>
      <p:sp>
        <p:nvSpPr>
          <p:cNvPr id="6" name="頁尾版面配置區 5">
            <a:extLst>
              <a:ext uri="{FF2B5EF4-FFF2-40B4-BE49-F238E27FC236}">
                <a16:creationId xmlns:a16="http://schemas.microsoft.com/office/drawing/2014/main" id="{2F322C15-FFB2-4093-9507-031AD5ADA02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B02F65-FB7E-480A-8239-7210F9DD5308}"/>
              </a:ext>
            </a:extLst>
          </p:cNvPr>
          <p:cNvSpPr>
            <a:spLocks noGrp="1"/>
          </p:cNvSpPr>
          <p:nvPr>
            <p:ph type="sldNum" sz="quarter" idx="12"/>
          </p:nvPr>
        </p:nvSpPr>
        <p:spPr/>
        <p:txBody>
          <a:body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310189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CEA27AA-E83C-4E88-B04D-752EEF6D8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9FA1C19-0E5C-4E34-A599-CB893D47F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E95E128-8643-41B3-AEB9-A2E6BDD25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4D6D1-CFE9-429A-8865-51C51B7064B3}" type="datetimeFigureOut">
              <a:rPr lang="zh-TW" altLang="en-US" smtClean="0"/>
              <a:t>2021/6/15</a:t>
            </a:fld>
            <a:endParaRPr lang="zh-TW" altLang="en-US"/>
          </a:p>
        </p:txBody>
      </p:sp>
      <p:sp>
        <p:nvSpPr>
          <p:cNvPr id="5" name="頁尾版面配置區 4">
            <a:extLst>
              <a:ext uri="{FF2B5EF4-FFF2-40B4-BE49-F238E27FC236}">
                <a16:creationId xmlns:a16="http://schemas.microsoft.com/office/drawing/2014/main" id="{DB19BAF5-7015-4EB2-A4F2-6D2610C88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3FCE087-CB6F-44C3-A1F2-B61FC1F14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5A13F-0D22-4E51-B77B-83EBD6A6EDC3}" type="slidenum">
              <a:rPr lang="zh-TW" altLang="en-US" smtClean="0"/>
              <a:t>‹#›</a:t>
            </a:fld>
            <a:endParaRPr lang="zh-TW" altLang="en-US"/>
          </a:p>
        </p:txBody>
      </p:sp>
    </p:spTree>
    <p:extLst>
      <p:ext uri="{BB962C8B-B14F-4D97-AF65-F5344CB8AC3E}">
        <p14:creationId xmlns:p14="http://schemas.microsoft.com/office/powerpoint/2010/main" val="108984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jz7Puhg5nxAhUXhZQKHTmxDXIQtwIwAHoECAUQAw&amp;url=https%3A%2F%2Fs2020.siggraph.org%2Fconference%2Fprogram-events%2Fart-papers%2F&amp;usg=AOvVaw25roEVSFMTygVrqDGlk0DD" TargetMode="External"/><Relationship Id="rId2" Type="http://schemas.openxmlformats.org/officeDocument/2006/relationships/hyperlink" Target="https://direct.mit.edu/leon/article/53/4/367/96918/Enhanced-Family-Tree-Evolving-Research-an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162/leon_a_01921"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6D8C6E-8426-4341-AFAD-C0837ADA2818}"/>
              </a:ext>
            </a:extLst>
          </p:cNvPr>
          <p:cNvSpPr>
            <a:spLocks noGrp="1"/>
          </p:cNvSpPr>
          <p:nvPr>
            <p:ph type="ctrTitle"/>
          </p:nvPr>
        </p:nvSpPr>
        <p:spPr/>
        <p:txBody>
          <a:bodyPr>
            <a:noAutofit/>
          </a:bodyPr>
          <a:lstStyle/>
          <a:p>
            <a:r>
              <a:rPr lang="zh-TW" altLang="en-US" sz="4400" dirty="0"/>
              <a:t>科技藝術簡報</a:t>
            </a:r>
            <a:br>
              <a:rPr lang="en-US" altLang="zh-TW" sz="4400" dirty="0"/>
            </a:br>
            <a:r>
              <a:rPr lang="en-US" altLang="zh-TW" sz="4400" b="1" dirty="0"/>
              <a:t>Enhanced Family Tree: Evolving Research and Expression Overview</a:t>
            </a:r>
            <a:br>
              <a:rPr lang="en-US" altLang="zh-TW" sz="4400" b="1" dirty="0"/>
            </a:br>
            <a:r>
              <a:rPr lang="en-US" altLang="zh-TW" sz="4400" b="1" dirty="0"/>
              <a:t>SIGGRAPH 2020 Art Papers - ACM SIGGRAPH</a:t>
            </a:r>
            <a:endParaRPr lang="zh-TW" altLang="en-US" sz="4400" dirty="0"/>
          </a:p>
        </p:txBody>
      </p:sp>
      <p:sp>
        <p:nvSpPr>
          <p:cNvPr id="3" name="副標題 2">
            <a:extLst>
              <a:ext uri="{FF2B5EF4-FFF2-40B4-BE49-F238E27FC236}">
                <a16:creationId xmlns:a16="http://schemas.microsoft.com/office/drawing/2014/main" id="{215E472B-B33E-426D-A835-354DF1E3AC9F}"/>
              </a:ext>
            </a:extLst>
          </p:cNvPr>
          <p:cNvSpPr>
            <a:spLocks noGrp="1"/>
          </p:cNvSpPr>
          <p:nvPr>
            <p:ph type="subTitle" idx="1"/>
          </p:nvPr>
        </p:nvSpPr>
        <p:spPr/>
        <p:txBody>
          <a:bodyPr/>
          <a:lstStyle/>
          <a:p>
            <a:r>
              <a:rPr lang="zh-TW" altLang="en-US" dirty="0"/>
              <a:t>學生</a:t>
            </a:r>
            <a:r>
              <a:rPr lang="en-US" altLang="zh-TW" dirty="0"/>
              <a:t>:Tom</a:t>
            </a:r>
            <a:r>
              <a:rPr lang="zh-TW" altLang="en-US" dirty="0"/>
              <a:t> </a:t>
            </a:r>
            <a:r>
              <a:rPr lang="en-US" altLang="zh-TW" dirty="0"/>
              <a:t>Lee</a:t>
            </a:r>
          </a:p>
          <a:p>
            <a:r>
              <a:rPr lang="zh-TW" altLang="en-US" dirty="0"/>
              <a:t>課程指導</a:t>
            </a:r>
            <a:r>
              <a:rPr lang="en-US" altLang="zh-TW" dirty="0"/>
              <a:t>:</a:t>
            </a:r>
            <a:r>
              <a:rPr lang="zh-TW" altLang="en-US" dirty="0"/>
              <a:t>許素朱教授</a:t>
            </a:r>
            <a:r>
              <a:rPr lang="en-US" altLang="zh-TW" dirty="0"/>
              <a:t>(</a:t>
            </a:r>
            <a:r>
              <a:rPr lang="zh-TW" altLang="en-US" dirty="0"/>
              <a:t>小牛院長</a:t>
            </a:r>
            <a:r>
              <a:rPr lang="en-US" altLang="zh-TW" dirty="0"/>
              <a:t>)</a:t>
            </a:r>
          </a:p>
          <a:p>
            <a:r>
              <a:rPr lang="en-US" altLang="zh-TW" dirty="0"/>
              <a:t>2021/06/15</a:t>
            </a:r>
          </a:p>
          <a:p>
            <a:endParaRPr lang="zh-TW" altLang="en-US" dirty="0"/>
          </a:p>
        </p:txBody>
      </p:sp>
    </p:spTree>
    <p:extLst>
      <p:ext uri="{BB962C8B-B14F-4D97-AF65-F5344CB8AC3E}">
        <p14:creationId xmlns:p14="http://schemas.microsoft.com/office/powerpoint/2010/main" val="2047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A199D5-3838-4504-8F4C-85F75D14EB07}"/>
              </a:ext>
            </a:extLst>
          </p:cNvPr>
          <p:cNvSpPr>
            <a:spLocks noGrp="1"/>
          </p:cNvSpPr>
          <p:nvPr>
            <p:ph type="title"/>
          </p:nvPr>
        </p:nvSpPr>
        <p:spPr/>
        <p:txBody>
          <a:bodyPr/>
          <a:lstStyle/>
          <a:p>
            <a:r>
              <a:rPr lang="en-US" altLang="zh-TW" b="1" dirty="0"/>
              <a:t>Enhanced Family Tree: Evolving Research and Expression Overview</a:t>
            </a:r>
            <a:endParaRPr lang="zh-TW" altLang="en-US" dirty="0"/>
          </a:p>
        </p:txBody>
      </p:sp>
      <p:sp>
        <p:nvSpPr>
          <p:cNvPr id="3" name="文字版面配置區 2">
            <a:extLst>
              <a:ext uri="{FF2B5EF4-FFF2-40B4-BE49-F238E27FC236}">
                <a16:creationId xmlns:a16="http://schemas.microsoft.com/office/drawing/2014/main" id="{E94301A1-1C6C-4F68-9C10-BD635D884DCB}"/>
              </a:ext>
            </a:extLst>
          </p:cNvPr>
          <p:cNvSpPr>
            <a:spLocks noGrp="1"/>
          </p:cNvSpPr>
          <p:nvPr>
            <p:ph type="body" idx="1"/>
          </p:nvPr>
        </p:nvSpPr>
        <p:spPr/>
        <p:txBody>
          <a:bodyPr/>
          <a:lstStyle/>
          <a:p>
            <a:r>
              <a:rPr lang="en-US" altLang="zh-TW" dirty="0"/>
              <a:t>URL</a:t>
            </a:r>
            <a:endParaRPr lang="zh-TW" altLang="en-US" dirty="0"/>
          </a:p>
        </p:txBody>
      </p:sp>
      <p:sp>
        <p:nvSpPr>
          <p:cNvPr id="4" name="內容版面配置區 3">
            <a:extLst>
              <a:ext uri="{FF2B5EF4-FFF2-40B4-BE49-F238E27FC236}">
                <a16:creationId xmlns:a16="http://schemas.microsoft.com/office/drawing/2014/main" id="{BBC30B9E-4B23-4ACD-8E5C-E6272EB77354}"/>
              </a:ext>
            </a:extLst>
          </p:cNvPr>
          <p:cNvSpPr>
            <a:spLocks noGrp="1"/>
          </p:cNvSpPr>
          <p:nvPr>
            <p:ph sz="half" idx="2"/>
          </p:nvPr>
        </p:nvSpPr>
        <p:spPr/>
        <p:txBody>
          <a:bodyPr>
            <a:normAutofit fontScale="92500" lnSpcReduction="10000"/>
          </a:bodyPr>
          <a:lstStyle/>
          <a:p>
            <a:r>
              <a:rPr lang="en-US" altLang="zh-TW" dirty="0">
                <a:hlinkClick r:id="rId2"/>
              </a:rPr>
              <a:t>https://direct.mit.edu/leon/article/53/4/367/96918/Enhanced-Family-Tree-Evolving-Research-and</a:t>
            </a:r>
            <a:endParaRPr lang="en-US" altLang="zh-TW" dirty="0"/>
          </a:p>
          <a:p>
            <a:endParaRPr lang="en-US" altLang="zh-TW" dirty="0"/>
          </a:p>
          <a:p>
            <a:br>
              <a:rPr lang="en-US" altLang="zh-TW" dirty="0">
                <a:hlinkClick r:id="rId3"/>
              </a:rPr>
            </a:br>
            <a:r>
              <a:rPr lang="en-US" altLang="zh-TW" b="1" dirty="0">
                <a:hlinkClick r:id="rId3"/>
              </a:rPr>
              <a:t>SIGGRAPH 2020 Art Papers - ACM SIGGRAPH</a:t>
            </a:r>
          </a:p>
          <a:p>
            <a:endParaRPr lang="zh-TW" altLang="en-US" dirty="0"/>
          </a:p>
        </p:txBody>
      </p:sp>
      <p:sp>
        <p:nvSpPr>
          <p:cNvPr id="5" name="文字版面配置區 4">
            <a:extLst>
              <a:ext uri="{FF2B5EF4-FFF2-40B4-BE49-F238E27FC236}">
                <a16:creationId xmlns:a16="http://schemas.microsoft.com/office/drawing/2014/main" id="{94D8D87A-3B03-4E7C-AE17-27F7F27CE173}"/>
              </a:ext>
            </a:extLst>
          </p:cNvPr>
          <p:cNvSpPr>
            <a:spLocks noGrp="1"/>
          </p:cNvSpPr>
          <p:nvPr>
            <p:ph type="body" sz="quarter" idx="3"/>
          </p:nvPr>
        </p:nvSpPr>
        <p:spPr/>
        <p:txBody>
          <a:bodyPr/>
          <a:lstStyle/>
          <a:p>
            <a:r>
              <a:rPr lang="en-US" altLang="zh-TW" dirty="0"/>
              <a:t>Author</a:t>
            </a:r>
            <a:endParaRPr lang="zh-TW" altLang="en-US" dirty="0"/>
          </a:p>
        </p:txBody>
      </p:sp>
      <p:sp>
        <p:nvSpPr>
          <p:cNvPr id="6" name="內容版面配置區 5">
            <a:extLst>
              <a:ext uri="{FF2B5EF4-FFF2-40B4-BE49-F238E27FC236}">
                <a16:creationId xmlns:a16="http://schemas.microsoft.com/office/drawing/2014/main" id="{48AD314D-D54B-41A1-AF9C-0197D0E8220D}"/>
              </a:ext>
            </a:extLst>
          </p:cNvPr>
          <p:cNvSpPr>
            <a:spLocks noGrp="1"/>
          </p:cNvSpPr>
          <p:nvPr>
            <p:ph sz="quarter" idx="4"/>
          </p:nvPr>
        </p:nvSpPr>
        <p:spPr/>
        <p:txBody>
          <a:bodyPr>
            <a:normAutofit fontScale="92500" lnSpcReduction="10000"/>
          </a:bodyPr>
          <a:lstStyle/>
          <a:p>
            <a:r>
              <a:rPr lang="en-US" altLang="zh-TW" dirty="0"/>
              <a:t>Fan Xiang, </a:t>
            </a:r>
          </a:p>
          <a:p>
            <a:r>
              <a:rPr lang="en-US" altLang="zh-TW" dirty="0" err="1"/>
              <a:t>Shunshan</a:t>
            </a:r>
            <a:r>
              <a:rPr lang="en-US" altLang="zh-TW" dirty="0"/>
              <a:t> Zhu, </a:t>
            </a:r>
          </a:p>
          <a:p>
            <a:r>
              <a:rPr lang="en-US" altLang="zh-TW" dirty="0" err="1"/>
              <a:t>Zhigang</a:t>
            </a:r>
            <a:r>
              <a:rPr lang="en-US" altLang="zh-TW" dirty="0"/>
              <a:t> Wang, </a:t>
            </a:r>
          </a:p>
          <a:p>
            <a:r>
              <a:rPr lang="en-US" altLang="zh-TW" dirty="0"/>
              <a:t>Kevin Maher, </a:t>
            </a:r>
          </a:p>
          <a:p>
            <a:r>
              <a:rPr lang="en-US" altLang="zh-TW" dirty="0"/>
              <a:t>Yi Liu, </a:t>
            </a:r>
          </a:p>
          <a:p>
            <a:r>
              <a:rPr lang="en-US" altLang="zh-TW" dirty="0"/>
              <a:t>Yilin Zhu, </a:t>
            </a:r>
          </a:p>
          <a:p>
            <a:r>
              <a:rPr lang="en-US" altLang="zh-TW" dirty="0" err="1"/>
              <a:t>Kaixi</a:t>
            </a:r>
            <a:r>
              <a:rPr lang="en-US" altLang="zh-TW" dirty="0"/>
              <a:t> Chen, </a:t>
            </a:r>
          </a:p>
          <a:p>
            <a:r>
              <a:rPr lang="en-US" altLang="zh-TW" dirty="0" err="1"/>
              <a:t>Zhiqiang</a:t>
            </a:r>
            <a:r>
              <a:rPr lang="en-US" altLang="zh-TW" dirty="0"/>
              <a:t> Liang</a:t>
            </a:r>
          </a:p>
          <a:p>
            <a:endParaRPr lang="zh-TW" altLang="en-US" dirty="0"/>
          </a:p>
        </p:txBody>
      </p:sp>
    </p:spTree>
    <p:extLst>
      <p:ext uri="{BB962C8B-B14F-4D97-AF65-F5344CB8AC3E}">
        <p14:creationId xmlns:p14="http://schemas.microsoft.com/office/powerpoint/2010/main" val="336594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1AB4AF-D910-4FFA-A700-C77392A0B52C}"/>
              </a:ext>
            </a:extLst>
          </p:cNvPr>
          <p:cNvSpPr>
            <a:spLocks noGrp="1"/>
          </p:cNvSpPr>
          <p:nvPr>
            <p:ph type="title"/>
          </p:nvPr>
        </p:nvSpPr>
        <p:spPr/>
        <p:txBody>
          <a:bodyPr/>
          <a:lstStyle/>
          <a:p>
            <a:r>
              <a:rPr lang="en-US" altLang="zh-TW" b="1" dirty="0"/>
              <a:t>Enhanced Family Tree: Evolving Research and Expression</a:t>
            </a:r>
            <a:endParaRPr lang="zh-TW" altLang="en-US" dirty="0"/>
          </a:p>
        </p:txBody>
      </p:sp>
      <p:sp>
        <p:nvSpPr>
          <p:cNvPr id="3" name="文字版面配置區 2">
            <a:extLst>
              <a:ext uri="{FF2B5EF4-FFF2-40B4-BE49-F238E27FC236}">
                <a16:creationId xmlns:a16="http://schemas.microsoft.com/office/drawing/2014/main" id="{9D07CC60-EDC7-4499-9C8A-26D3627FD266}"/>
              </a:ext>
            </a:extLst>
          </p:cNvPr>
          <p:cNvSpPr>
            <a:spLocks noGrp="1"/>
          </p:cNvSpPr>
          <p:nvPr>
            <p:ph type="body" idx="1"/>
          </p:nvPr>
        </p:nvSpPr>
        <p:spPr/>
        <p:txBody>
          <a:bodyPr/>
          <a:lstStyle/>
          <a:p>
            <a:endParaRPr lang="zh-TW" altLang="en-US" dirty="0"/>
          </a:p>
        </p:txBody>
      </p:sp>
      <p:sp>
        <p:nvSpPr>
          <p:cNvPr id="4" name="內容版面配置區 3">
            <a:extLst>
              <a:ext uri="{FF2B5EF4-FFF2-40B4-BE49-F238E27FC236}">
                <a16:creationId xmlns:a16="http://schemas.microsoft.com/office/drawing/2014/main" id="{8E2615BA-C510-4117-B57D-CFABD5562CC3}"/>
              </a:ext>
            </a:extLst>
          </p:cNvPr>
          <p:cNvSpPr>
            <a:spLocks noGrp="1"/>
          </p:cNvSpPr>
          <p:nvPr>
            <p:ph sz="half" idx="2"/>
          </p:nvPr>
        </p:nvSpPr>
        <p:spPr/>
        <p:txBody>
          <a:bodyPr>
            <a:normAutofit fontScale="70000" lnSpcReduction="20000"/>
          </a:bodyPr>
          <a:lstStyle/>
          <a:p>
            <a:r>
              <a:rPr lang="pt-BR" altLang="zh-TW" i="1" dirty="0"/>
              <a:t>Leonardo</a:t>
            </a:r>
            <a:r>
              <a:rPr lang="pt-BR" altLang="zh-TW" dirty="0"/>
              <a:t> (2020) 53 (4): 367–373.</a:t>
            </a:r>
          </a:p>
          <a:p>
            <a:r>
              <a:rPr lang="pt-BR" altLang="zh-TW" dirty="0">
                <a:hlinkClick r:id="rId2"/>
              </a:rPr>
              <a:t>https://doi.org/10.1162/leon_a_01921</a:t>
            </a:r>
            <a:r>
              <a:rPr lang="pt-BR" altLang="zh-TW" dirty="0"/>
              <a:t> </a:t>
            </a:r>
          </a:p>
          <a:p>
            <a:endParaRPr lang="zh-TW" altLang="en-US" dirty="0"/>
          </a:p>
        </p:txBody>
      </p:sp>
      <p:sp>
        <p:nvSpPr>
          <p:cNvPr id="5" name="文字版面配置區 4">
            <a:extLst>
              <a:ext uri="{FF2B5EF4-FFF2-40B4-BE49-F238E27FC236}">
                <a16:creationId xmlns:a16="http://schemas.microsoft.com/office/drawing/2014/main" id="{DB41FB40-DC91-4E24-9DF9-9BF2499A194E}"/>
              </a:ext>
            </a:extLst>
          </p:cNvPr>
          <p:cNvSpPr>
            <a:spLocks noGrp="1"/>
          </p:cNvSpPr>
          <p:nvPr>
            <p:ph type="body" sz="quarter" idx="3"/>
          </p:nvPr>
        </p:nvSpPr>
        <p:spPr/>
        <p:txBody>
          <a:bodyPr/>
          <a:lstStyle/>
          <a:p>
            <a:r>
              <a:rPr lang="en-US" altLang="zh-TW" dirty="0"/>
              <a:t>Abstract</a:t>
            </a:r>
          </a:p>
        </p:txBody>
      </p:sp>
      <p:sp>
        <p:nvSpPr>
          <p:cNvPr id="6" name="內容版面配置區 5">
            <a:extLst>
              <a:ext uri="{FF2B5EF4-FFF2-40B4-BE49-F238E27FC236}">
                <a16:creationId xmlns:a16="http://schemas.microsoft.com/office/drawing/2014/main" id="{A6DE4B83-A058-41CD-A7A1-D4636D2D3441}"/>
              </a:ext>
            </a:extLst>
          </p:cNvPr>
          <p:cNvSpPr>
            <a:spLocks noGrp="1"/>
          </p:cNvSpPr>
          <p:nvPr>
            <p:ph sz="quarter" idx="4"/>
          </p:nvPr>
        </p:nvSpPr>
        <p:spPr/>
        <p:txBody>
          <a:bodyPr>
            <a:normAutofit fontScale="70000" lnSpcReduction="20000"/>
          </a:bodyPr>
          <a:lstStyle/>
          <a:p>
            <a:r>
              <a:rPr lang="en-US" altLang="zh-TW" dirty="0"/>
              <a:t>Enhanced Family Tree reimagines the possibilities of family trees with an evolving series of exhibits. The authors’ works combine genealogical data, visualization, 3D technologies and interactivity to explore and display ancient genealogical relationships. Their new approach may reveal questionable relationships in genealogical records. Moreover, the authors’ use of an organic metaphor of a “tree” can be further extended to increase public understanding and engagement. The audience's questions arising from this project show increased curiosity and nuanced questioning about their own family origins and development.</a:t>
            </a:r>
          </a:p>
          <a:p>
            <a:endParaRPr lang="zh-TW" altLang="en-US" dirty="0"/>
          </a:p>
        </p:txBody>
      </p:sp>
    </p:spTree>
    <p:extLst>
      <p:ext uri="{BB962C8B-B14F-4D97-AF65-F5344CB8AC3E}">
        <p14:creationId xmlns:p14="http://schemas.microsoft.com/office/powerpoint/2010/main" val="100261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D99B6B-4CC4-431B-96E5-C74A58982666}"/>
              </a:ext>
            </a:extLst>
          </p:cNvPr>
          <p:cNvSpPr>
            <a:spLocks noGrp="1"/>
          </p:cNvSpPr>
          <p:nvPr>
            <p:ph type="title"/>
          </p:nvPr>
        </p:nvSpPr>
        <p:spPr/>
        <p:txBody>
          <a:bodyPr/>
          <a:lstStyle/>
          <a:p>
            <a:r>
              <a:rPr lang="en-US" altLang="zh-TW" dirty="0"/>
              <a:t>We are family</a:t>
            </a:r>
            <a:endParaRPr lang="zh-TW" altLang="en-US" dirty="0"/>
          </a:p>
        </p:txBody>
      </p:sp>
      <p:pic>
        <p:nvPicPr>
          <p:cNvPr id="4" name="內容版面配置區 3">
            <a:extLst>
              <a:ext uri="{FF2B5EF4-FFF2-40B4-BE49-F238E27FC236}">
                <a16:creationId xmlns:a16="http://schemas.microsoft.com/office/drawing/2014/main" id="{FF1B3F96-C7E7-4670-B93E-1C23A39F5190}"/>
              </a:ext>
            </a:extLst>
          </p:cNvPr>
          <p:cNvPicPr>
            <a:picLocks noGrp="1" noChangeAspect="1"/>
          </p:cNvPicPr>
          <p:nvPr>
            <p:ph idx="1"/>
          </p:nvPr>
        </p:nvPicPr>
        <p:blipFill>
          <a:blip r:embed="rId2"/>
          <a:stretch>
            <a:fillRect/>
          </a:stretch>
        </p:blipFill>
        <p:spPr>
          <a:xfrm>
            <a:off x="3047736" y="1846171"/>
            <a:ext cx="6096528" cy="4310246"/>
          </a:xfrm>
          <a:prstGeom prst="rect">
            <a:avLst/>
          </a:prstGeom>
        </p:spPr>
      </p:pic>
    </p:spTree>
    <p:extLst>
      <p:ext uri="{BB962C8B-B14F-4D97-AF65-F5344CB8AC3E}">
        <p14:creationId xmlns:p14="http://schemas.microsoft.com/office/powerpoint/2010/main" val="201328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EF5944-6E10-422D-8C9A-EF5BDFE98FEE}"/>
              </a:ext>
            </a:extLst>
          </p:cNvPr>
          <p:cNvSpPr>
            <a:spLocks noGrp="1"/>
          </p:cNvSpPr>
          <p:nvPr>
            <p:ph type="title"/>
          </p:nvPr>
        </p:nvSpPr>
        <p:spPr/>
        <p:txBody>
          <a:bodyPr/>
          <a:lstStyle/>
          <a:p>
            <a:r>
              <a:rPr lang="en-US" altLang="zh-TW" dirty="0"/>
              <a:t>Framework</a:t>
            </a:r>
            <a:endParaRPr lang="zh-TW" altLang="en-US" dirty="0"/>
          </a:p>
        </p:txBody>
      </p:sp>
      <p:sp>
        <p:nvSpPr>
          <p:cNvPr id="3" name="內容版面配置區 2">
            <a:extLst>
              <a:ext uri="{FF2B5EF4-FFF2-40B4-BE49-F238E27FC236}">
                <a16:creationId xmlns:a16="http://schemas.microsoft.com/office/drawing/2014/main" id="{067D674F-DF69-4669-8684-D011F29D1C96}"/>
              </a:ext>
            </a:extLst>
          </p:cNvPr>
          <p:cNvSpPr>
            <a:spLocks noGrp="1"/>
          </p:cNvSpPr>
          <p:nvPr>
            <p:ph idx="1"/>
          </p:nvPr>
        </p:nvSpPr>
        <p:spPr/>
        <p:txBody>
          <a:bodyPr/>
          <a:lstStyle/>
          <a:p>
            <a:r>
              <a:rPr lang="en-US" altLang="zh-TW" b="1" dirty="0"/>
              <a:t>Enhanced Historical Research</a:t>
            </a:r>
          </a:p>
          <a:p>
            <a:r>
              <a:rPr lang="en-US" altLang="zh-TW" b="1" dirty="0"/>
              <a:t>Applied Case Study</a:t>
            </a:r>
          </a:p>
          <a:p>
            <a:r>
              <a:rPr lang="en-US" altLang="zh-TW" b="1" dirty="0"/>
              <a:t>Evolving Exhibition Design</a:t>
            </a:r>
          </a:p>
          <a:p>
            <a:pPr lvl="1"/>
            <a:r>
              <a:rPr lang="en-US" altLang="zh-TW" i="1" dirty="0"/>
              <a:t>Generation 1: Graphic Display as an Exposure on X-ray Film</a:t>
            </a:r>
          </a:p>
          <a:p>
            <a:pPr lvl="1"/>
            <a:r>
              <a:rPr lang="en-US" altLang="zh-TW" i="1" dirty="0"/>
              <a:t>Generation 2: 3D Trees in Crystal Cubes for Hand-Held Observation</a:t>
            </a:r>
          </a:p>
          <a:p>
            <a:pPr lvl="1"/>
            <a:r>
              <a:rPr lang="en-US" altLang="zh-TW" i="1" dirty="0"/>
              <a:t>Generation 3: 3D-Rendering Experiments and Discoveries</a:t>
            </a:r>
          </a:p>
          <a:p>
            <a:pPr lvl="1"/>
            <a:r>
              <a:rPr lang="en-US" altLang="zh-TW" i="1" dirty="0"/>
              <a:t>Generation 4: Interactive Family Tree Forest Installation</a:t>
            </a:r>
            <a:endParaRPr lang="en-US" altLang="zh-TW" b="1" dirty="0"/>
          </a:p>
          <a:p>
            <a:r>
              <a:rPr lang="en-US" altLang="zh-TW" b="1" dirty="0"/>
              <a:t>User Feedback</a:t>
            </a:r>
          </a:p>
          <a:p>
            <a:r>
              <a:rPr lang="en-US" altLang="zh-TW" b="1" dirty="0"/>
              <a:t>Conclusion</a:t>
            </a:r>
            <a:endParaRPr lang="zh-TW" altLang="en-US" dirty="0"/>
          </a:p>
        </p:txBody>
      </p:sp>
    </p:spTree>
    <p:extLst>
      <p:ext uri="{BB962C8B-B14F-4D97-AF65-F5344CB8AC3E}">
        <p14:creationId xmlns:p14="http://schemas.microsoft.com/office/powerpoint/2010/main" val="32573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EA1051-61CF-492D-B052-F5CEED1039CB}"/>
              </a:ext>
            </a:extLst>
          </p:cNvPr>
          <p:cNvSpPr>
            <a:spLocks noGrp="1"/>
          </p:cNvSpPr>
          <p:nvPr>
            <p:ph type="title"/>
          </p:nvPr>
        </p:nvSpPr>
        <p:spPr/>
        <p:txBody>
          <a:bodyPr/>
          <a:lstStyle/>
          <a:p>
            <a:r>
              <a:rPr lang="en-US" altLang="zh-TW" b="1" dirty="0"/>
              <a:t>Conclusion</a:t>
            </a:r>
            <a:endParaRPr lang="zh-TW" altLang="en-US" dirty="0"/>
          </a:p>
        </p:txBody>
      </p:sp>
      <p:sp>
        <p:nvSpPr>
          <p:cNvPr id="3" name="內容版面配置區 2">
            <a:extLst>
              <a:ext uri="{FF2B5EF4-FFF2-40B4-BE49-F238E27FC236}">
                <a16:creationId xmlns:a16="http://schemas.microsoft.com/office/drawing/2014/main" id="{652B8430-9281-4A1F-9E7C-0C3A1CEC7E45}"/>
              </a:ext>
            </a:extLst>
          </p:cNvPr>
          <p:cNvSpPr>
            <a:spLocks noGrp="1"/>
          </p:cNvSpPr>
          <p:nvPr>
            <p:ph idx="1"/>
          </p:nvPr>
        </p:nvSpPr>
        <p:spPr/>
        <p:txBody>
          <a:bodyPr>
            <a:normAutofit lnSpcReduction="10000"/>
          </a:bodyPr>
          <a:lstStyle/>
          <a:p>
            <a:r>
              <a:rPr lang="en-US" altLang="zh-TW" dirty="0"/>
              <a:t>We have reported a progressive series of visualizations that we created to explore different ways complicated family histories could be communicated. Our project was iterated in many aspects: dimensions, material, scale, media and interaction. Each generation of the project led to different visual experiences and discoveries in the massive dataset of family histories. For historians, new forms of visualization may help them observe and discover questionable aspects of the data. More broadly, visualization that has an intriguing form can pique the interest of audiences so that historical lessons can be learned by a wider community. Our organic metaphor approach to expression could be further extended to create immersive narratives for museums and historians.</a:t>
            </a:r>
            <a:endParaRPr lang="zh-TW" altLang="en-US" dirty="0"/>
          </a:p>
        </p:txBody>
      </p:sp>
    </p:spTree>
    <p:extLst>
      <p:ext uri="{BB962C8B-B14F-4D97-AF65-F5344CB8AC3E}">
        <p14:creationId xmlns:p14="http://schemas.microsoft.com/office/powerpoint/2010/main" val="45130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733266-4CB9-4C2F-AC1E-D5ACB6254F89}"/>
              </a:ext>
            </a:extLst>
          </p:cNvPr>
          <p:cNvSpPr>
            <a:spLocks noGrp="1"/>
          </p:cNvSpPr>
          <p:nvPr>
            <p:ph type="title"/>
          </p:nvPr>
        </p:nvSpPr>
        <p:spPr/>
        <p:txBody>
          <a:bodyPr/>
          <a:lstStyle/>
          <a:p>
            <a:pPr algn="ctr"/>
            <a:r>
              <a:rPr lang="en-US" altLang="zh-TW" dirty="0"/>
              <a:t>Good To Be Alive</a:t>
            </a:r>
            <a:br>
              <a:rPr lang="en-US" altLang="zh-TW" dirty="0"/>
            </a:br>
            <a:r>
              <a:rPr lang="zh-TW" altLang="en-US" dirty="0"/>
              <a:t>活著真好</a:t>
            </a:r>
          </a:p>
        </p:txBody>
      </p:sp>
      <p:sp>
        <p:nvSpPr>
          <p:cNvPr id="3" name="文字版面配置區 2">
            <a:extLst>
              <a:ext uri="{FF2B5EF4-FFF2-40B4-BE49-F238E27FC236}">
                <a16:creationId xmlns:a16="http://schemas.microsoft.com/office/drawing/2014/main" id="{AC67F20C-E2F1-4F19-B427-5AD54ABEF18A}"/>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7741727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377</Words>
  <Application>Microsoft Office PowerPoint</Application>
  <PresentationFormat>寬螢幕</PresentationFormat>
  <Paragraphs>37</Paragraphs>
  <Slides>7</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7</vt:i4>
      </vt:variant>
    </vt:vector>
  </HeadingPairs>
  <TitlesOfParts>
    <vt:vector size="11" baseType="lpstr">
      <vt:lpstr>Arial</vt:lpstr>
      <vt:lpstr>Calibri</vt:lpstr>
      <vt:lpstr>Calibri Light</vt:lpstr>
      <vt:lpstr>Office 佈景主題</vt:lpstr>
      <vt:lpstr>科技藝術簡報 Enhanced Family Tree: Evolving Research and Expression Overview SIGGRAPH 2020 Art Papers - ACM SIGGRAPH</vt:lpstr>
      <vt:lpstr>Enhanced Family Tree: Evolving Research and Expression Overview</vt:lpstr>
      <vt:lpstr>Enhanced Family Tree: Evolving Research and Expression</vt:lpstr>
      <vt:lpstr>We are family</vt:lpstr>
      <vt:lpstr>Framework</vt:lpstr>
      <vt:lpstr>Conclusion</vt:lpstr>
      <vt:lpstr>Good To Be Alive 活著真好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Tom Li</dc:creator>
  <cp:lastModifiedBy>Tom Li</cp:lastModifiedBy>
  <cp:revision>11</cp:revision>
  <dcterms:created xsi:type="dcterms:W3CDTF">2021-06-14T09:00:31Z</dcterms:created>
  <dcterms:modified xsi:type="dcterms:W3CDTF">2021-06-15T06:42:15Z</dcterms:modified>
</cp:coreProperties>
</file>