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91" r:id="rId4"/>
  </p:sldMasterIdLst>
  <p:notesMasterIdLst>
    <p:notesMasterId r:id="rId19"/>
  </p:notesMasterIdLst>
  <p:handoutMasterIdLst>
    <p:handoutMasterId r:id="rId20"/>
  </p:handoutMasterIdLst>
  <p:sldIdLst>
    <p:sldId id="261" r:id="rId5"/>
    <p:sldId id="262" r:id="rId6"/>
    <p:sldId id="272" r:id="rId7"/>
    <p:sldId id="263" r:id="rId8"/>
    <p:sldId id="273" r:id="rId9"/>
    <p:sldId id="27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10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79A004B-1909-49CE-AFD1-FCCB2ECC63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CDBD08-D410-449B-9AE0-735A969AA4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B948-45DC-4E49-9E55-2B81EA12B62C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2021/3/23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8B579A-C65E-44D7-8F41-94618279CF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967758B-B1CA-40EA-A8B1-66327CE0F9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0F66E-3078-4470-92E3-94549736189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778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4399196-F683-4F4D-A77F-9B6F64D6814B}" type="datetime1">
              <a:rPr lang="zh-TW" altLang="en-US" noProof="0" smtClean="0"/>
              <a:t>2021/3/23</a:t>
            </a:fld>
            <a:endParaRPr lang="zh-TW" altLang="en-US" noProof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275CD8D-B1D9-4658-A4F0-38CA8D83ED5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30980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5CD8D-B1D9-4658-A4F0-38CA8D83ED5D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12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5CD8D-B1D9-4658-A4F0-38CA8D83ED5D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78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rtl="0"/>
            <a:fld id="{D260A1EF-4D73-4577-8957-108198372E70}" type="datetime1">
              <a:rPr lang="zh-TW" altLang="en-US" noProof="0" smtClean="0"/>
              <a:t>2021/3/23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55798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A6D-CD8A-4D32-87F5-E23E4C5CC8EE}" type="datetime1">
              <a:rPr lang="zh-TW" altLang="en-US" noProof="0" smtClean="0"/>
              <a:t>2021/3/23</a:t>
            </a:fld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599178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A6D-CD8A-4D32-87F5-E23E4C5CC8EE}" type="datetime1">
              <a:rPr lang="zh-TW" altLang="en-US" noProof="0" smtClean="0"/>
              <a:t>2021/3/23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552206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A6D-CD8A-4D32-87F5-E23E4C5CC8EE}" type="datetime1">
              <a:rPr lang="zh-TW" altLang="en-US" noProof="0" smtClean="0"/>
              <a:t>2021/3/23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107173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A6D-CD8A-4D32-87F5-E23E4C5CC8EE}" type="datetime1">
              <a:rPr lang="zh-TW" altLang="en-US" noProof="0" smtClean="0"/>
              <a:t>2021/3/23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321187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A6D-CD8A-4D32-87F5-E23E4C5CC8EE}" type="datetime1">
              <a:rPr lang="zh-TW" altLang="en-US" noProof="0" smtClean="0"/>
              <a:t>2021/3/23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836350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A6D-CD8A-4D32-87F5-E23E4C5CC8EE}" type="datetime1">
              <a:rPr lang="zh-TW" altLang="en-US" noProof="0" smtClean="0"/>
              <a:t>2021/3/23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713087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A9B4BD-D03D-48F4-BA32-F1C62A1E088A}" type="datetime1">
              <a:rPr lang="zh-TW" altLang="en-US" noProof="0" smtClean="0"/>
              <a:t>2021/3/23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05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32C1C0-F142-4199-8FA0-B7BAA286AD90}" type="datetime1">
              <a:rPr lang="zh-TW" altLang="en-US" noProof="0" smtClean="0"/>
              <a:t>2021/3/23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898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F1B4B7-5D82-4F21-A095-6E0B48BF183D}" type="datetime1">
              <a:rPr lang="zh-TW" altLang="en-US" noProof="0" smtClean="0"/>
              <a:t>2021/3/23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74256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0CF0D-BA29-4874-B965-22DEF7EFCD51}" type="datetime1">
              <a:rPr lang="zh-TW" altLang="en-US" noProof="0" smtClean="0"/>
              <a:t>2021/3/23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9233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664F2E-153B-4E2C-A056-5DB5A9975215}" type="datetime1">
              <a:rPr lang="zh-TW" altLang="en-US" noProof="0" smtClean="0"/>
              <a:t>2021/3/23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7823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614546-2256-4544-A381-0C5D3FA3754D}" type="datetime1">
              <a:rPr lang="zh-TW" altLang="en-US" noProof="0" smtClean="0"/>
              <a:t>2021/3/23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7903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A6D-CD8A-4D32-87F5-E23E4C5CC8EE}" type="datetime1">
              <a:rPr lang="zh-TW" altLang="en-US" noProof="0" smtClean="0"/>
              <a:t>2021/3/23</a:t>
            </a:fld>
            <a:endParaRPr lang="zh-TW" alt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089524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BF51D3-47A8-4135-A552-407B291B3BAF}" type="datetime1">
              <a:rPr lang="zh-TW" altLang="en-US" noProof="0" smtClean="0"/>
              <a:t>2021/3/23</a:t>
            </a:fld>
            <a:endParaRPr lang="zh-TW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20000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613E00-02BA-4C9F-87CA-E0D4223687BA}" type="datetime1">
              <a:rPr lang="zh-TW" altLang="en-US" noProof="0" smtClean="0"/>
              <a:t>2021/3/23</a:t>
            </a:fld>
            <a:endParaRPr lang="zh-TW" alt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2396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A6D-CD8A-4D32-87F5-E23E4C5CC8EE}" type="datetime1">
              <a:rPr lang="zh-TW" altLang="en-US" noProof="0" smtClean="0"/>
              <a:t>2021/3/23</a:t>
            </a:fld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648434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A6D-CD8A-4D32-87F5-E23E4C5CC8EE}" type="datetime1">
              <a:rPr lang="zh-TW" altLang="en-US" noProof="0" smtClean="0"/>
              <a:t>2021/3/23</a:t>
            </a:fld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7323706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6D7A6D-CD8A-4D32-87F5-E23E4C5CC8EE}" type="datetime1">
              <a:rPr lang="zh-TW" altLang="en-US" noProof="0" smtClean="0"/>
              <a:t>2021/3/23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22834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doi/10.1145/3313831.3376739" TargetMode="External"/><Relationship Id="rId5" Type="http://schemas.openxmlformats.org/officeDocument/2006/relationships/hyperlink" Target="http://youralien.github.io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gergle.soc.northwestern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sers.eecs.northwestern.edu/~hq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電路板特寫">
            <a:extLst>
              <a:ext uri="{FF2B5EF4-FFF2-40B4-BE49-F238E27FC236}">
                <a16:creationId xmlns:a16="http://schemas.microsoft.com/office/drawing/2014/main" id="{525AE681-57C0-4C44-9E88-A16CDA01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0"/>
            <a:ext cx="12188389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476017-D224-40AE-B921-675254501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4000" dirty="0"/>
              <a:t>科技藝術</a:t>
            </a:r>
            <a:br>
              <a:rPr lang="zh-TW" altLang="en-US" sz="4000" dirty="0"/>
            </a:br>
            <a:r>
              <a:rPr lang="zh-TW" altLang="en-US" sz="3600" dirty="0"/>
              <a:t>書報討論課程</a:t>
            </a:r>
            <a:br>
              <a:rPr lang="zh-TW" altLang="en-US" sz="4000" dirty="0"/>
            </a:br>
            <a:r>
              <a:rPr lang="en-US" altLang="zh-TW" sz="1600" dirty="0"/>
              <a:t>20210323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1F013D4-CBD9-4FC1-AF91-2301A7044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1400" dirty="0"/>
              <a:t>授課教師</a:t>
            </a:r>
            <a:r>
              <a:rPr lang="en-US" altLang="zh-TW" sz="1400" dirty="0"/>
              <a:t>:   </a:t>
            </a:r>
            <a:r>
              <a:rPr lang="zh-TW" altLang="en-US" sz="1400" dirty="0"/>
              <a:t>許素朱教授</a:t>
            </a:r>
            <a:endParaRPr lang="en-US" altLang="zh-TW" sz="1400" dirty="0"/>
          </a:p>
          <a:p>
            <a:pPr algn="ctr">
              <a:spcAft>
                <a:spcPts val="600"/>
              </a:spcAft>
            </a:pPr>
            <a:r>
              <a:rPr lang="zh-TW" altLang="en-US" sz="1400" dirty="0"/>
              <a:t>報告學生</a:t>
            </a:r>
            <a:r>
              <a:rPr lang="en-US" altLang="zh-TW" sz="1400" dirty="0"/>
              <a:t>:</a:t>
            </a:r>
            <a:r>
              <a:rPr lang="zh-TW" altLang="en-US" sz="1400" dirty="0"/>
              <a:t>     翁政弘 </a:t>
            </a:r>
            <a:r>
              <a:rPr lang="en-US" altLang="zh-TW" sz="1100" dirty="0"/>
              <a:t>iPhD109</a:t>
            </a:r>
            <a:r>
              <a:rPr lang="zh-TW" altLang="en-US" sz="1400" dirty="0"/>
              <a:t>人工智慧組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133719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A30AF1-9634-4979-944A-7BC3384D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2700" dirty="0"/>
              <a:t>Results from Post-Study:</a:t>
            </a:r>
            <a:br>
              <a:rPr lang="en-US" altLang="zh-TW" dirty="0"/>
            </a:br>
            <a:r>
              <a:rPr lang="en-US" altLang="zh-TW" dirty="0"/>
              <a:t>Survey comparing the conventional interface and </a:t>
            </a:r>
            <a:r>
              <a:rPr lang="en-US" altLang="zh-TW" dirty="0" err="1"/>
              <a:t>Cococo</a:t>
            </a:r>
            <a:r>
              <a:rPr lang="en-US" altLang="zh-TW" dirty="0"/>
              <a:t>, with Standard error bars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6A2CAE1-C81C-4E49-B5F5-BC994E7D9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58" y="2176978"/>
            <a:ext cx="11338467" cy="4546088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BC12678-01E5-45FB-92F4-CD3C71BB5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691" y="6518795"/>
            <a:ext cx="5706737" cy="2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7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9580F7-0C3F-4BA6-84DC-8AA11285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391837"/>
            <a:ext cx="10131425" cy="1456267"/>
          </a:xfrm>
        </p:spPr>
        <p:txBody>
          <a:bodyPr/>
          <a:lstStyle/>
          <a:p>
            <a:r>
              <a:rPr lang="en-US" altLang="zh-TW" dirty="0" err="1"/>
              <a:t>QuaLItative</a:t>
            </a:r>
            <a:r>
              <a:rPr lang="en-US" altLang="zh-TW" dirty="0"/>
              <a:t> Findings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03AD31-B210-4D86-AC38-2BBA1425C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4" y="1829054"/>
            <a:ext cx="9138221" cy="4705096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570AF573-48C9-4093-A82F-7929354CA194}"/>
              </a:ext>
            </a:extLst>
          </p:cNvPr>
          <p:cNvSpPr/>
          <p:nvPr/>
        </p:nvSpPr>
        <p:spPr>
          <a:xfrm>
            <a:off x="6314544" y="2190750"/>
            <a:ext cx="3895725" cy="447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</a:rPr>
              <a:t>Voice by Voice (Most Common)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81DAB8A-8A9B-4552-91F6-6C8C3884D1F2}"/>
              </a:ext>
            </a:extLst>
          </p:cNvPr>
          <p:cNvSpPr/>
          <p:nvPr/>
        </p:nvSpPr>
        <p:spPr>
          <a:xfrm>
            <a:off x="6314543" y="3348291"/>
            <a:ext cx="3895725" cy="447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</a:rPr>
              <a:t>Temporal Chunks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F9EB339-7679-430A-A0D5-C416A92257DF}"/>
              </a:ext>
            </a:extLst>
          </p:cNvPr>
          <p:cNvSpPr/>
          <p:nvPr/>
        </p:nvSpPr>
        <p:spPr>
          <a:xfrm>
            <a:off x="6314543" y="4493545"/>
            <a:ext cx="3895725" cy="447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</a:rPr>
              <a:t>Combination (A+B)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83C5C61-328E-4199-9A3D-D918FF43BF6B}"/>
              </a:ext>
            </a:extLst>
          </p:cNvPr>
          <p:cNvSpPr/>
          <p:nvPr/>
        </p:nvSpPr>
        <p:spPr>
          <a:xfrm>
            <a:off x="6314543" y="5638799"/>
            <a:ext cx="3895725" cy="447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</a:rPr>
              <a:t>Ad-hoc bits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1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DC2CCB-B674-48FF-B934-1CAA919C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5D080E-9A2F-497F-8E1B-D4E8428A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19275"/>
            <a:ext cx="9905999" cy="4591050"/>
          </a:xfrm>
        </p:spPr>
        <p:txBody>
          <a:bodyPr>
            <a:normAutofit/>
          </a:bodyPr>
          <a:lstStyle/>
          <a:p>
            <a:r>
              <a:rPr lang="en-US" altLang="zh-TW" dirty="0"/>
              <a:t>found that AI-steering tools not only enabled users to better express musical intent, but also had an important effect on users’ creative ownership and self-efficacy vis-a-vis the AI. </a:t>
            </a:r>
          </a:p>
          <a:p>
            <a:endParaRPr lang="en-US" altLang="zh-TW" dirty="0"/>
          </a:p>
          <a:p>
            <a:r>
              <a:rPr lang="en-US" altLang="zh-TW" dirty="0"/>
              <a:t>Future systems should expose mid-level building blocks, divulge the AI’s capabilities and limitations, and empower the user to define the partnership balance. </a:t>
            </a:r>
          </a:p>
          <a:p>
            <a:endParaRPr lang="en-US" altLang="zh-TW" dirty="0"/>
          </a:p>
          <a:p>
            <a:r>
              <a:rPr lang="en-US" altLang="zh-TW" dirty="0"/>
              <a:t>Taken together, this work advances the frontier of human-AI co-creation interfaces, leveraging AI to enrich, rather than replace, human creativity.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549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BCED4A-588A-43B0-8EC5-83611637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Connection &amp; </a:t>
            </a:r>
            <a:r>
              <a:rPr lang="en-US" altLang="zh-TW" dirty="0" err="1"/>
              <a:t>COmment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FF52B0-1AB6-4217-939E-58D7B2A9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136373"/>
            <a:ext cx="11087099" cy="3480327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2800" dirty="0"/>
              <a:t>AI-guided : Art work Co-Creation </a:t>
            </a:r>
          </a:p>
          <a:p>
            <a:pPr lvl="1"/>
            <a:r>
              <a:rPr lang="en-US" altLang="zh-TW" sz="2600" dirty="0"/>
              <a:t>drawing/painting/writing/composing/dancing/…</a:t>
            </a:r>
          </a:p>
          <a:p>
            <a:r>
              <a:rPr lang="en-US" altLang="zh-TW" sz="2800" dirty="0"/>
              <a:t>AI-Application: the development for Art design</a:t>
            </a:r>
          </a:p>
          <a:p>
            <a:pPr lvl="1"/>
            <a:r>
              <a:rPr lang="en-US" altLang="zh-TW" sz="2400" dirty="0"/>
              <a:t>Speed up/Slow down</a:t>
            </a:r>
            <a:endParaRPr lang="en-US" altLang="zh-TW" sz="2600" dirty="0"/>
          </a:p>
          <a:p>
            <a:r>
              <a:rPr lang="en-US" altLang="zh-TW" sz="2800" dirty="0"/>
              <a:t>AI Music/Sound/Voice/Audio</a:t>
            </a:r>
          </a:p>
          <a:p>
            <a:pPr lvl="1"/>
            <a:r>
              <a:rPr lang="en-US" altLang="zh-TW" sz="2600" dirty="0"/>
              <a:t>DNN/LSTM/… time sequence algorithm have many reference resource</a:t>
            </a:r>
            <a:endParaRPr lang="en-US" altLang="zh-TW" sz="28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03A5E6E-7631-4295-B613-C063BDA80568}"/>
              </a:ext>
            </a:extLst>
          </p:cNvPr>
          <p:cNvSpPr txBox="1">
            <a:spLocks/>
          </p:cNvSpPr>
          <p:nvPr/>
        </p:nvSpPr>
        <p:spPr>
          <a:xfrm>
            <a:off x="685800" y="1680106"/>
            <a:ext cx="11087099" cy="128746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>
                <a:solidFill>
                  <a:schemeClr val="bg2"/>
                </a:solidFill>
              </a:rPr>
              <a:t>Gaming application</a:t>
            </a:r>
          </a:p>
          <a:p>
            <a:r>
              <a:rPr lang="en-US" altLang="zh-TW" sz="2800" dirty="0">
                <a:solidFill>
                  <a:schemeClr val="bg2"/>
                </a:solidFill>
              </a:rPr>
              <a:t>Transmission lost</a:t>
            </a:r>
          </a:p>
        </p:txBody>
      </p:sp>
    </p:spTree>
    <p:extLst>
      <p:ext uri="{BB962C8B-B14F-4D97-AF65-F5344CB8AC3E}">
        <p14:creationId xmlns:p14="http://schemas.microsoft.com/office/powerpoint/2010/main" val="84799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7EA0EC-AC02-431B-8E52-500CF777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 </a:t>
            </a:r>
            <a:r>
              <a:rPr lang="en-US" altLang="zh-TW" dirty="0" err="1"/>
              <a:t>YOu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B91FE5-F574-4D36-AE42-F9CC7F2C8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10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電路板特寫">
            <a:extLst>
              <a:ext uri="{FF2B5EF4-FFF2-40B4-BE49-F238E27FC236}">
                <a16:creationId xmlns:a16="http://schemas.microsoft.com/office/drawing/2014/main" id="{4B216623-4B59-4FC0-8E90-468349035D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2" y="78859"/>
            <a:ext cx="7558541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A6BCF94-F108-4D92-8C4F-CD927394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817564"/>
            <a:ext cx="12187237" cy="1914524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ctr"/>
            <a:r>
              <a:rPr lang="en-US" altLang="zh-TW" dirty="0"/>
              <a:t> </a:t>
            </a:r>
            <a:r>
              <a:rPr lang="en-US" altLang="zh-TW" b="1" dirty="0"/>
              <a:t>Novice-AI Music Co-Creation via AI-Steering Tools for Deep Generative Models 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399AB7-9E36-4EAD-B44A-9E0CEA24A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31" y="3009900"/>
            <a:ext cx="10572749" cy="1590675"/>
          </a:xfrm>
          <a:solidFill>
            <a:schemeClr val="tx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/>
            <a:r>
              <a:rPr lang="en-US" altLang="zh-TW" sz="2000" dirty="0"/>
              <a:t> </a:t>
            </a:r>
            <a:r>
              <a:rPr lang="en-US" altLang="zh-TW" sz="2000" dirty="0">
                <a:solidFill>
                  <a:schemeClr val="bg2"/>
                </a:solidFill>
                <a:hlinkClick r:id="rId5"/>
              </a:rPr>
              <a:t>Ryan Louie</a:t>
            </a:r>
            <a:r>
              <a:rPr lang="en-US" altLang="zh-TW" sz="2000" baseline="30000" dirty="0">
                <a:solidFill>
                  <a:schemeClr val="bg2"/>
                </a:solidFill>
              </a:rPr>
              <a:t>∗</a:t>
            </a:r>
            <a:r>
              <a:rPr lang="en-US" altLang="zh-TW" sz="2000" dirty="0">
                <a:solidFill>
                  <a:schemeClr val="bg2"/>
                </a:solidFill>
              </a:rPr>
              <a:t>, Andy </a:t>
            </a:r>
            <a:r>
              <a:rPr lang="en-US" altLang="zh-TW" sz="2000" dirty="0" err="1">
                <a:solidFill>
                  <a:schemeClr val="bg2"/>
                </a:solidFill>
              </a:rPr>
              <a:t>Coenen</a:t>
            </a:r>
            <a:r>
              <a:rPr lang="en-US" altLang="zh-TW" sz="2000" baseline="30000" dirty="0">
                <a:solidFill>
                  <a:schemeClr val="bg2"/>
                </a:solidFill>
              </a:rPr>
              <a:t>†</a:t>
            </a:r>
            <a:r>
              <a:rPr lang="en-US" altLang="zh-TW" sz="2000" dirty="0">
                <a:solidFill>
                  <a:schemeClr val="bg2"/>
                </a:solidFill>
              </a:rPr>
              <a:t>, Cheng </a:t>
            </a:r>
            <a:r>
              <a:rPr lang="en-US" altLang="zh-TW" sz="2000" dirty="0" err="1">
                <a:solidFill>
                  <a:schemeClr val="bg2"/>
                </a:solidFill>
              </a:rPr>
              <a:t>Zhi</a:t>
            </a:r>
            <a:r>
              <a:rPr lang="en-US" altLang="zh-TW" sz="2000" dirty="0">
                <a:solidFill>
                  <a:schemeClr val="bg2"/>
                </a:solidFill>
              </a:rPr>
              <a:t> Huang, Michael Terry</a:t>
            </a:r>
            <a:r>
              <a:rPr lang="en-US" altLang="zh-TW" sz="2000" baseline="30000" dirty="0">
                <a:solidFill>
                  <a:schemeClr val="bg2"/>
                </a:solidFill>
              </a:rPr>
              <a:t>†</a:t>
            </a:r>
            <a:r>
              <a:rPr lang="en-US" altLang="zh-TW" sz="2000" dirty="0">
                <a:solidFill>
                  <a:schemeClr val="bg2"/>
                </a:solidFill>
              </a:rPr>
              <a:t>, Carrie J. Cai</a:t>
            </a:r>
            <a:r>
              <a:rPr lang="en-US" altLang="zh-TW" sz="2000" baseline="30000" dirty="0">
                <a:solidFill>
                  <a:schemeClr val="bg2"/>
                </a:solidFill>
              </a:rPr>
              <a:t>† ∗</a:t>
            </a:r>
            <a:r>
              <a:rPr lang="en-US" altLang="zh-TW" sz="2000" dirty="0">
                <a:solidFill>
                  <a:schemeClr val="bg2"/>
                </a:solidFill>
              </a:rPr>
              <a:t>Northwestern University, </a:t>
            </a:r>
            <a:r>
              <a:rPr lang="en-US" altLang="zh-TW" sz="2000" baseline="30000" dirty="0">
                <a:solidFill>
                  <a:schemeClr val="bg2"/>
                </a:solidFill>
              </a:rPr>
              <a:t>†</a:t>
            </a:r>
            <a:r>
              <a:rPr lang="en-US" altLang="zh-TW" sz="2000" dirty="0">
                <a:solidFill>
                  <a:schemeClr val="bg2"/>
                </a:solidFill>
              </a:rPr>
              <a:t>Google Research ryanlouie@u.northwestern.edu, andycoenen@google.com, chengzhiannahuang@gmail.com, michaelterry@google.com, cjcai@google.com </a:t>
            </a:r>
            <a:endParaRPr lang="zh-TW" altLang="en-US" sz="1800" dirty="0">
              <a:solidFill>
                <a:schemeClr val="bg2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A5FF28-B120-4A88-AB51-809049C80CD5}"/>
              </a:ext>
            </a:extLst>
          </p:cNvPr>
          <p:cNvSpPr/>
          <p:nvPr/>
        </p:nvSpPr>
        <p:spPr>
          <a:xfrm>
            <a:off x="5522119" y="2363787"/>
            <a:ext cx="671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ACM SIGCHI ’20: CHI 2020, April 25–30, 2020, Honolulu, HI, USA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E4F2E7-EA80-4360-8C17-36310EEE8EF4}"/>
              </a:ext>
            </a:extLst>
          </p:cNvPr>
          <p:cNvSpPr/>
          <p:nvPr/>
        </p:nvSpPr>
        <p:spPr>
          <a:xfrm>
            <a:off x="7009588" y="6409809"/>
            <a:ext cx="5139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6"/>
              </a:rPr>
              <a:t>https://dl.acm.org/doi/10.1145/3313831.3376739</a:t>
            </a:r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D6C8C88-78B7-4846-AD8E-65B192C41B6E}"/>
              </a:ext>
            </a:extLst>
          </p:cNvPr>
          <p:cNvSpPr txBox="1"/>
          <p:nvPr/>
        </p:nvSpPr>
        <p:spPr>
          <a:xfrm>
            <a:off x="6983836" y="4588907"/>
            <a:ext cx="513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Author’s summer internship at Google.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484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014B3E1-A75A-4D94-B400-2FC33BCC2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2" t="21470" r="17970" b="26912"/>
          <a:stretch/>
        </p:blipFill>
        <p:spPr>
          <a:xfrm>
            <a:off x="2152650" y="447675"/>
            <a:ext cx="7886700" cy="33432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4639E38-F0BB-413E-A231-986EB5B158AA}"/>
              </a:ext>
            </a:extLst>
          </p:cNvPr>
          <p:cNvSpPr txBox="1"/>
          <p:nvPr/>
        </p:nvSpPr>
        <p:spPr>
          <a:xfrm>
            <a:off x="247650" y="4580155"/>
            <a:ext cx="5848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my interests in designing intelligent human-machine systems, and my desire to empower people to build stronger social connections, increase social capital, and increase their emotional well-being. Advancing these goals requires taking an interdisciplinary approach; in this vein, my work draws on methods from HCI, AI, and social science to devise novel technological solutions to complex human problems..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7E63151-A6EB-4A61-9BF6-32AB110ECDBC}"/>
              </a:ext>
            </a:extLst>
          </p:cNvPr>
          <p:cNvSpPr txBox="1"/>
          <p:nvPr/>
        </p:nvSpPr>
        <p:spPr>
          <a:xfrm>
            <a:off x="6505574" y="4857154"/>
            <a:ext cx="5553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 am pursuing an interdisciplinary PhD in Computer Science and Communications through the Technology and Social Behavior Program at Northwestern University. I have had the pleasure of pursuing this research with Dr. </a:t>
            </a:r>
            <a:r>
              <a:rPr lang="en-US" altLang="zh-TW" dirty="0">
                <a:hlinkClick r:id="rId3"/>
              </a:rPr>
              <a:t>Darren </a:t>
            </a:r>
            <a:r>
              <a:rPr lang="en-US" altLang="zh-TW" dirty="0" err="1">
                <a:hlinkClick r:id="rId3"/>
              </a:rPr>
              <a:t>Gergle</a:t>
            </a:r>
            <a:r>
              <a:rPr lang="en-US" altLang="zh-TW" dirty="0"/>
              <a:t> and my advisor, Dr. </a:t>
            </a:r>
            <a:r>
              <a:rPr lang="en-US" altLang="zh-TW" dirty="0" err="1">
                <a:hlinkClick r:id="rId4"/>
              </a:rPr>
              <a:t>Haoqi</a:t>
            </a:r>
            <a:r>
              <a:rPr lang="en-US" altLang="zh-TW" dirty="0">
                <a:hlinkClick r:id="rId4"/>
              </a:rPr>
              <a:t> Zhang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785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200ED-1F7B-4133-8720-FEFBE776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2925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 </a:t>
            </a:r>
            <a:r>
              <a:rPr lang="en-US" altLang="zh-TW" b="1" dirty="0"/>
              <a:t>ABSTRACT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9303D9-89B5-4AF5-B837-441FDFC4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811336"/>
            <a:ext cx="10972800" cy="4428145"/>
          </a:xfrm>
        </p:spPr>
        <p:txBody>
          <a:bodyPr>
            <a:normAutofit/>
          </a:bodyPr>
          <a:lstStyle/>
          <a:p>
            <a:r>
              <a:rPr lang="zh-TW" altLang="en-US" dirty="0"/>
              <a:t>利用 </a:t>
            </a:r>
            <a:r>
              <a:rPr lang="en-US" altLang="zh-TW" dirty="0"/>
              <a:t>generative deep neural networks (DNNs)</a:t>
            </a:r>
            <a:r>
              <a:rPr lang="zh-TW" altLang="en-US" dirty="0"/>
              <a:t>生成型深度神經網絡</a:t>
            </a:r>
            <a:endParaRPr lang="en-US" altLang="zh-TW" dirty="0"/>
          </a:p>
          <a:p>
            <a:pPr lvl="1"/>
            <a:r>
              <a:rPr lang="en-US" altLang="zh-TW" dirty="0"/>
              <a:t>G-DNN</a:t>
            </a:r>
            <a:r>
              <a:rPr lang="zh-TW" altLang="en-US" dirty="0"/>
              <a:t>已被學者驗證可以輔助作為創造新穎音樂作品的能力</a:t>
            </a:r>
            <a:endParaRPr lang="en-US" altLang="zh-TW" dirty="0"/>
          </a:p>
          <a:p>
            <a:pPr lvl="1"/>
            <a:r>
              <a:rPr lang="zh-TW" altLang="en-US" dirty="0"/>
              <a:t>本文作者主要關注音樂如何用</a:t>
            </a:r>
            <a:r>
              <a:rPr lang="en-US" altLang="zh-TW" dirty="0"/>
              <a:t>AI</a:t>
            </a:r>
            <a:r>
              <a:rPr lang="zh-TW" altLang="en-US" dirty="0"/>
              <a:t>共同創作</a:t>
            </a:r>
            <a:endParaRPr lang="en-US" altLang="zh-TW" dirty="0"/>
          </a:p>
          <a:p>
            <a:pPr lvl="2"/>
            <a:r>
              <a:rPr lang="zh-TW" altLang="en-US" dirty="0"/>
              <a:t>特別是對於新手有諾大的幫助 </a:t>
            </a:r>
            <a:endParaRPr lang="en-US" altLang="zh-TW" dirty="0"/>
          </a:p>
          <a:p>
            <a:pPr lvl="2"/>
            <a:r>
              <a:rPr lang="zh-TW" altLang="en-US" dirty="0"/>
              <a:t>在使用廣泛使用的互動音樂</a:t>
            </a:r>
            <a:r>
              <a:rPr lang="en-US" altLang="zh-TW" dirty="0"/>
              <a:t>AI</a:t>
            </a:r>
            <a:r>
              <a:rPr lang="zh-TW" altLang="en-US" dirty="0"/>
              <a:t>進行需求調查研究</a:t>
            </a:r>
            <a:endParaRPr lang="en-US" altLang="zh-TW" dirty="0"/>
          </a:p>
          <a:p>
            <a:pPr lvl="2"/>
            <a:r>
              <a:rPr lang="zh-TW" altLang="en-US" dirty="0"/>
              <a:t>發現</a:t>
            </a:r>
            <a:r>
              <a:rPr lang="en-US" altLang="zh-TW" dirty="0"/>
              <a:t>AI</a:t>
            </a:r>
            <a:r>
              <a:rPr lang="zh-TW" altLang="en-US" dirty="0"/>
              <a:t>可以新手在不知所措時，更好地滿足共同創造的需求，</a:t>
            </a:r>
            <a:endParaRPr lang="en-US" altLang="zh-TW" dirty="0"/>
          </a:p>
          <a:p>
            <a:pPr lvl="2"/>
            <a:r>
              <a:rPr lang="zh-TW" altLang="en-US" dirty="0"/>
              <a:t>開發了</a:t>
            </a:r>
            <a:r>
              <a:rPr lang="en-US" altLang="zh-TW" dirty="0"/>
              <a:t>AI</a:t>
            </a:r>
            <a:r>
              <a:rPr lang="zh-TW" altLang="en-US" dirty="0"/>
              <a:t> </a:t>
            </a:r>
            <a:r>
              <a:rPr lang="en-US" altLang="zh-TW" dirty="0"/>
              <a:t>Steering Tool:</a:t>
            </a:r>
          </a:p>
          <a:p>
            <a:pPr lvl="3"/>
            <a:r>
              <a:rPr lang="en-US" altLang="zh-TW" dirty="0"/>
              <a:t>Voice Lanes: </a:t>
            </a:r>
            <a:r>
              <a:rPr lang="zh-TW" altLang="en-US" dirty="0"/>
              <a:t>針對特定聲音的內容生成</a:t>
            </a:r>
            <a:endParaRPr lang="en-US" altLang="zh-TW" dirty="0"/>
          </a:p>
          <a:p>
            <a:pPr lvl="3"/>
            <a:r>
              <a:rPr lang="en-US" altLang="zh-TW" dirty="0"/>
              <a:t>Example-Based</a:t>
            </a:r>
            <a:r>
              <a:rPr lang="zh-TW" altLang="en-US" dirty="0"/>
              <a:t> </a:t>
            </a:r>
            <a:r>
              <a:rPr lang="en-US" altLang="zh-TW" dirty="0"/>
              <a:t>Slider:</a:t>
            </a:r>
            <a:r>
              <a:rPr lang="zh-TW" altLang="en-US" dirty="0"/>
              <a:t> 用於控制所生成的跟現有的內容相似</a:t>
            </a:r>
            <a:endParaRPr lang="en-US" altLang="zh-TW" dirty="0"/>
          </a:p>
          <a:p>
            <a:pPr lvl="3"/>
            <a:r>
              <a:rPr lang="en-US" altLang="zh-TW" dirty="0"/>
              <a:t>Semantic Sliders:</a:t>
            </a:r>
            <a:r>
              <a:rPr lang="zh-TW" altLang="en-US" dirty="0"/>
              <a:t>利用引導方式讓音樂產生帶有不同層次，如 高興</a:t>
            </a:r>
            <a:r>
              <a:rPr lang="en-US" altLang="zh-TW" dirty="0"/>
              <a:t>/</a:t>
            </a:r>
            <a:r>
              <a:rPr lang="zh-TW" altLang="en-US" dirty="0"/>
              <a:t>悲傷，常規</a:t>
            </a:r>
            <a:r>
              <a:rPr lang="en-US" altLang="zh-TW" dirty="0"/>
              <a:t>/</a:t>
            </a:r>
            <a:r>
              <a:rPr lang="zh-TW" altLang="en-US" dirty="0"/>
              <a:t>驚奇；</a:t>
            </a:r>
            <a:endParaRPr lang="en-US" altLang="zh-TW" dirty="0"/>
          </a:p>
          <a:p>
            <a:pPr lvl="3"/>
            <a:r>
              <a:rPr lang="zh-TW" altLang="en-US" dirty="0"/>
              <a:t>研究發現 工具不僅可以提高用戶的信任度，控制力，理解力，和與</a:t>
            </a:r>
            <a:r>
              <a:rPr lang="en-US" altLang="zh-TW" dirty="0"/>
              <a:t>AI</a:t>
            </a:r>
            <a:r>
              <a:rPr lang="zh-TW" altLang="en-US" dirty="0"/>
              <a:t>合作的感覺，也有助於提高創作效率等</a:t>
            </a:r>
          </a:p>
        </p:txBody>
      </p:sp>
    </p:spTree>
    <p:extLst>
      <p:ext uri="{BB962C8B-B14F-4D97-AF65-F5344CB8AC3E}">
        <p14:creationId xmlns:p14="http://schemas.microsoft.com/office/powerpoint/2010/main" val="4431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200ED-1F7B-4133-8720-FEFBE776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2925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 </a:t>
            </a:r>
            <a:r>
              <a:rPr lang="en-US" altLang="zh-TW" b="1" dirty="0" err="1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9303D9-89B5-4AF5-B837-441FDFC4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811336"/>
            <a:ext cx="10972800" cy="44281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3200" dirty="0"/>
              <a:t>Rapid advances in deep learning have made AI to actively collaborate with humans to co-create new content.</a:t>
            </a: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One Promising application of machine learning has been the use of Generative Deep Neural Network (DNN)-backed systems for creative activities.</a:t>
            </a: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Poetry writing, drawing, music creation, dance, …, etc.</a:t>
            </a: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Filling in a missing section of a song.</a:t>
            </a:r>
          </a:p>
          <a:p>
            <a:pPr marL="0" indent="0">
              <a:buNone/>
            </a:pPr>
            <a:r>
              <a:rPr lang="en-US" altLang="zh-TW" sz="3200" dirty="0"/>
              <a:t>Writing the next paragraph of a story.</a:t>
            </a:r>
          </a:p>
          <a:p>
            <a:pPr marL="0" indent="0">
              <a:buNone/>
            </a:pPr>
            <a:r>
              <a:rPr lang="en-US" altLang="zh-TW" sz="3200" dirty="0"/>
              <a:t>Add an image to a design mood board.</a:t>
            </a:r>
          </a:p>
        </p:txBody>
      </p:sp>
    </p:spTree>
    <p:extLst>
      <p:ext uri="{BB962C8B-B14F-4D97-AF65-F5344CB8AC3E}">
        <p14:creationId xmlns:p14="http://schemas.microsoft.com/office/powerpoint/2010/main" val="315751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AD63-7375-4C2B-A1EB-90C7C68D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13CFD-5276-40FE-992E-CAB25D9F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Human-AI co-Creation</a:t>
            </a:r>
          </a:p>
          <a:p>
            <a:r>
              <a:rPr lang="en-US" altLang="zh-TW" sz="2000" dirty="0"/>
              <a:t>Interactive  Interface for</a:t>
            </a:r>
            <a:r>
              <a:rPr lang="zh-TW" altLang="en-US" sz="2000" dirty="0"/>
              <a:t> </a:t>
            </a:r>
            <a:r>
              <a:rPr lang="en-US" altLang="zh-TW" sz="2000" dirty="0"/>
              <a:t>ML</a:t>
            </a:r>
            <a:r>
              <a:rPr lang="zh-TW" altLang="en-US" sz="2000" dirty="0"/>
              <a:t> </a:t>
            </a:r>
            <a:r>
              <a:rPr lang="en-US" altLang="zh-TW" sz="2000" dirty="0"/>
              <a:t>Music</a:t>
            </a:r>
            <a:r>
              <a:rPr lang="zh-TW" altLang="en-US" sz="2000" dirty="0"/>
              <a:t> </a:t>
            </a:r>
            <a:r>
              <a:rPr lang="en-US" altLang="zh-TW" sz="2000" dirty="0"/>
              <a:t>Models</a:t>
            </a:r>
          </a:p>
          <a:p>
            <a:r>
              <a:rPr lang="en-US" altLang="zh-TW" sz="2000" dirty="0"/>
              <a:t>Deep Generative Music Models</a:t>
            </a:r>
          </a:p>
          <a:p>
            <a:r>
              <a:rPr lang="en-US" altLang="zh-TW" sz="2000" dirty="0"/>
              <a:t>Formative</a:t>
            </a:r>
            <a:r>
              <a:rPr lang="zh-TW" altLang="en-US" sz="2000" dirty="0"/>
              <a:t> </a:t>
            </a:r>
            <a:r>
              <a:rPr lang="en-US" altLang="zh-TW" sz="2000" dirty="0" err="1"/>
              <a:t>Needfinding</a:t>
            </a:r>
            <a:r>
              <a:rPr lang="en-US" altLang="zh-TW" sz="2000" dirty="0"/>
              <a:t>  Study</a:t>
            </a:r>
          </a:p>
          <a:p>
            <a:r>
              <a:rPr lang="en-US" altLang="zh-TW" sz="2000" dirty="0"/>
              <a:t>Motivations and Needs for Creating Music</a:t>
            </a:r>
          </a:p>
          <a:p>
            <a:r>
              <a:rPr lang="en-US" altLang="zh-TW" sz="2000" dirty="0" err="1"/>
              <a:t>Chanllenges</a:t>
            </a:r>
            <a:r>
              <a:rPr lang="en-US" altLang="zh-TW" sz="2000" dirty="0"/>
              <a:t> in Co-Creating with Generative DNNs</a:t>
            </a:r>
          </a:p>
          <a:p>
            <a:pPr lvl="1"/>
            <a:r>
              <a:rPr lang="en-US" altLang="zh-TW" sz="1800" dirty="0"/>
              <a:t>Information Overload</a:t>
            </a:r>
          </a:p>
          <a:p>
            <a:pPr lvl="1"/>
            <a:r>
              <a:rPr lang="en-US" altLang="zh-TW" sz="1800" dirty="0"/>
              <a:t>Non-deterministic output</a:t>
            </a:r>
          </a:p>
          <a:p>
            <a:pPr marL="0" indent="0">
              <a:buNone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32310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AD63-7375-4C2B-A1EB-90C7C68D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1410949" cy="762000"/>
          </a:xfrm>
        </p:spPr>
        <p:txBody>
          <a:bodyPr/>
          <a:lstStyle/>
          <a:p>
            <a:r>
              <a:rPr lang="en-US" altLang="zh-TW" dirty="0"/>
              <a:t>COCOCO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13CFD-5276-40FE-992E-CAB25D9F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58758"/>
          </a:xfrm>
        </p:spPr>
        <p:txBody>
          <a:bodyPr>
            <a:normAutofit/>
          </a:bodyPr>
          <a:lstStyle/>
          <a:p>
            <a:r>
              <a:rPr lang="en-US" altLang="zh-TW" dirty="0"/>
              <a:t> A music editor web interface for novice-AI co-creation</a:t>
            </a:r>
          </a:p>
          <a:p>
            <a:r>
              <a:rPr lang="en-US" altLang="zh-TW" dirty="0"/>
              <a:t> Augments standard generative music interface with a set of “AI Steering tools” as figures.1</a:t>
            </a:r>
          </a:p>
          <a:p>
            <a:r>
              <a:rPr lang="en-US" altLang="zh-TW" dirty="0"/>
              <a:t> COCOCO builds on top of </a:t>
            </a:r>
            <a:r>
              <a:rPr lang="en-US" altLang="zh-TW" dirty="0" err="1"/>
              <a:t>Coconet</a:t>
            </a:r>
            <a:r>
              <a:rPr lang="en-US" altLang="zh-TW" dirty="0"/>
              <a:t>, a deep generative model </a:t>
            </a:r>
            <a:r>
              <a:rPr lang="en-US" altLang="zh-TW" dirty="0" err="1"/>
              <a:t>trainded</a:t>
            </a:r>
            <a:r>
              <a:rPr lang="en-US" altLang="zh-TW" dirty="0"/>
              <a:t> on 4 part harmony </a:t>
            </a:r>
          </a:p>
          <a:p>
            <a:pPr lvl="1"/>
            <a:r>
              <a:rPr lang="en-US" altLang="zh-TW" dirty="0"/>
              <a:t>Accepts incomplete music as input and output complete music</a:t>
            </a:r>
          </a:p>
          <a:p>
            <a:pPr lvl="1"/>
            <a:r>
              <a:rPr lang="en-US" altLang="zh-TW" dirty="0" err="1"/>
              <a:t>Coconet</a:t>
            </a:r>
            <a:r>
              <a:rPr lang="en-US" altLang="zh-TW" dirty="0"/>
              <a:t> works with music that can have </a:t>
            </a:r>
          </a:p>
          <a:p>
            <a:pPr lvl="2"/>
            <a:r>
              <a:rPr lang="en-US" altLang="zh-TW" dirty="0"/>
              <a:t>4 parts or voice playing at the same time   (Represented by Soprano Alto Tenor Bass </a:t>
            </a:r>
            <a:r>
              <a:rPr lang="zh-TW" altLang="en-US" dirty="0"/>
              <a:t>女高音  低音    男高音  低音</a:t>
            </a:r>
            <a:r>
              <a:rPr lang="en-US" altLang="zh-TW" dirty="0"/>
              <a:t>)</a:t>
            </a:r>
          </a:p>
          <a:p>
            <a:pPr lvl="2"/>
            <a:r>
              <a:rPr lang="en-US" altLang="zh-TW" dirty="0"/>
              <a:t>2-measures long </a:t>
            </a:r>
          </a:p>
          <a:p>
            <a:pPr lvl="2"/>
            <a:r>
              <a:rPr lang="en-US" altLang="zh-TW" dirty="0"/>
              <a:t>32 timesteps of sixteenth-note beats</a:t>
            </a:r>
          </a:p>
          <a:p>
            <a:pPr lvl="2"/>
            <a:r>
              <a:rPr lang="en-US" altLang="zh-TW" dirty="0"/>
              <a:t>Each voice can make on any one of 46 pitches</a:t>
            </a:r>
          </a:p>
          <a:p>
            <a:pPr lvl="1"/>
            <a:r>
              <a:rPr lang="en-US" altLang="zh-TW" dirty="0" err="1"/>
              <a:t>Coconet</a:t>
            </a:r>
            <a:r>
              <a:rPr lang="en-US" altLang="zh-TW" dirty="0"/>
              <a:t> is robustness </a:t>
            </a:r>
          </a:p>
          <a:p>
            <a:pPr lvl="2"/>
            <a:r>
              <a:rPr lang="en-US" altLang="zh-TW" dirty="0"/>
              <a:t>able to infill any section of music, including gaps in the middle or start of the piece.</a:t>
            </a:r>
          </a:p>
          <a:p>
            <a:pPr lvl="2"/>
            <a:r>
              <a:rPr lang="en-US" altLang="zh-TW" dirty="0"/>
              <a:t>To mirror the most recent interfaces backed by these infill capabilities.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786FED1-780A-4D6C-836B-71BAEE53D382}"/>
              </a:ext>
            </a:extLst>
          </p:cNvPr>
          <p:cNvSpPr txBox="1">
            <a:spLocks/>
          </p:cNvSpPr>
          <p:nvPr/>
        </p:nvSpPr>
        <p:spPr>
          <a:xfrm>
            <a:off x="685801" y="1171576"/>
            <a:ext cx="11410949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/>
              <a:t>(Collaborative co-creation)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117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F3BF68C-16F3-4E45-872A-08132C02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40" y="1473117"/>
            <a:ext cx="10766469" cy="493209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75968B6-6343-421F-96A1-4AADBA2305EB}"/>
              </a:ext>
            </a:extLst>
          </p:cNvPr>
          <p:cNvSpPr txBox="1"/>
          <p:nvPr/>
        </p:nvSpPr>
        <p:spPr>
          <a:xfrm rot="16200000">
            <a:off x="-963518" y="3920113"/>
            <a:ext cx="334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Piano Keyboard type: Notes input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9A30D90-AF05-4206-8653-9FC0523CB107}"/>
              </a:ext>
            </a:extLst>
          </p:cNvPr>
          <p:cNvSpPr txBox="1"/>
          <p:nvPr/>
        </p:nvSpPr>
        <p:spPr>
          <a:xfrm>
            <a:off x="1628774" y="801030"/>
            <a:ext cx="332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 Voice lanes 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1117771-4225-4DDF-A9AC-878C725C7ED4}"/>
              </a:ext>
            </a:extLst>
          </p:cNvPr>
          <p:cNvSpPr/>
          <p:nvPr/>
        </p:nvSpPr>
        <p:spPr>
          <a:xfrm>
            <a:off x="7524219" y="2262763"/>
            <a:ext cx="3895725" cy="447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B0FC87B-C9E9-461B-8F64-A93905B6F819}"/>
              </a:ext>
            </a:extLst>
          </p:cNvPr>
          <p:cNvSpPr txBox="1"/>
          <p:nvPr/>
        </p:nvSpPr>
        <p:spPr>
          <a:xfrm>
            <a:off x="7648574" y="2341106"/>
            <a:ext cx="332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Sematic slider (4)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90733FD-2810-4BC1-B3B3-55919E9B8E5D}"/>
              </a:ext>
            </a:extLst>
          </p:cNvPr>
          <p:cNvSpPr/>
          <p:nvPr/>
        </p:nvSpPr>
        <p:spPr>
          <a:xfrm>
            <a:off x="7524218" y="2810449"/>
            <a:ext cx="3895725" cy="447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A17D230-B994-4D3E-B5CE-B915AEFC6BD4}"/>
              </a:ext>
            </a:extLst>
          </p:cNvPr>
          <p:cNvSpPr txBox="1"/>
          <p:nvPr/>
        </p:nvSpPr>
        <p:spPr>
          <a:xfrm>
            <a:off x="7648574" y="2849620"/>
            <a:ext cx="332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Example-based slider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9184589-3D26-4003-9968-5A6FC9DEC95C}"/>
              </a:ext>
            </a:extLst>
          </p:cNvPr>
          <p:cNvSpPr txBox="1"/>
          <p:nvPr/>
        </p:nvSpPr>
        <p:spPr>
          <a:xfrm>
            <a:off x="7648573" y="4576406"/>
            <a:ext cx="332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Audition Multiple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Alternatives 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(3)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AAF9845-EF7F-4A67-952A-CBB92524D341}"/>
              </a:ext>
            </a:extLst>
          </p:cNvPr>
          <p:cNvSpPr/>
          <p:nvPr/>
        </p:nvSpPr>
        <p:spPr>
          <a:xfrm>
            <a:off x="7524218" y="3729610"/>
            <a:ext cx="3895725" cy="21240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0CB14565-97A4-493A-9001-64B955D8D240}"/>
              </a:ext>
            </a:extLst>
          </p:cNvPr>
          <p:cNvSpPr/>
          <p:nvPr/>
        </p:nvSpPr>
        <p:spPr>
          <a:xfrm>
            <a:off x="1219198" y="3329563"/>
            <a:ext cx="4191002" cy="1714500"/>
          </a:xfrm>
          <a:prstGeom prst="roundRect">
            <a:avLst>
              <a:gd name="adj" fmla="val 6667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E1510A2-7838-4A65-9C38-7F80D6D0188F}"/>
              </a:ext>
            </a:extLst>
          </p:cNvPr>
          <p:cNvSpPr/>
          <p:nvPr/>
        </p:nvSpPr>
        <p:spPr>
          <a:xfrm>
            <a:off x="9620248" y="3777238"/>
            <a:ext cx="1352550" cy="600075"/>
          </a:xfrm>
          <a:prstGeom prst="roundRect">
            <a:avLst>
              <a:gd name="adj" fmla="val 6667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AA1C9DEF-4F77-4357-8DB2-19888E8A48A2}"/>
              </a:ext>
            </a:extLst>
          </p:cNvPr>
          <p:cNvSpPr txBox="1">
            <a:spLocks/>
          </p:cNvSpPr>
          <p:nvPr/>
        </p:nvSpPr>
        <p:spPr>
          <a:xfrm>
            <a:off x="648231" y="341805"/>
            <a:ext cx="2323569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/>
              <a:t>COCOCO </a:t>
            </a:r>
            <a:endParaRPr lang="zh-TW" altLang="en-US" dirty="0"/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262E2410-6110-4EF8-B7A8-DCA8A6B1C6ED}"/>
              </a:ext>
            </a:extLst>
          </p:cNvPr>
          <p:cNvSpPr txBox="1">
            <a:spLocks/>
          </p:cNvSpPr>
          <p:nvPr/>
        </p:nvSpPr>
        <p:spPr>
          <a:xfrm>
            <a:off x="2476500" y="233772"/>
            <a:ext cx="661987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/>
              <a:t>(Collaborative co-creation)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427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5EB1CB-1C2D-40B5-9ED2-90FAC823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Soft Priors: a techniques for AI-Steering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8069A83-01F0-4919-977E-22B97C8A2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274" y="2141538"/>
            <a:ext cx="7962477" cy="3649662"/>
          </a:xfrm>
        </p:spPr>
      </p:pic>
    </p:spTree>
    <p:extLst>
      <p:ext uri="{BB962C8B-B14F-4D97-AF65-F5344CB8AC3E}">
        <p14:creationId xmlns:p14="http://schemas.microsoft.com/office/powerpoint/2010/main" val="88009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1CBB0-BAA0-4983-8F2B-E10AF3358DA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096F0E7-E7B5-406E-8E94-F0043B2AC7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C6BCC-A38B-4625-90E6-7D3BBA390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0</TotalTime>
  <Words>866</Words>
  <Application>Microsoft Office PowerPoint</Application>
  <PresentationFormat>寬螢幕</PresentationFormat>
  <Paragraphs>88</Paragraphs>
  <Slides>14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Microsoft JhengHei UI</vt:lpstr>
      <vt:lpstr>Arial</vt:lpstr>
      <vt:lpstr>Calibri</vt:lpstr>
      <vt:lpstr>Calibri Light</vt:lpstr>
      <vt:lpstr>天體</vt:lpstr>
      <vt:lpstr>科技藝術 書報討論課程 20210323</vt:lpstr>
      <vt:lpstr> Novice-AI Music Co-Creation via AI-Steering Tools for Deep Generative Models </vt:lpstr>
      <vt:lpstr>PowerPoint 簡報</vt:lpstr>
      <vt:lpstr> ABSTRACT</vt:lpstr>
      <vt:lpstr> InTroduction</vt:lpstr>
      <vt:lpstr>Related Work</vt:lpstr>
      <vt:lpstr>COCOCO </vt:lpstr>
      <vt:lpstr>PowerPoint 簡報</vt:lpstr>
      <vt:lpstr>Soft Priors: a techniques for AI-Steering</vt:lpstr>
      <vt:lpstr>Results from Post-Study: Survey comparing the conventional interface and Cococo, with Standard error bars</vt:lpstr>
      <vt:lpstr>QuaLItative Findings</vt:lpstr>
      <vt:lpstr>CONCLUSION</vt:lpstr>
      <vt:lpstr>Connection &amp; COmment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2021-03-22T12:07:09Z</dcterms:created>
  <dcterms:modified xsi:type="dcterms:W3CDTF">2021-03-23T04:43:06Z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