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5" r:id="rId5"/>
    <p:sldId id="291" r:id="rId6"/>
    <p:sldId id="288" r:id="rId7"/>
    <p:sldId id="293" r:id="rId8"/>
    <p:sldId id="290" r:id="rId9"/>
    <p:sldId id="289" r:id="rId10"/>
    <p:sldId id="287" r:id="rId11"/>
    <p:sldId id="286" r:id="rId12"/>
    <p:sldId id="294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C7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BAE4A921-75C0-457E-B6C7-AF5D3F924778}">
      <dgm:prSet/>
      <dgm:spPr/>
      <dgm:t>
        <a:bodyPr rtlCol="0"/>
        <a:lstStyle/>
        <a:p>
          <a:pPr rtl="0">
            <a:defRPr b="1"/>
          </a:pPr>
          <a:r>
            <a:rPr lang="en-US" altLang="zh-TW" dirty="0"/>
            <a:t>Who’s View</a:t>
          </a:r>
          <a:endParaRPr lang="zh-tw" dirty="0"/>
        </a:p>
      </dgm:t>
    </dgm:pt>
    <dgm:pt modelId="{5DE6B7FC-E69A-4189-BB0C-356B2586F16F}" type="parTrans" cxnId="{906961F9-228B-42F0-B93A-61A91FF72B16}">
      <dgm:prSet/>
      <dgm:spPr/>
      <dgm:t>
        <a:bodyPr rtlCol="0"/>
        <a:lstStyle/>
        <a:p>
          <a:pPr rtl="0"/>
          <a:endParaRPr lang="en-US"/>
        </a:p>
      </dgm:t>
    </dgm:pt>
    <dgm:pt modelId="{E4500CC0-E9F9-45F4-8DBB-F762BD69C7EF}" type="sibTrans" cxnId="{906961F9-228B-42F0-B93A-61A91FF72B16}">
      <dgm:prSet/>
      <dgm:spPr/>
      <dgm:t>
        <a:bodyPr rtlCol="0"/>
        <a:lstStyle/>
        <a:p>
          <a:pPr rtl="0"/>
          <a:endParaRPr lang="en-US"/>
        </a:p>
      </dgm:t>
    </dgm:pt>
    <dgm:pt modelId="{300F49C4-BE2A-4BB1-881A-D5DBC7667E1A}">
      <dgm:prSet/>
      <dgm:spPr/>
      <dgm:t>
        <a:bodyPr rtlCol="0"/>
        <a:lstStyle/>
        <a:p>
          <a:pPr rtl="0"/>
          <a:r>
            <a:rPr lang="en-US" altLang="zh-TW" dirty="0"/>
            <a:t>People’s Biases</a:t>
          </a:r>
          <a:endParaRPr lang="zh-tw" dirty="0"/>
        </a:p>
      </dgm:t>
    </dgm:pt>
    <dgm:pt modelId="{938A8F79-6539-4D75-80F8-D245BBF23EB2}" type="parTrans" cxnId="{E21D1965-4238-40BD-8C23-F39BDB8AF9FF}">
      <dgm:prSet/>
      <dgm:spPr/>
      <dgm:t>
        <a:bodyPr rtlCol="0"/>
        <a:lstStyle/>
        <a:p>
          <a:pPr rtl="0"/>
          <a:endParaRPr lang="en-US"/>
        </a:p>
      </dgm:t>
    </dgm:pt>
    <dgm:pt modelId="{E6F5A85C-A7FD-4313-BD20-CCE392CD9E1F}" type="sibTrans" cxnId="{E21D1965-4238-40BD-8C23-F39BDB8AF9FF}">
      <dgm:prSet/>
      <dgm:spPr/>
      <dgm:t>
        <a:bodyPr rtlCol="0"/>
        <a:lstStyle/>
        <a:p>
          <a:pPr rtl="0"/>
          <a:endParaRPr lang="en-US"/>
        </a:p>
      </dgm:t>
    </dgm:pt>
    <dgm:pt modelId="{393C84A3-4571-4040-9493-0BA1AF30DA26}">
      <dgm:prSet/>
      <dgm:spPr/>
      <dgm:t>
        <a:bodyPr rtlCol="0"/>
        <a:lstStyle/>
        <a:p>
          <a:pPr rtl="0">
            <a:defRPr b="1"/>
          </a:pPr>
          <a:r>
            <a:rPr lang="en-US" altLang="zh-TW" dirty="0"/>
            <a:t>Who’s View</a:t>
          </a:r>
          <a:endParaRPr lang="zh-tw" dirty="0"/>
        </a:p>
      </dgm:t>
    </dgm:pt>
    <dgm:pt modelId="{3A4A9F0D-AEA3-4A1C-B17C-D8B078DF106A}" type="parTrans" cxnId="{B78F293F-BC11-49D3-BE1D-C504995D7961}">
      <dgm:prSet/>
      <dgm:spPr/>
      <dgm:t>
        <a:bodyPr rtlCol="0"/>
        <a:lstStyle/>
        <a:p>
          <a:pPr rtl="0"/>
          <a:endParaRPr lang="en-US"/>
        </a:p>
      </dgm:t>
    </dgm:pt>
    <dgm:pt modelId="{8C58886A-EDBF-4BFF-AE8D-8BBD9AD31068}" type="sibTrans" cxnId="{B78F293F-BC11-49D3-BE1D-C504995D7961}">
      <dgm:prSet/>
      <dgm:spPr/>
      <dgm:t>
        <a:bodyPr rtlCol="0"/>
        <a:lstStyle/>
        <a:p>
          <a:pPr rtl="0"/>
          <a:endParaRPr lang="en-US"/>
        </a:p>
      </dgm:t>
    </dgm:pt>
    <dgm:pt modelId="{09AB19DE-0A85-493B-8A0E-8AC56DC905F8}">
      <dgm:prSet/>
      <dgm:spPr/>
      <dgm:t>
        <a:bodyPr rtlCol="0"/>
        <a:lstStyle/>
        <a:p>
          <a:pPr rtl="0"/>
          <a:r>
            <a:rPr lang="en-US" altLang="zh-TW" dirty="0"/>
            <a:t>Machine’s Biases</a:t>
          </a:r>
          <a:endParaRPr lang="zh-tw" dirty="0"/>
        </a:p>
      </dgm:t>
    </dgm:pt>
    <dgm:pt modelId="{4BB754D1-EDE1-4049-9435-D033F95709D0}" type="parTrans" cxnId="{7F0FCC7E-C51A-4B2D-B669-97CE74A0DED9}">
      <dgm:prSet/>
      <dgm:spPr/>
      <dgm:t>
        <a:bodyPr rtlCol="0"/>
        <a:lstStyle/>
        <a:p>
          <a:pPr rtl="0"/>
          <a:endParaRPr lang="en-US"/>
        </a:p>
      </dgm:t>
    </dgm:pt>
    <dgm:pt modelId="{8861651B-08AB-4BAF-AAF6-588C1FD8766A}" type="sibTrans" cxnId="{7F0FCC7E-C51A-4B2D-B669-97CE74A0DED9}">
      <dgm:prSet/>
      <dgm:spPr/>
      <dgm:t>
        <a:bodyPr rtlCol="0"/>
        <a:lstStyle/>
        <a:p>
          <a:pPr rtl="0"/>
          <a:endParaRPr lang="en-US"/>
        </a:p>
      </dgm:t>
    </dgm:pt>
    <dgm:pt modelId="{7FA9AB4A-92C1-41E8-8158-DD2B25D9113B}">
      <dgm:prSet/>
      <dgm:spPr/>
      <dgm:t>
        <a:bodyPr rtlCol="0"/>
        <a:lstStyle/>
        <a:p>
          <a:pPr rtl="0">
            <a:defRPr b="1"/>
          </a:pPr>
          <a:r>
            <a:rPr lang="en-US" altLang="zh-TW" dirty="0"/>
            <a:t>Your View</a:t>
          </a:r>
          <a:endParaRPr lang="zh-tw" dirty="0"/>
        </a:p>
      </dgm:t>
    </dgm:pt>
    <dgm:pt modelId="{38E7AEFA-EB50-4771-857F-576467B37145}" type="parTrans" cxnId="{85EB9F4D-461E-4ACB-A92D-BEED8E572647}">
      <dgm:prSet/>
      <dgm:spPr/>
      <dgm:t>
        <a:bodyPr rtlCol="0"/>
        <a:lstStyle/>
        <a:p>
          <a:pPr rtl="0"/>
          <a:endParaRPr lang="en-US"/>
        </a:p>
      </dgm:t>
    </dgm:pt>
    <dgm:pt modelId="{FB571C8D-8BC9-46B5-9DCF-FEB771A5C820}" type="sibTrans" cxnId="{85EB9F4D-461E-4ACB-A92D-BEED8E572647}">
      <dgm:prSet/>
      <dgm:spPr/>
      <dgm:t>
        <a:bodyPr rtlCol="0"/>
        <a:lstStyle/>
        <a:p>
          <a:pPr rtl="0"/>
          <a:endParaRPr lang="en-US"/>
        </a:p>
      </dgm:t>
    </dgm:pt>
    <dgm:pt modelId="{91598E38-7461-470A-91AA-325A90C2A6DA}">
      <dgm:prSet/>
      <dgm:spPr/>
      <dgm:t>
        <a:bodyPr rtlCol="0"/>
        <a:lstStyle/>
        <a:p>
          <a:pPr rtl="0"/>
          <a:r>
            <a:rPr lang="en-US" altLang="zh-TW" dirty="0"/>
            <a:t>How People or Machine See you!</a:t>
          </a:r>
          <a:endParaRPr lang="zh-tw" dirty="0"/>
        </a:p>
      </dgm:t>
    </dgm:pt>
    <dgm:pt modelId="{8982EE4A-6F3A-428C-8E76-02A30B39C05F}" type="parTrans" cxnId="{3BA4B7B9-0A7C-4EFC-8F39-59CD69864C97}">
      <dgm:prSet/>
      <dgm:spPr/>
      <dgm:t>
        <a:bodyPr rtlCol="0"/>
        <a:lstStyle/>
        <a:p>
          <a:pPr rtl="0"/>
          <a:endParaRPr lang="en-US"/>
        </a:p>
      </dgm:t>
    </dgm:pt>
    <dgm:pt modelId="{AEBFFADC-990D-480E-B682-B841BE19126D}" type="sibTrans" cxnId="{3BA4B7B9-0A7C-4EFC-8F39-59CD69864C97}">
      <dgm:prSet/>
      <dgm:spPr/>
      <dgm:t>
        <a:bodyPr rtlCol="0"/>
        <a:lstStyle/>
        <a:p>
          <a:pPr rtl="0"/>
          <a:endParaRPr lang="en-US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CC03F19A-A782-4E5A-9625-093D1EDAA0BB}" type="pres">
      <dgm:prSet presAssocID="{95BE5B1F-8548-4FA5-8ECE-FF697B8BDC8B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3"/>
      <dgm:spPr/>
    </dgm:pt>
    <dgm:pt modelId="{EA20BABE-DBEE-4C24-BE16-E45AAEA3EDCA}" type="pres">
      <dgm:prSet presAssocID="{BAE4A921-75C0-457E-B6C7-AF5D3F924778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6">
        <dgm:presLayoutVars>
          <dgm:bulletEnabled val="1"/>
        </dgm:presLayoutVars>
      </dgm:prSet>
      <dgm:spPr/>
    </dgm:pt>
    <dgm:pt modelId="{9A7C4BC5-8408-4A9F-95F6-2C530BD76C90}" type="pres">
      <dgm:prSet presAssocID="{BAE4A921-75C0-457E-B6C7-AF5D3F924778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7489FD9C-209C-450B-A153-25ECC5553CBF}" type="pres">
      <dgm:prSet presAssocID="{BAE4A921-75C0-457E-B6C7-AF5D3F924778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3"/>
      <dgm:spPr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3"/>
      <dgm:spPr/>
    </dgm:pt>
    <dgm:pt modelId="{2711D058-BAA7-47D4-A383-AC85BDB9C49A}" type="pres">
      <dgm:prSet presAssocID="{393C84A3-4571-4040-9493-0BA1AF30DA26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6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1E2ADF36-0ED9-4D0B-9DA8-76AB8AD57A13}" type="pres">
      <dgm:prSet presAssocID="{393C84A3-4571-4040-9493-0BA1AF30DA26}" presName="ConnectLine" presStyleLbl="sibTrans1D1" presStyleIdx="1" presStyleCnt="3"/>
      <dgm:spPr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2" presStyleCnt="3"/>
      <dgm:spPr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2" presStyleCnt="3"/>
      <dgm:spPr/>
    </dgm:pt>
    <dgm:pt modelId="{54E9787F-D270-4F42-9D4D-33FB0CF6F31C}" type="pres">
      <dgm:prSet presAssocID="{7FA9AB4A-92C1-41E8-8158-DD2B25D9113B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4" presStyleCnt="6">
        <dgm:presLayoutVars>
          <dgm:bulletEnabled val="1"/>
        </dgm:presLayoutVars>
      </dgm:prSet>
      <dgm:spPr/>
    </dgm:pt>
    <dgm:pt modelId="{C964CC5F-AD31-46FE-B950-6FB1958FE6E6}" type="pres">
      <dgm:prSet presAssocID="{7FA9AB4A-92C1-41E8-8158-DD2B25D9113B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190034F2-01B6-4E29-94D7-2881B6E05652}" type="pres">
      <dgm:prSet presAssocID="{7FA9AB4A-92C1-41E8-8158-DD2B25D9113B}" presName="ConnectLine" presStyleLbl="sibTrans1D1" presStyleIdx="2" presStyleCnt="3"/>
      <dgm:spPr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</dgm:ptLst>
  <dgm:cxnLst>
    <dgm:cxn modelId="{7E6DC41C-C406-4951-B0EE-F3DC3A148906}" type="presOf" srcId="{91598E38-7461-470A-91AA-325A90C2A6DA}" destId="{82BCA083-80C3-4058-9BD8-C46261DA9F8C}" srcOrd="0" destOrd="0" presId="urn:microsoft.com/office/officeart/2017/3/layout/DropPinTimeline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E21D1965-4238-40BD-8C23-F39BDB8AF9FF}" srcId="{BAE4A921-75C0-457E-B6C7-AF5D3F924778}" destId="{300F49C4-BE2A-4BB1-881A-D5DBC7667E1A}" srcOrd="0" destOrd="0" parTransId="{938A8F79-6539-4D75-80F8-D245BBF23EB2}" sibTransId="{E6F5A85C-A7FD-4313-BD20-CCE392CD9E1F}"/>
    <dgm:cxn modelId="{77F32C46-08D7-4179-AB20-76ADE90E9955}" type="presOf" srcId="{09AB19DE-0A85-493B-8A0E-8AC56DC905F8}" destId="{3A41E69A-F56A-4583-B89C-B41BD4D77851}" srcOrd="0" destOrd="0" presId="urn:microsoft.com/office/officeart/2017/3/layout/DropPinTimeline"/>
    <dgm:cxn modelId="{85EB9F4D-461E-4ACB-A92D-BEED8E572647}" srcId="{95BE5B1F-8548-4FA5-8ECE-FF697B8BDC8B}" destId="{7FA9AB4A-92C1-41E8-8158-DD2B25D9113B}" srcOrd="2" destOrd="0" parTransId="{38E7AEFA-EB50-4771-857F-576467B37145}" sibTransId="{FB571C8D-8BC9-46B5-9DCF-FEB771A5C820}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7F0FCC7E-C51A-4B2D-B669-97CE74A0DED9}" srcId="{393C84A3-4571-4040-9493-0BA1AF30DA26}" destId="{09AB19DE-0A85-493B-8A0E-8AC56DC905F8}" srcOrd="0" destOrd="0" parTransId="{4BB754D1-EDE1-4049-9435-D033F95709D0}" sibTransId="{8861651B-08AB-4BAF-AAF6-588C1FD8766A}"/>
    <dgm:cxn modelId="{F3ABAF8E-13D8-424E-B861-7C80DAF4451A}" type="presOf" srcId="{300F49C4-BE2A-4BB1-881A-D5DBC7667E1A}" destId="{3ED01646-9ED9-44BF-8F18-EE860C524998}" srcOrd="0" destOrd="0" presId="urn:microsoft.com/office/officeart/2017/3/layout/DropPinTimeline"/>
    <dgm:cxn modelId="{3BA4B7B9-0A7C-4EFC-8F39-59CD69864C97}" srcId="{7FA9AB4A-92C1-41E8-8158-DD2B25D9113B}" destId="{91598E38-7461-470A-91AA-325A90C2A6DA}" srcOrd="0" destOrd="0" parTransId="{8982EE4A-6F3A-428C-8E76-02A30B39C05F}" sibTransId="{AEBFFADC-990D-480E-B682-B841BE19126D}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60005AFE-25F4-4CFC-AAB5-E1E68A8C4FDC}" type="presParOf" srcId="{DD1337DA-0D94-4BF8-B352-3B3EA06F55F0}" destId="{9D5F1A08-E877-4B58-96C8-2FD292B3B116}" srcOrd="4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F19A-A782-4E5A-9625-093D1EDAA0BB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A2C6-D52B-4D0D-A568-29C7D5CB9D78}">
      <dsp:nvSpPr>
        <dsp:cNvPr id="0" name=""/>
        <dsp:cNvSpPr/>
      </dsp:nvSpPr>
      <dsp:spPr>
        <a:xfrm rot="8100000">
          <a:off x="92381" y="651568"/>
          <a:ext cx="414436" cy="41443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BABE-DBEE-4C24-BE16-E45AAEA3EDCA}">
      <dsp:nvSpPr>
        <dsp:cNvPr id="0" name=""/>
        <dsp:cNvSpPr/>
      </dsp:nvSpPr>
      <dsp:spPr>
        <a:xfrm>
          <a:off x="138421" y="697608"/>
          <a:ext cx="322356" cy="3223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1646-9ED9-44BF-8F18-EE860C524998}">
      <dsp:nvSpPr>
        <dsp:cNvPr id="0" name=""/>
        <dsp:cNvSpPr/>
      </dsp:nvSpPr>
      <dsp:spPr>
        <a:xfrm>
          <a:off x="592650" y="1152582"/>
          <a:ext cx="2819433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rtlCol="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kern="1200" dirty="0"/>
            <a:t>People’s Biases</a:t>
          </a:r>
          <a:endParaRPr lang="zh-tw" sz="1500" kern="1200" dirty="0"/>
        </a:p>
      </dsp:txBody>
      <dsp:txXfrm>
        <a:off x="592650" y="1152582"/>
        <a:ext cx="2819433" cy="1672373"/>
      </dsp:txXfrm>
    </dsp:sp>
    <dsp:sp modelId="{9A7C4BC5-8408-4A9F-95F6-2C530BD76C90}">
      <dsp:nvSpPr>
        <dsp:cNvPr id="0" name=""/>
        <dsp:cNvSpPr/>
      </dsp:nvSpPr>
      <dsp:spPr>
        <a:xfrm>
          <a:off x="592650" y="564991"/>
          <a:ext cx="2819433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altLang="zh-TW" sz="2000" kern="1200" dirty="0"/>
            <a:t>Who’s View</a:t>
          </a:r>
          <a:endParaRPr lang="zh-tw" sz="2000" kern="1200" dirty="0"/>
        </a:p>
      </dsp:txBody>
      <dsp:txXfrm>
        <a:off x="592650" y="564991"/>
        <a:ext cx="2819433" cy="587590"/>
      </dsp:txXfrm>
    </dsp:sp>
    <dsp:sp modelId="{7489FD9C-209C-450B-A153-25ECC5553CBF}">
      <dsp:nvSpPr>
        <dsp:cNvPr id="0" name=""/>
        <dsp:cNvSpPr/>
      </dsp:nvSpPr>
      <dsp:spPr>
        <a:xfrm>
          <a:off x="299599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607E-9A4B-4D4B-A6EE-031B85F657E6}">
      <dsp:nvSpPr>
        <dsp:cNvPr id="0" name=""/>
        <dsp:cNvSpPr/>
      </dsp:nvSpPr>
      <dsp:spPr>
        <a:xfrm>
          <a:off x="247594" y="2772072"/>
          <a:ext cx="105498" cy="105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7F30-E954-4858-8394-A254126D3936}">
      <dsp:nvSpPr>
        <dsp:cNvPr id="0" name=""/>
        <dsp:cNvSpPr/>
      </dsp:nvSpPr>
      <dsp:spPr>
        <a:xfrm rot="18900000">
          <a:off x="1781902" y="4583906"/>
          <a:ext cx="414436" cy="414436"/>
        </a:xfrm>
        <a:prstGeom prst="teardrop">
          <a:avLst>
            <a:gd name="adj" fmla="val 115000"/>
          </a:avLst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15875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D058-BAA7-47D4-A383-AC85BDB9C49A}">
      <dsp:nvSpPr>
        <dsp:cNvPr id="0" name=""/>
        <dsp:cNvSpPr/>
      </dsp:nvSpPr>
      <dsp:spPr>
        <a:xfrm>
          <a:off x="1827942" y="4629947"/>
          <a:ext cx="322356" cy="3223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E69A-F56A-4583-B89C-B41BD4D77851}">
      <dsp:nvSpPr>
        <dsp:cNvPr id="0" name=""/>
        <dsp:cNvSpPr/>
      </dsp:nvSpPr>
      <dsp:spPr>
        <a:xfrm>
          <a:off x="2282171" y="2824956"/>
          <a:ext cx="2819433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rtlCol="0" anchor="b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kern="1200" dirty="0"/>
            <a:t>Machine’s Biases</a:t>
          </a:r>
          <a:endParaRPr lang="zh-tw" sz="1500" kern="1200" dirty="0"/>
        </a:p>
      </dsp:txBody>
      <dsp:txXfrm>
        <a:off x="2282171" y="2824956"/>
        <a:ext cx="2819433" cy="1672373"/>
      </dsp:txXfrm>
    </dsp:sp>
    <dsp:sp modelId="{D47FC92B-725F-4F7A-A74D-33B323102A1B}">
      <dsp:nvSpPr>
        <dsp:cNvPr id="0" name=""/>
        <dsp:cNvSpPr/>
      </dsp:nvSpPr>
      <dsp:spPr>
        <a:xfrm>
          <a:off x="2282171" y="4497329"/>
          <a:ext cx="2819433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altLang="zh-TW" sz="2000" kern="1200" dirty="0"/>
            <a:t>Who’s View</a:t>
          </a:r>
          <a:endParaRPr lang="zh-tw" sz="2000" kern="1200" dirty="0"/>
        </a:p>
      </dsp:txBody>
      <dsp:txXfrm>
        <a:off x="2282171" y="4497329"/>
        <a:ext cx="2819433" cy="587590"/>
      </dsp:txXfrm>
    </dsp:sp>
    <dsp:sp modelId="{1E2ADF36-0ED9-4D0B-9DA8-76AB8AD57A13}">
      <dsp:nvSpPr>
        <dsp:cNvPr id="0" name=""/>
        <dsp:cNvSpPr/>
      </dsp:nvSpPr>
      <dsp:spPr>
        <a:xfrm>
          <a:off x="1989120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F0F25-A574-46F8-B923-19F0E1C4BCD8}">
      <dsp:nvSpPr>
        <dsp:cNvPr id="0" name=""/>
        <dsp:cNvSpPr/>
      </dsp:nvSpPr>
      <dsp:spPr>
        <a:xfrm>
          <a:off x="1937115" y="2772072"/>
          <a:ext cx="105498" cy="105766"/>
        </a:xfrm>
        <a:prstGeom prst="ellipse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9A81-4B76-4345-B78F-BFC8502F0C48}">
      <dsp:nvSpPr>
        <dsp:cNvPr id="0" name=""/>
        <dsp:cNvSpPr/>
      </dsp:nvSpPr>
      <dsp:spPr>
        <a:xfrm rot="8100000">
          <a:off x="3471423" y="651568"/>
          <a:ext cx="414436" cy="414436"/>
        </a:xfrm>
        <a:prstGeom prst="teardrop">
          <a:avLst>
            <a:gd name="adj" fmla="val 115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787F-D270-4F42-9D4D-33FB0CF6F31C}">
      <dsp:nvSpPr>
        <dsp:cNvPr id="0" name=""/>
        <dsp:cNvSpPr/>
      </dsp:nvSpPr>
      <dsp:spPr>
        <a:xfrm>
          <a:off x="3517463" y="697608"/>
          <a:ext cx="322356" cy="3223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A083-80C3-4058-9BD8-C46261DA9F8C}">
      <dsp:nvSpPr>
        <dsp:cNvPr id="0" name=""/>
        <dsp:cNvSpPr/>
      </dsp:nvSpPr>
      <dsp:spPr>
        <a:xfrm>
          <a:off x="3971692" y="1152582"/>
          <a:ext cx="2819433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rtlCol="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kern="1200" dirty="0"/>
            <a:t>How People or Machine See you!</a:t>
          </a:r>
          <a:endParaRPr lang="zh-tw" sz="1500" kern="1200" dirty="0"/>
        </a:p>
      </dsp:txBody>
      <dsp:txXfrm>
        <a:off x="3971692" y="1152582"/>
        <a:ext cx="2819433" cy="1672373"/>
      </dsp:txXfrm>
    </dsp:sp>
    <dsp:sp modelId="{C964CC5F-AD31-46FE-B950-6FB1958FE6E6}">
      <dsp:nvSpPr>
        <dsp:cNvPr id="0" name=""/>
        <dsp:cNvSpPr/>
      </dsp:nvSpPr>
      <dsp:spPr>
        <a:xfrm>
          <a:off x="3971692" y="564991"/>
          <a:ext cx="2819433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altLang="zh-TW" sz="2000" kern="1200" dirty="0"/>
            <a:t>Your View</a:t>
          </a:r>
          <a:endParaRPr lang="zh-tw" sz="2000" kern="1200" dirty="0"/>
        </a:p>
      </dsp:txBody>
      <dsp:txXfrm>
        <a:off x="3971692" y="564991"/>
        <a:ext cx="2819433" cy="587590"/>
      </dsp:txXfrm>
    </dsp:sp>
    <dsp:sp modelId="{190034F2-01B6-4E29-94D7-2881B6E05652}">
      <dsp:nvSpPr>
        <dsp:cNvPr id="0" name=""/>
        <dsp:cNvSpPr/>
      </dsp:nvSpPr>
      <dsp:spPr>
        <a:xfrm>
          <a:off x="3678641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E25D-2D36-4E5D-928D-E3CB91C6F58C}">
      <dsp:nvSpPr>
        <dsp:cNvPr id="0" name=""/>
        <dsp:cNvSpPr/>
      </dsp:nvSpPr>
      <dsp:spPr>
        <a:xfrm>
          <a:off x="3626636" y="2772072"/>
          <a:ext cx="105498" cy="105766"/>
        </a:xfrm>
        <a:prstGeom prst="ellipse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圖釘標示時間表"/>
  <dgm:desc val="U用於依時間順序顯示事件清單。圖釘旁邊的不可見方塊包含日期，描述緊隨其後。它可以顯示數量適中的文字和長度適中的日期格式。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517B790B-897E-45FE-9FC8-53B027C83A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8B8205-927E-4D45-BDD2-7C8DB7F2BE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F845E89-3424-4120-AB01-707A898B5351}" type="datetime1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3/9/2021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4DBEE0-CBB3-47A5-BFA5-881B41B8C4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A435089-D4F9-4B06-A22E-906AB1C16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368155-FE14-4175-A20C-6C13A6C81BBD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1146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40F4421-5908-41D7-9255-7459F1B49BAF}" type="datetime1">
              <a:rPr lang="en-US" altLang="zh-TW" noProof="0" smtClean="0"/>
              <a:pPr/>
              <a:t>3/9/2021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7C6B838-8B18-40E8-A637-E97AAA34FEF5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4458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7C6B838-8B18-40E8-A637-E97AAA34FEF5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21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6B838-8B18-40E8-A637-E97AAA34FEF5}" type="slidenum">
              <a:rPr lang="en-US" altLang="zh-TW" smtClean="0"/>
              <a:pPr/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66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A00C0F-3941-41D8-8126-07F9B4BDA72C}" type="datetime1">
              <a:rPr lang="en-US" altLang="zh-TW" noProof="0" smtClean="0"/>
              <a:t>3/9/2021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AF2EB5-90BA-487C-85D6-CF8AC14762D9}" type="datetime1">
              <a:rPr lang="en-US" altLang="zh-TW" noProof="0" smtClean="0"/>
              <a:t>3/9/2021</a:t>
            </a:fld>
            <a:endParaRPr lang="zh-TW" altLang="en-US" noProof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AD2EBE-466D-4CFE-8D06-E27B566B6147}" type="datetime1">
              <a:rPr lang="en-US" altLang="zh-TW" noProof="0" smtClean="0"/>
              <a:t>3/9/2021</a:t>
            </a:fld>
            <a:endParaRPr lang="zh-TW" altLang="en-US" noProof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EE5C99-C21D-48A3-8DA8-4582D16555D0}" type="datetime1">
              <a:rPr lang="en-US" altLang="zh-TW" noProof="0" smtClean="0"/>
              <a:t>3/9/2021</a:t>
            </a:fld>
            <a:endParaRPr lang="zh-TW" altLang="en-US" noProof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8A8CB0-D597-4AAD-96C0-E418DF895E5F}" type="datetime1">
              <a:rPr lang="en-US" altLang="zh-TW" noProof="0" smtClean="0"/>
              <a:t>3/9/2021</a:t>
            </a:fld>
            <a:endParaRPr lang="zh-TW" altLang="en-US" noProof="0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12" name="投影片編號預留位置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9CD95-377E-42A6-89FC-0633FC8439BA}" type="datetime1">
              <a:rPr lang="en-US" altLang="zh-TW" noProof="0" smtClean="0"/>
              <a:t>3/9/2021</a:t>
            </a:fld>
            <a:endParaRPr lang="zh-TW" altLang="en-US" noProof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05666-1E93-4828-B6B6-846B655A1528}" type="datetime1">
              <a:rPr lang="en-US" altLang="zh-TW" noProof="0" smtClean="0"/>
              <a:t>3/9/2021</a:t>
            </a:fld>
            <a:endParaRPr lang="zh-TW" altLang="en-US" noProof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6C97990-F744-4BD3-9F1C-CEE94BAF2E59}" type="datetime1">
              <a:rPr lang="en-US" altLang="zh-TW" noProof="0" smtClean="0"/>
              <a:t>3/9/2021</a:t>
            </a:fld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AA9DB90-80B5-4428-B8A5-DE35DB4928CF}" type="datetime1">
              <a:rPr lang="en-US" altLang="zh-TW" noProof="0" smtClean="0"/>
              <a:t>3/9/2021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C5F5C-5D46-4E4E-AF6F-1BA70BF86F02}" type="datetime1">
              <a:rPr lang="en-US" altLang="zh-TW" noProof="0" smtClean="0"/>
              <a:t>3/9/2021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98EE3D-8CD1-4C3F-BD1C-C98C9596463C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0" name="直線接點​​(S)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proceedings/10.1145/3386567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5/3386567.33885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mixamo.com/#/?limit=96&amp;page=1&amp;type=Charact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05641" cy="2901694"/>
          </a:xfrm>
        </p:spPr>
        <p:txBody>
          <a:bodyPr rtlCol="0" anchor="b"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科技藝術</a:t>
            </a:r>
            <a:br>
              <a:rPr lang="zh-TW" altLang="en-US" sz="4400" dirty="0">
                <a:solidFill>
                  <a:schemeClr val="tx1"/>
                </a:solidFill>
              </a:rPr>
            </a:br>
            <a:r>
              <a:rPr lang="zh-TW" altLang="en-US" sz="4000" dirty="0">
                <a:solidFill>
                  <a:schemeClr val="tx1"/>
                </a:solidFill>
              </a:rPr>
              <a:t>書報討論課程</a:t>
            </a:r>
            <a:br>
              <a:rPr lang="zh-TW" altLang="en-US" sz="4400" dirty="0">
                <a:solidFill>
                  <a:schemeClr val="tx1"/>
                </a:solidFill>
              </a:rPr>
            </a:br>
            <a:r>
              <a:rPr lang="en-US" altLang="zh-TW" sz="1800" dirty="0">
                <a:solidFill>
                  <a:schemeClr val="tx1"/>
                </a:solidFill>
              </a:rPr>
              <a:t>20210309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zh-TW" altLang="en-US" sz="1200" dirty="0"/>
              <a:t>授課教師</a:t>
            </a:r>
            <a:r>
              <a:rPr lang="en-US" altLang="zh-TW" sz="1200" dirty="0"/>
              <a:t>:</a:t>
            </a:r>
            <a:r>
              <a:rPr lang="zh-TW" altLang="en-US" sz="1200" dirty="0"/>
              <a:t>許素朱教授</a:t>
            </a:r>
            <a:endParaRPr lang="en-US" altLang="zh-TW" sz="1200" dirty="0"/>
          </a:p>
          <a:p>
            <a:pPr>
              <a:spcAft>
                <a:spcPts val="600"/>
              </a:spcAft>
            </a:pPr>
            <a:r>
              <a:rPr lang="zh-TW" altLang="en-US" sz="1200" dirty="0"/>
              <a:t>報告學生</a:t>
            </a:r>
            <a:r>
              <a:rPr lang="en-US" altLang="zh-TW" sz="1200" dirty="0"/>
              <a:t>:</a:t>
            </a:r>
            <a:r>
              <a:rPr lang="zh-TW" altLang="en-US" sz="1200" dirty="0"/>
              <a:t> 翁政弘 </a:t>
            </a:r>
            <a:r>
              <a:rPr lang="en-US" altLang="zh-TW" sz="1050" dirty="0"/>
              <a:t>iPhD109</a:t>
            </a:r>
            <a:r>
              <a:rPr lang="zh-TW" altLang="en-US" sz="1200" dirty="0"/>
              <a:t>人工智慧組</a:t>
            </a:r>
            <a:endParaRPr lang="en-US" altLang="zh-TW" sz="1200" dirty="0"/>
          </a:p>
        </p:txBody>
      </p:sp>
      <p:cxnSp>
        <p:nvCxnSpPr>
          <p:cNvPr id="32" name="直線接點​​(S)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54F2759-B51B-412B-B6E3-05A70E044393}"/>
              </a:ext>
            </a:extLst>
          </p:cNvPr>
          <p:cNvSpPr/>
          <p:nvPr/>
        </p:nvSpPr>
        <p:spPr>
          <a:xfrm>
            <a:off x="0" y="748348"/>
            <a:ext cx="12192000" cy="781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6F71B86-4992-40BB-B5DA-3D08397F47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405" y="1943101"/>
            <a:ext cx="6341151" cy="4233116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F5FA593C-B580-4199-B78A-E1BC43AB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2" y="-105989"/>
            <a:ext cx="10058400" cy="1450757"/>
          </a:xfrm>
        </p:spPr>
        <p:txBody>
          <a:bodyPr>
            <a:noAutofit/>
          </a:bodyPr>
          <a:lstStyle/>
          <a:p>
            <a:r>
              <a:rPr lang="en-US" altLang="zh-TW" sz="3600" b="1" dirty="0"/>
              <a:t>Stepping Inside the </a:t>
            </a:r>
            <a:r>
              <a:rPr lang="en-US" altLang="zh-TW" sz="3600" b="1" i="1" dirty="0"/>
              <a:t>Classification Cube</a:t>
            </a:r>
            <a:r>
              <a:rPr lang="zh-TW" altLang="en-US" sz="3600" b="1" i="1" dirty="0"/>
              <a:t> </a:t>
            </a:r>
            <a:r>
              <a:rPr lang="en-US" altLang="zh-TW" sz="3600" b="1" dirty="0"/>
              <a:t>:</a:t>
            </a:r>
            <a:br>
              <a:rPr lang="en-US" altLang="zh-TW" sz="3600" b="1" dirty="0"/>
            </a:br>
            <a:r>
              <a:rPr lang="en-US" altLang="zh-TW" sz="3600" b="1" dirty="0"/>
              <a:t>An Intimate Interaction with an AI System</a:t>
            </a:r>
            <a:endParaRPr lang="zh-TW" altLang="en-US" sz="3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3720D-88D7-40F4-BD53-CB936A0D11EE}"/>
              </a:ext>
            </a:extLst>
          </p:cNvPr>
          <p:cNvSpPr/>
          <p:nvPr/>
        </p:nvSpPr>
        <p:spPr>
          <a:xfrm>
            <a:off x="3575851" y="1454786"/>
            <a:ext cx="4579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HelveticaNeue-Light"/>
              </a:rPr>
              <a:t>Authors:</a:t>
            </a:r>
            <a:r>
              <a:rPr lang="zh-TW" altLang="en-US" dirty="0">
                <a:latin typeface="HelveticaNeue-Light"/>
              </a:rPr>
              <a:t> </a:t>
            </a:r>
            <a:r>
              <a:rPr lang="en-US" altLang="zh-TW" dirty="0">
                <a:latin typeface="HelveticaNeue-Light"/>
              </a:rPr>
              <a:t>Avital Meshi and Angus G. Forbes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75C8B72-EBAC-4087-9CB9-A8CE0DC1C185}"/>
              </a:ext>
            </a:extLst>
          </p:cNvPr>
          <p:cNvSpPr/>
          <p:nvPr/>
        </p:nvSpPr>
        <p:spPr>
          <a:xfrm>
            <a:off x="304800" y="6110534"/>
            <a:ext cx="11782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Merriweather Sans"/>
                <a:hlinkClick r:id="rId3" tooltip="SIGGRAPH '20: ACM SIGGRAPH 2020 Art Gallery"/>
              </a:rPr>
              <a:t>SIGGRAPH '20: ACM SIGGRAPH 2020 Art Gallery</a:t>
            </a:r>
            <a:r>
              <a:rPr lang="en-US" altLang="zh-TW" dirty="0">
                <a:latin typeface="Merriweather Sans"/>
              </a:rPr>
              <a:t>   </a:t>
            </a:r>
            <a:r>
              <a:rPr lang="en-US" altLang="zh-TW" dirty="0">
                <a:solidFill>
                  <a:srgbClr val="757575"/>
                </a:solidFill>
                <a:latin typeface="Merriweather Sans"/>
              </a:rPr>
              <a:t>August 2020 Pages 387–393     </a:t>
            </a:r>
            <a:r>
              <a:rPr lang="en-US" altLang="zh-TW" dirty="0">
                <a:solidFill>
                  <a:srgbClr val="757575"/>
                </a:solidFill>
                <a:latin typeface="Merriweather Sans"/>
                <a:hlinkClick r:id="rId4"/>
              </a:rPr>
              <a:t>https://doi.org/10.1145/3386567.3388566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4D7090-B700-4EC3-939E-ADB8EA069B26}"/>
              </a:ext>
            </a:extLst>
          </p:cNvPr>
          <p:cNvSpPr/>
          <p:nvPr/>
        </p:nvSpPr>
        <p:spPr>
          <a:xfrm>
            <a:off x="3665505" y="5299053"/>
            <a:ext cx="422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10 × 10 × 10 ft  wrapped with an opaque, </a:t>
            </a:r>
            <a:endParaRPr lang="en-US" altLang="zh-TW" dirty="0">
              <a:solidFill>
                <a:schemeClr val="bg1"/>
              </a:solidFill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</a:rPr>
              <a:t>spandex fabric and lit with LED light strips.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DCC42A-0E03-4921-B723-0D33A4E31AA2}"/>
              </a:ext>
            </a:extLst>
          </p:cNvPr>
          <p:cNvSpPr/>
          <p:nvPr/>
        </p:nvSpPr>
        <p:spPr>
          <a:xfrm rot="21146704">
            <a:off x="4724428" y="3276547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 Cube</a:t>
            </a:r>
            <a:r>
              <a:rPr lang="zh-TW" alt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6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77E642B-3840-4780-AC9D-0309CBF8E569}"/>
              </a:ext>
            </a:extLst>
          </p:cNvPr>
          <p:cNvSpPr/>
          <p:nvPr/>
        </p:nvSpPr>
        <p:spPr>
          <a:xfrm>
            <a:off x="3683793" y="0"/>
            <a:ext cx="264794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4454924B-F2C8-4259-866A-DE1F48657951}"/>
              </a:ext>
            </a:extLst>
          </p:cNvPr>
          <p:cNvSpPr/>
          <p:nvPr/>
        </p:nvSpPr>
        <p:spPr>
          <a:xfrm>
            <a:off x="377663" y="643859"/>
            <a:ext cx="5646461" cy="1445418"/>
          </a:xfrm>
          <a:prstGeom prst="roundRect">
            <a:avLst/>
          </a:prstGeom>
          <a:solidFill>
            <a:srgbClr val="EC701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5CD91BD-6571-4F49-BD88-7F2F7676AA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794" y="2310734"/>
            <a:ext cx="5831674" cy="3897701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5420527-963A-4899-A9D5-21D54DDD79ED}"/>
              </a:ext>
            </a:extLst>
          </p:cNvPr>
          <p:cNvCxnSpPr>
            <a:cxnSpLocks/>
          </p:cNvCxnSpPr>
          <p:nvPr/>
        </p:nvCxnSpPr>
        <p:spPr>
          <a:xfrm flipV="1">
            <a:off x="6922753" y="1907766"/>
            <a:ext cx="0" cy="115928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89E7A635-5330-428B-96F0-F47926E50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140" y="807629"/>
            <a:ext cx="4442196" cy="22002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9D7F8FE2-7249-4080-B18B-3B5E8D7E6BB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922753" y="1907767"/>
            <a:ext cx="449387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2A179FB-2741-476B-BD02-99AFE7BFC026}"/>
              </a:ext>
            </a:extLst>
          </p:cNvPr>
          <p:cNvSpPr txBox="1"/>
          <p:nvPr/>
        </p:nvSpPr>
        <p:spPr>
          <a:xfrm>
            <a:off x="7297460" y="479530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/>
              <a:t>Adobe: </a:t>
            </a:r>
            <a:r>
              <a:rPr lang="en-US" altLang="zh-TW" sz="1400" b="1" dirty="0">
                <a:hlinkClick r:id="rId4"/>
              </a:rPr>
              <a:t>https://www.mixamo.com</a:t>
            </a:r>
            <a:endParaRPr lang="zh-TW" altLang="en-US" sz="1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0FFE2AC-E8B4-4803-8DF8-3AED2279D91A}"/>
              </a:ext>
            </a:extLst>
          </p:cNvPr>
          <p:cNvSpPr/>
          <p:nvPr/>
        </p:nvSpPr>
        <p:spPr>
          <a:xfrm>
            <a:off x="1369493" y="845730"/>
            <a:ext cx="2213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600" dirty="0">
                <a:solidFill>
                  <a:schemeClr val="bg1"/>
                </a:solidFill>
              </a:rPr>
              <a:t>gender detection:</a:t>
            </a:r>
          </a:p>
          <a:p>
            <a:pPr algn="r"/>
            <a:r>
              <a:rPr lang="en-US" altLang="zh-TW" sz="1600" dirty="0">
                <a:solidFill>
                  <a:schemeClr val="bg1"/>
                </a:solidFill>
              </a:rPr>
              <a:t>age detection: </a:t>
            </a:r>
          </a:p>
          <a:p>
            <a:pPr algn="r"/>
            <a:r>
              <a:rPr lang="en-US" altLang="zh-TW" sz="1600" dirty="0">
                <a:solidFill>
                  <a:schemeClr val="bg1"/>
                </a:solidFill>
              </a:rPr>
              <a:t> emotion recognition:</a:t>
            </a:r>
          </a:p>
          <a:p>
            <a:pPr algn="r"/>
            <a:r>
              <a:rPr lang="en-US" altLang="zh-TW" sz="1600" dirty="0">
                <a:solidFill>
                  <a:schemeClr val="bg1"/>
                </a:solidFill>
              </a:rPr>
              <a:t> action recognition: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BDA5113-7CB0-4C96-AF76-856307012587}"/>
              </a:ext>
            </a:extLst>
          </p:cNvPr>
          <p:cNvSpPr/>
          <p:nvPr/>
        </p:nvSpPr>
        <p:spPr>
          <a:xfrm>
            <a:off x="1520902" y="6027108"/>
            <a:ext cx="609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  <a:latin typeface="+mj-ea"/>
                <a:ea typeface="+mj-ea"/>
              </a:rPr>
              <a:t>*     age detection 0~100   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+mj-ea"/>
                <a:ea typeface="+mj-ea"/>
              </a:rPr>
              <a:t>**   angry, sad, disgusted, scared, happy, surprised or neutral</a:t>
            </a:r>
          </a:p>
          <a:p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**</a:t>
            </a:r>
            <a:r>
              <a:rPr lang="en-US" altLang="zh-TW" sz="1400" dirty="0">
                <a:solidFill>
                  <a:schemeClr val="bg1"/>
                </a:solidFill>
                <a:latin typeface="+mj-ea"/>
                <a:ea typeface="+mj-ea"/>
              </a:rPr>
              <a:t>* jumping, dancing and kicking, among 400 distinct actions</a:t>
            </a:r>
            <a:endParaRPr lang="zh-TW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62EAAF8-2BD2-446C-A375-2EABD1C500FA}"/>
              </a:ext>
            </a:extLst>
          </p:cNvPr>
          <p:cNvSpPr/>
          <p:nvPr/>
        </p:nvSpPr>
        <p:spPr>
          <a:xfrm>
            <a:off x="3556543" y="834546"/>
            <a:ext cx="2213828" cy="10772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</a:rPr>
              <a:t>Female (77.64%) </a:t>
            </a:r>
          </a:p>
          <a:p>
            <a:r>
              <a:rPr lang="en-US" altLang="zh-TW" sz="1600" dirty="0">
                <a:solidFill>
                  <a:schemeClr val="bg1"/>
                </a:solidFill>
              </a:rPr>
              <a:t>31 years old</a:t>
            </a:r>
          </a:p>
          <a:p>
            <a:r>
              <a:rPr lang="en-US" altLang="zh-TW" sz="1600" dirty="0">
                <a:solidFill>
                  <a:schemeClr val="bg1"/>
                </a:solidFill>
              </a:rPr>
              <a:t>Happy (62.85%)</a:t>
            </a:r>
          </a:p>
          <a:p>
            <a:r>
              <a:rPr lang="en-US" altLang="zh-TW" sz="1600" dirty="0">
                <a:solidFill>
                  <a:schemeClr val="bg1"/>
                </a:solidFill>
              </a:rPr>
              <a:t>air drumming  (31.36%)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453FDCFF-B637-4D46-A5BB-5F4D745F4FC5}"/>
              </a:ext>
            </a:extLst>
          </p:cNvPr>
          <p:cNvCxnSpPr>
            <a:cxnSpLocks/>
          </p:cNvCxnSpPr>
          <p:nvPr/>
        </p:nvCxnSpPr>
        <p:spPr>
          <a:xfrm flipV="1">
            <a:off x="4870124" y="2089277"/>
            <a:ext cx="0" cy="196837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7613AF9-5DEB-4435-9EBC-4E478BACFEEC}"/>
              </a:ext>
            </a:extLst>
          </p:cNvPr>
          <p:cNvSpPr txBox="1"/>
          <p:nvPr/>
        </p:nvSpPr>
        <p:spPr>
          <a:xfrm>
            <a:off x="547184" y="438297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>
                <a:solidFill>
                  <a:schemeClr val="bg1"/>
                </a:solidFill>
              </a:rPr>
              <a:t>Machine learning (ML) algorithms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FC19379-70EE-4116-94F0-016F4B54DCCD}"/>
              </a:ext>
            </a:extLst>
          </p:cNvPr>
          <p:cNvSpPr txBox="1"/>
          <p:nvPr/>
        </p:nvSpPr>
        <p:spPr>
          <a:xfrm>
            <a:off x="290707" y="3067049"/>
            <a:ext cx="4215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EC70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Invites viewers to </a:t>
            </a:r>
          </a:p>
          <a:p>
            <a:pPr algn="ctr"/>
            <a:r>
              <a:rPr lang="en-US" altLang="zh-TW" sz="3600" dirty="0">
                <a:solidFill>
                  <a:srgbClr val="EC70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 with an ML </a:t>
            </a:r>
          </a:p>
          <a:p>
            <a:pPr algn="ctr"/>
            <a:r>
              <a:rPr lang="en-US" altLang="zh-TW" sz="3600" dirty="0">
                <a:solidFill>
                  <a:srgbClr val="EC70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system</a:t>
            </a:r>
            <a:endParaRPr lang="zh-TW" altLang="en-US" sz="3600" dirty="0">
              <a:solidFill>
                <a:srgbClr val="EC70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87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D7FC77D-ACA6-4E5B-8F04-508951823C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94" y="1155910"/>
            <a:ext cx="5816906" cy="344277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C07CB79-7819-4546-BFCB-A3824ECC2F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77944"/>
            <a:ext cx="5838940" cy="342073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4639EB3-858A-4183-A05A-AC812F849812}"/>
              </a:ext>
            </a:extLst>
          </p:cNvPr>
          <p:cNvSpPr/>
          <p:nvPr/>
        </p:nvSpPr>
        <p:spPr>
          <a:xfrm>
            <a:off x="366236" y="4645076"/>
            <a:ext cx="1661347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Male (92.98%)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30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Neutral (60.69%)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belly dancing (76.35%)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6D370C-486F-4FDB-BA10-8B4BD23DCEAD}"/>
              </a:ext>
            </a:extLst>
          </p:cNvPr>
          <p:cNvSpPr/>
          <p:nvPr/>
        </p:nvSpPr>
        <p:spPr>
          <a:xfrm>
            <a:off x="3211401" y="4645075"/>
            <a:ext cx="1950481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Female (95.92%)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25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Sad (37.18%)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Playing harmonics (46.67%)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CD8A173-4FEC-4288-85F1-E546DED4E652}"/>
              </a:ext>
            </a:extLst>
          </p:cNvPr>
          <p:cNvSpPr/>
          <p:nvPr/>
        </p:nvSpPr>
        <p:spPr>
          <a:xfrm>
            <a:off x="6221090" y="4645074"/>
            <a:ext cx="1950481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Male (79.45%)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39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Angry (26.47%)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Playing trombone (78.10%)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5FB353-3E98-4DD5-9069-7E174A0EE707}"/>
              </a:ext>
            </a:extLst>
          </p:cNvPr>
          <p:cNvSpPr/>
          <p:nvPr/>
        </p:nvSpPr>
        <p:spPr>
          <a:xfrm>
            <a:off x="9084765" y="4645074"/>
            <a:ext cx="2096493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Male (66.67%)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36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Sad (59.77%)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snatch weightlifting (34.07%)</a:t>
            </a:r>
          </a:p>
        </p:txBody>
      </p:sp>
    </p:spTree>
    <p:extLst>
      <p:ext uri="{BB962C8B-B14F-4D97-AF65-F5344CB8AC3E}">
        <p14:creationId xmlns:p14="http://schemas.microsoft.com/office/powerpoint/2010/main" val="104891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77B81-4A93-42AE-AEA9-B58ED482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501A48D-0C8A-4D2F-8449-BE0DFC2D1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63" y="168580"/>
            <a:ext cx="9467162" cy="61335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7F1E553-D28C-458A-AE57-021B0A04BE95}"/>
              </a:ext>
            </a:extLst>
          </p:cNvPr>
          <p:cNvSpPr/>
          <p:nvPr/>
        </p:nvSpPr>
        <p:spPr>
          <a:xfrm>
            <a:off x="131273" y="2404355"/>
            <a:ext cx="1581414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Female (78.19%)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36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Angry (45.97%)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Spinning pol (97.33%)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6E84DFB-0A68-445C-8899-6D15A7602EA0}"/>
              </a:ext>
            </a:extLst>
          </p:cNvPr>
          <p:cNvSpPr/>
          <p:nvPr/>
        </p:nvSpPr>
        <p:spPr>
          <a:xfrm>
            <a:off x="131272" y="5471127"/>
            <a:ext cx="1792987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Female (55.56%)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39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Angry (33.89%)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Robot dancing</a:t>
            </a:r>
            <a:r>
              <a:rPr lang="zh-TW" altLang="en-US" sz="1200" b="1" dirty="0">
                <a:solidFill>
                  <a:schemeClr val="bg1"/>
                </a:solidFill>
              </a:rPr>
              <a:t> </a:t>
            </a:r>
            <a:r>
              <a:rPr lang="en-US" altLang="zh-TW" sz="1200" b="1" dirty="0">
                <a:solidFill>
                  <a:schemeClr val="bg1"/>
                </a:solidFill>
              </a:rPr>
              <a:t>(28.89%)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864C5B2-2EC5-45DA-AED8-D63434A3AFF3}"/>
              </a:ext>
            </a:extLst>
          </p:cNvPr>
          <p:cNvSpPr/>
          <p:nvPr/>
        </p:nvSpPr>
        <p:spPr>
          <a:xfrm>
            <a:off x="2880677" y="2404354"/>
            <a:ext cx="1444833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Female (63.98%)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29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Happy (61.46%)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Front raises (2.02%)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6D27B29-198C-461B-8AF3-7262D7ABB098}"/>
              </a:ext>
            </a:extLst>
          </p:cNvPr>
          <p:cNvSpPr/>
          <p:nvPr/>
        </p:nvSpPr>
        <p:spPr>
          <a:xfrm>
            <a:off x="2953942" y="5471128"/>
            <a:ext cx="1792987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Male (65.65%)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36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Neutral (46.65%)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Robot dancing (42.28%)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D69A3F4-F7F6-4125-8A1D-9D722733B323}"/>
              </a:ext>
            </a:extLst>
          </p:cNvPr>
          <p:cNvSpPr/>
          <p:nvPr/>
        </p:nvSpPr>
        <p:spPr>
          <a:xfrm>
            <a:off x="5261352" y="2423317"/>
            <a:ext cx="2475267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Male (81.84%)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36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Happy (90.96%)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Sign language interpreting (64.79%)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222F5C-7684-4004-8124-D74ADFDC45C3}"/>
              </a:ext>
            </a:extLst>
          </p:cNvPr>
          <p:cNvSpPr/>
          <p:nvPr/>
        </p:nvSpPr>
        <p:spPr>
          <a:xfrm>
            <a:off x="10127184" y="2379994"/>
            <a:ext cx="1444833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Male (64.51%)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37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Neutral (38.67%)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Clopping (31.91%)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E49B6F8-A720-4F5B-ADF1-678034757553}"/>
              </a:ext>
            </a:extLst>
          </p:cNvPr>
          <p:cNvSpPr/>
          <p:nvPr/>
        </p:nvSpPr>
        <p:spPr>
          <a:xfrm>
            <a:off x="5326289" y="5471127"/>
            <a:ext cx="1792988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Male (88.85%)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36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Scared (37.49%)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Stretching Arm(30.07%)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63FCF53-60AA-4720-9852-082A4024A47C}"/>
              </a:ext>
            </a:extLst>
          </p:cNvPr>
          <p:cNvSpPr/>
          <p:nvPr/>
        </p:nvSpPr>
        <p:spPr>
          <a:xfrm>
            <a:off x="10127184" y="5471127"/>
            <a:ext cx="1792988" cy="83099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</a:rPr>
              <a:t>Male (74.71%) 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36 years old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Scared (58.66%)</a:t>
            </a:r>
          </a:p>
          <a:p>
            <a:r>
              <a:rPr lang="en-US" altLang="zh-TW" sz="1200" b="1" dirty="0">
                <a:solidFill>
                  <a:schemeClr val="bg1"/>
                </a:solidFill>
              </a:rPr>
              <a:t>Robot dancing (34.34%)</a:t>
            </a:r>
          </a:p>
        </p:txBody>
      </p:sp>
    </p:spTree>
    <p:extLst>
      <p:ext uri="{BB962C8B-B14F-4D97-AF65-F5344CB8AC3E}">
        <p14:creationId xmlns:p14="http://schemas.microsoft.com/office/powerpoint/2010/main" val="10141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540976CB-07D1-4DA5-9CFD-EA3D5035A17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6EAAE8-056D-4C08-8BEA-30CBCAF8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19" y="2077862"/>
            <a:ext cx="10113645" cy="743682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How do you think the Classification Cube?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DF9ACC1-6B41-4DF9-9036-228086CBC64B}"/>
              </a:ext>
            </a:extLst>
          </p:cNvPr>
          <p:cNvSpPr/>
          <p:nvPr/>
        </p:nvSpPr>
        <p:spPr>
          <a:xfrm>
            <a:off x="386714" y="5255144"/>
            <a:ext cx="11372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i="1" dirty="0" err="1">
                <a:solidFill>
                  <a:schemeClr val="bg1">
                    <a:lumMod val="50000"/>
                  </a:schemeClr>
                </a:solidFill>
              </a:rPr>
              <a:t>Tensorflow</a:t>
            </a:r>
            <a:r>
              <a:rPr lang="en-US" altLang="zh-TW" sz="1600" b="1" i="1" dirty="0">
                <a:solidFill>
                  <a:schemeClr val="bg1">
                    <a:lumMod val="50000"/>
                  </a:schemeClr>
                </a:solidFill>
              </a:rPr>
              <a:t> Face Detector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, software tool. </a:t>
            </a:r>
            <a:r>
              <a:rPr lang="en-US" altLang="zh-TW" sz="1600" dirty="0" err="1">
                <a:solidFill>
                  <a:schemeClr val="bg1">
                    <a:lumMod val="50000"/>
                  </a:schemeClr>
                </a:solidFill>
              </a:rPr>
              <a:t>Yixuan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 H.Y. Hu, 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altLang="zh-TW" sz="1600" u="sng" dirty="0">
                <a:solidFill>
                  <a:schemeClr val="bg1">
                    <a:lumMod val="50000"/>
                  </a:schemeClr>
                </a:solidFill>
              </a:rPr>
              <a:t>www.github.com/yeephycho/tensorflow-face-detection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altLang="zh-TW" sz="1600" b="1" i="1" dirty="0">
                <a:solidFill>
                  <a:schemeClr val="bg1">
                    <a:lumMod val="50000"/>
                  </a:schemeClr>
                </a:solidFill>
              </a:rPr>
              <a:t>Age and Gender Estimation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, software tool. Yusuke Uchida, 		</a:t>
            </a:r>
            <a:r>
              <a:rPr lang="en-US" altLang="zh-TW" sz="1600" u="sng" dirty="0">
                <a:solidFill>
                  <a:schemeClr val="bg1">
                    <a:lumMod val="50000"/>
                  </a:schemeClr>
                </a:solidFill>
              </a:rPr>
              <a:t>www.github.com/yu4u/age-gender-estimation 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en-US" altLang="zh-TW" sz="1600" b="1" i="1" dirty="0">
                <a:solidFill>
                  <a:schemeClr val="bg1">
                    <a:lumMod val="50000"/>
                  </a:schemeClr>
                </a:solidFill>
              </a:rPr>
              <a:t>Emotion-Recognition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, software tool. Omar Ayman, 			</a:t>
            </a:r>
            <a:r>
              <a:rPr lang="en-US" altLang="zh-TW" sz="1600" u="sng" dirty="0">
                <a:solidFill>
                  <a:schemeClr val="bg1">
                    <a:lumMod val="50000"/>
                  </a:schemeClr>
                </a:solidFill>
              </a:rPr>
              <a:t>www.github.com/omar178/Emotion-recognition 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en-US" altLang="zh-TW" sz="1600" b="1" i="1" dirty="0">
                <a:solidFill>
                  <a:schemeClr val="bg1">
                    <a:lumMod val="50000"/>
                  </a:schemeClr>
                </a:solidFill>
              </a:rPr>
              <a:t>I3D Models Trained on Kinetics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. Joao </a:t>
            </a:r>
            <a:r>
              <a:rPr lang="en-US" altLang="zh-TW" sz="1600" dirty="0" err="1">
                <a:solidFill>
                  <a:schemeClr val="bg1">
                    <a:lumMod val="50000"/>
                  </a:schemeClr>
                </a:solidFill>
              </a:rPr>
              <a:t>Carreira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 and Andrew Zisserman, 	</a:t>
            </a:r>
            <a:r>
              <a:rPr lang="en-US" altLang="zh-TW" sz="1600" u="sng" dirty="0">
                <a:solidFill>
                  <a:schemeClr val="bg1">
                    <a:lumMod val="50000"/>
                  </a:schemeClr>
                </a:solidFill>
              </a:rPr>
              <a:t>www.github.com/deepmind/kinetics-i3d 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5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0C5A20-2667-4482-B0E9-D4B81D97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1138044-8F5F-4060-8038-7F5C8AA20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09475" cy="23685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 </a:t>
            </a:r>
            <a:r>
              <a:rPr lang="en-US" altLang="zh-TW" dirty="0"/>
              <a:t>Machine Learning had already been used in products and services used on </a:t>
            </a:r>
            <a:r>
              <a:rPr lang="en-US" altLang="zh-TW" b="1" dirty="0">
                <a:solidFill>
                  <a:srgbClr val="00B050"/>
                </a:solidFill>
              </a:rPr>
              <a:t>a daily basis</a:t>
            </a:r>
            <a:r>
              <a:rPr lang="en-US" altLang="zh-TW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 </a:t>
            </a:r>
            <a:r>
              <a:rPr lang="en-US" altLang="zh-TW" dirty="0"/>
              <a:t>This</a:t>
            </a:r>
            <a:r>
              <a:rPr lang="zh-TW" altLang="en-US" dirty="0"/>
              <a:t> </a:t>
            </a:r>
            <a:r>
              <a:rPr lang="en-US" altLang="zh-TW" dirty="0"/>
              <a:t>technology can be an </a:t>
            </a:r>
            <a:r>
              <a:rPr lang="en-US" altLang="zh-TW" b="1" dirty="0">
                <a:solidFill>
                  <a:srgbClr val="C00000"/>
                </a:solidFill>
              </a:rPr>
              <a:t>oppressive</a:t>
            </a:r>
            <a:r>
              <a:rPr lang="en-US" altLang="zh-TW" dirty="0"/>
              <a:t> one that subjects us to </a:t>
            </a:r>
            <a:r>
              <a:rPr lang="en-US" altLang="zh-TW" b="1" dirty="0">
                <a:solidFill>
                  <a:srgbClr val="C00000"/>
                </a:solidFill>
              </a:rPr>
              <a:t>biases and discrimination</a:t>
            </a:r>
            <a:r>
              <a:rPr lang="en-US" altLang="zh-TW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 This technology may also provide an </a:t>
            </a:r>
            <a:r>
              <a:rPr lang="en-US" altLang="zh-TW" b="1" dirty="0">
                <a:solidFill>
                  <a:srgbClr val="00B050"/>
                </a:solidFill>
              </a:rPr>
              <a:t>opportunity</a:t>
            </a:r>
            <a:r>
              <a:rPr lang="en-US" altLang="zh-TW" dirty="0"/>
              <a:t> for an </a:t>
            </a:r>
            <a:r>
              <a:rPr lang="en-US" altLang="zh-TW" b="1" dirty="0">
                <a:solidFill>
                  <a:srgbClr val="00B050"/>
                </a:solidFill>
              </a:rPr>
              <a:t>empowering visibility</a:t>
            </a:r>
            <a:r>
              <a:rPr lang="en-US" altLang="zh-TW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Cube as a </a:t>
            </a:r>
            <a:r>
              <a:rPr lang="en-US" altLang="zh-TW" b="1" dirty="0">
                <a:solidFill>
                  <a:srgbClr val="00B050"/>
                </a:solidFill>
              </a:rPr>
              <a:t>futuristic mirror</a:t>
            </a:r>
            <a:r>
              <a:rPr lang="en-US" altLang="zh-TW" dirty="0"/>
              <a:t>, reflecting how we are detected and classified in an increasingly digitized public domain.</a:t>
            </a:r>
          </a:p>
          <a:p>
            <a:pPr>
              <a:buFont typeface="Wingdings" panose="05000000000000000000" pitchFamily="2" charset="2"/>
              <a:buChar char="ü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199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rtlCol="0" anchor="ctr">
            <a:normAutofit/>
          </a:bodyPr>
          <a:lstStyle/>
          <a:p>
            <a:pPr rtl="0"/>
            <a:r>
              <a:rPr lang="en-US" altLang="zh-TW" sz="3600" dirty="0">
                <a:solidFill>
                  <a:schemeClr val="bg1"/>
                </a:solidFill>
              </a:rPr>
              <a:t>What I Learn</a:t>
            </a:r>
            <a:r>
              <a:rPr lang="zh-TW" altLang="en-US" sz="3600" dirty="0">
                <a:solidFill>
                  <a:schemeClr val="bg1"/>
                </a:solidFill>
              </a:rPr>
              <a:t>？</a:t>
            </a:r>
            <a:endParaRPr lang="en-US" altLang="zh-TW" sz="36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7" name="內容版面配置區 2" descr="SmartArt 時間表">
            <a:extLst>
              <a:ext uri="{FF2B5EF4-FFF2-40B4-BE49-F238E27FC236}">
                <a16:creationId xmlns:a16="http://schemas.microsoft.com/office/drawing/2014/main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911906"/>
              </p:ext>
            </p:extLst>
          </p:nvPr>
        </p:nvGraphicFramePr>
        <p:xfrm>
          <a:off x="4901955" y="2968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F6CEC986-B30A-4982-B87D-21E4207292B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C6EEBD-65D3-445A-9C5F-F9528950BA25}"/>
              </a:ext>
            </a:extLst>
          </p:cNvPr>
          <p:cNvSpPr/>
          <p:nvPr/>
        </p:nvSpPr>
        <p:spPr>
          <a:xfrm>
            <a:off x="0" y="938254"/>
            <a:ext cx="12191985" cy="3640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B665BA5E-CFE9-4E41-A280-AA9174FB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9" y="3347223"/>
            <a:ext cx="10113645" cy="743682"/>
          </a:xfrm>
        </p:spPr>
        <p:txBody>
          <a:bodyPr/>
          <a:lstStyle/>
          <a:p>
            <a:pPr algn="ctr"/>
            <a:r>
              <a:rPr lang="en-US" altLang="zh-TW" dirty="0"/>
              <a:t>Thank You!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303862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240_TF11429527_Win32" id="{F52D6DF0-1CA0-4BB4-BA37-7AC5973A99C8}" vid="{632CD9CC-DA63-477E-A3A9-6A08797F192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現代角度</Template>
  <TotalTime>0</TotalTime>
  <Words>554</Words>
  <Application>Microsoft Office PowerPoint</Application>
  <PresentationFormat>寬螢幕</PresentationFormat>
  <Paragraphs>93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HelveticaNeue-Light</vt:lpstr>
      <vt:lpstr>Merriweather Sans</vt:lpstr>
      <vt:lpstr>Microsoft JhengHei UI</vt:lpstr>
      <vt:lpstr>新細明體</vt:lpstr>
      <vt:lpstr>Calibri</vt:lpstr>
      <vt:lpstr>Franklin Gothic Book</vt:lpstr>
      <vt:lpstr>Wingdings</vt:lpstr>
      <vt:lpstr>1_RetrospectVTI</vt:lpstr>
      <vt:lpstr>科技藝術 書報討論課程 20210309</vt:lpstr>
      <vt:lpstr>Stepping Inside the Classification Cube : An Intimate Interaction with an AI System</vt:lpstr>
      <vt:lpstr>PowerPoint 簡報</vt:lpstr>
      <vt:lpstr>PowerPoint 簡報</vt:lpstr>
      <vt:lpstr>PowerPoint 簡報</vt:lpstr>
      <vt:lpstr>How do you think the Classification Cube?</vt:lpstr>
      <vt:lpstr>Summary</vt:lpstr>
      <vt:lpstr>What I Learn？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2021-03-07T17:29:47Z</dcterms:created>
  <dcterms:modified xsi:type="dcterms:W3CDTF">2021-03-08T16:42:22Z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