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華康儷中宋" panose="02020509000000000000" pitchFamily="49" charset="-12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3/8/2021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r1-IhEhXYQ"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B79E8C3F-D8DE-4136-AA34-83B63A8FA6BD}"/>
              </a:ext>
            </a:extLst>
          </p:cNvPr>
          <p:cNvPicPr>
            <a:picLocks noChangeAspect="1"/>
          </p:cNvPicPr>
          <p:nvPr/>
        </p:nvPicPr>
        <p:blipFill>
          <a:blip r:embed="rId2"/>
          <a:stretch>
            <a:fillRect/>
          </a:stretch>
        </p:blipFill>
        <p:spPr>
          <a:xfrm>
            <a:off x="0" y="0"/>
            <a:ext cx="12192000" cy="6858000"/>
          </a:xfrm>
          <a:prstGeom prst="rect">
            <a:avLst/>
          </a:prstGeom>
        </p:spPr>
      </p:pic>
      <p:sp>
        <p:nvSpPr>
          <p:cNvPr id="21" name="文字方塊 20">
            <a:extLst>
              <a:ext uri="{FF2B5EF4-FFF2-40B4-BE49-F238E27FC236}">
                <a16:creationId xmlns:a16="http://schemas.microsoft.com/office/drawing/2014/main" id="{C2A117BB-6BAB-4F2D-A685-637EDD393B88}"/>
              </a:ext>
            </a:extLst>
          </p:cNvPr>
          <p:cNvSpPr txBox="1"/>
          <p:nvPr/>
        </p:nvSpPr>
        <p:spPr>
          <a:xfrm>
            <a:off x="2806262" y="4382813"/>
            <a:ext cx="7020910" cy="369332"/>
          </a:xfrm>
          <a:prstGeom prst="rect">
            <a:avLst/>
          </a:prstGeom>
          <a:noFill/>
        </p:spPr>
        <p:txBody>
          <a:bodyPr wrap="square" rtlCol="0">
            <a:spAutoFit/>
          </a:bodyPr>
          <a:lstStyle/>
          <a:p>
            <a:r>
              <a:rPr lang="en-US" altLang="zh-TW" b="1" i="0" dirty="0">
                <a:solidFill>
                  <a:schemeClr val="bg2"/>
                </a:solidFill>
                <a:effectLst/>
                <a:latin typeface="Merriweather Sans"/>
              </a:rPr>
              <a:t>Authors</a:t>
            </a:r>
            <a:r>
              <a:rPr lang="zh-TW" altLang="en-US" b="1" i="0" dirty="0">
                <a:effectLst/>
                <a:latin typeface="Merriweather Sans"/>
              </a:rPr>
              <a:t> </a:t>
            </a:r>
            <a:r>
              <a:rPr lang="en-US" altLang="zh-TW" b="1" i="0" dirty="0">
                <a:effectLst/>
                <a:latin typeface="Merriweather Sans"/>
              </a:rPr>
              <a:t>:</a:t>
            </a:r>
            <a:r>
              <a:rPr lang="zh-TW" altLang="en-US" dirty="0">
                <a:latin typeface="Merriweather Sans"/>
              </a:rPr>
              <a:t> </a:t>
            </a:r>
            <a:r>
              <a:rPr lang="en-US" altLang="zh-TW" dirty="0"/>
              <a:t>Junichi </a:t>
            </a:r>
            <a:r>
              <a:rPr lang="en-US" altLang="zh-TW" dirty="0" err="1"/>
              <a:t>Nabeshima</a:t>
            </a:r>
            <a:r>
              <a:rPr lang="zh-TW" altLang="en-US" dirty="0"/>
              <a:t>、</a:t>
            </a:r>
            <a:r>
              <a:rPr lang="en-US" altLang="zh-TW" dirty="0"/>
              <a:t> </a:t>
            </a:r>
            <a:r>
              <a:rPr lang="en-US" altLang="zh-TW" dirty="0" err="1"/>
              <a:t>Kouta</a:t>
            </a:r>
            <a:r>
              <a:rPr lang="en-US" altLang="zh-TW" dirty="0"/>
              <a:t> </a:t>
            </a:r>
            <a:r>
              <a:rPr lang="en-US" altLang="zh-TW" dirty="0" err="1"/>
              <a:t>Minamizawa</a:t>
            </a:r>
            <a:r>
              <a:rPr lang="zh-TW" altLang="en-US" dirty="0"/>
              <a:t>、</a:t>
            </a:r>
            <a:r>
              <a:rPr lang="en-US" altLang="zh-TW" dirty="0"/>
              <a:t> MHD Yamen </a:t>
            </a:r>
            <a:r>
              <a:rPr lang="en-US" altLang="zh-TW" dirty="0" err="1"/>
              <a:t>Saraiji</a:t>
            </a:r>
            <a:endParaRPr lang="zh-TW" altLang="en-US" dirty="0"/>
          </a:p>
        </p:txBody>
      </p:sp>
    </p:spTree>
    <p:extLst>
      <p:ext uri="{BB962C8B-B14F-4D97-AF65-F5344CB8AC3E}">
        <p14:creationId xmlns:p14="http://schemas.microsoft.com/office/powerpoint/2010/main" val="104886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60A585E-6A26-4997-A584-4035AAD1CE62}"/>
              </a:ext>
            </a:extLst>
          </p:cNvPr>
          <p:cNvSpPr txBox="1"/>
          <p:nvPr/>
        </p:nvSpPr>
        <p:spPr>
          <a:xfrm>
            <a:off x="1387366" y="1157607"/>
            <a:ext cx="2501461"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聯想與心得</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sp>
        <p:nvSpPr>
          <p:cNvPr id="5" name="文字方塊 4">
            <a:extLst>
              <a:ext uri="{FF2B5EF4-FFF2-40B4-BE49-F238E27FC236}">
                <a16:creationId xmlns:a16="http://schemas.microsoft.com/office/drawing/2014/main" id="{F5980870-4D4F-441A-A40A-850D3C2427D5}"/>
              </a:ext>
            </a:extLst>
          </p:cNvPr>
          <p:cNvSpPr txBox="1"/>
          <p:nvPr/>
        </p:nvSpPr>
        <p:spPr>
          <a:xfrm>
            <a:off x="1387366" y="2123091"/>
            <a:ext cx="9522372" cy="1200329"/>
          </a:xfrm>
          <a:prstGeom prst="rect">
            <a:avLst/>
          </a:prstGeom>
          <a:noFill/>
        </p:spPr>
        <p:txBody>
          <a:bodyPr wrap="square" rtlCol="0">
            <a:spAutoFit/>
          </a:bodyPr>
          <a:lstStyle/>
          <a:p>
            <a:r>
              <a:rPr lang="zh-TW" altLang="en-US" b="1" i="0" dirty="0">
                <a:effectLst/>
                <a:latin typeface="Lato"/>
              </a:rPr>
              <a:t>當初看到這篇論文時想說為何要將</a:t>
            </a:r>
            <a:r>
              <a:rPr lang="zh-TW" altLang="en-US" b="1" i="0" dirty="0">
                <a:solidFill>
                  <a:schemeClr val="bg2"/>
                </a:solidFill>
                <a:effectLst/>
                <a:latin typeface="Lato"/>
              </a:rPr>
              <a:t>進化所帶走的人類尾巴帶回來？</a:t>
            </a:r>
            <a:r>
              <a:rPr lang="zh-TW" altLang="en-US" b="1" i="0" dirty="0">
                <a:effectLst/>
                <a:latin typeface="Lato"/>
              </a:rPr>
              <a:t>也可能是應為有一股將</a:t>
            </a:r>
            <a:r>
              <a:rPr lang="zh-TW" altLang="en-US" b="1" i="0" dirty="0">
                <a:solidFill>
                  <a:schemeClr val="bg2"/>
                </a:solidFill>
                <a:effectLst/>
                <a:latin typeface="Lato"/>
              </a:rPr>
              <a:t>自身機能強化</a:t>
            </a:r>
            <a:r>
              <a:rPr lang="zh-TW" altLang="en-US" b="1" i="0" dirty="0">
                <a:effectLst/>
                <a:latin typeface="Lato"/>
              </a:rPr>
              <a:t>的潮流漸漸襲來，各種科技與身體的結合作品出現，有</a:t>
            </a:r>
            <a:r>
              <a:rPr lang="zh-TW" altLang="en-US" b="1" i="0" dirty="0">
                <a:solidFill>
                  <a:schemeClr val="bg2"/>
                </a:solidFill>
                <a:effectLst/>
                <a:latin typeface="Lato"/>
              </a:rPr>
              <a:t>附屬性的、穿戴式的，也有植入式的</a:t>
            </a:r>
            <a:r>
              <a:rPr lang="zh-TW" altLang="en-US" b="1" i="0" dirty="0">
                <a:effectLst/>
                <a:latin typeface="Lato"/>
              </a:rPr>
              <a:t>，對於未來的發想而出現的發展</a:t>
            </a:r>
            <a:r>
              <a:rPr lang="zh-TW" altLang="en-US" b="1" dirty="0">
                <a:latin typeface="Lato"/>
              </a:rPr>
              <a:t>路</a:t>
            </a:r>
            <a:r>
              <a:rPr lang="zh-TW" altLang="en-US" b="1" i="0" dirty="0">
                <a:effectLst/>
                <a:latin typeface="Lato"/>
              </a:rPr>
              <a:t>線去做延伸，和不如將進化中迷失的部分再拿回來改進再設計，就好比我們曾經都有一條尾巴一樣。</a:t>
            </a:r>
          </a:p>
        </p:txBody>
      </p:sp>
      <p:sp>
        <p:nvSpPr>
          <p:cNvPr id="6" name="文字方塊 5">
            <a:extLst>
              <a:ext uri="{FF2B5EF4-FFF2-40B4-BE49-F238E27FC236}">
                <a16:creationId xmlns:a16="http://schemas.microsoft.com/office/drawing/2014/main" id="{568E0FD7-A590-4F45-A592-1BBBDE74C31D}"/>
              </a:ext>
            </a:extLst>
          </p:cNvPr>
          <p:cNvSpPr txBox="1"/>
          <p:nvPr/>
        </p:nvSpPr>
        <p:spPr>
          <a:xfrm>
            <a:off x="1387366" y="3654498"/>
            <a:ext cx="9522372" cy="1477328"/>
          </a:xfrm>
          <a:prstGeom prst="rect">
            <a:avLst/>
          </a:prstGeom>
          <a:noFill/>
        </p:spPr>
        <p:txBody>
          <a:bodyPr wrap="square" rtlCol="0">
            <a:spAutoFit/>
          </a:bodyPr>
          <a:lstStyle/>
          <a:p>
            <a:r>
              <a:rPr lang="zh-TW" altLang="en-US" b="1" i="0" dirty="0">
                <a:effectLst/>
                <a:latin typeface="Lato"/>
              </a:rPr>
              <a:t>而將來</a:t>
            </a:r>
            <a:r>
              <a:rPr lang="zh-TW" altLang="en-US" b="1" dirty="0">
                <a:latin typeface="Lato"/>
              </a:rPr>
              <a:t>在公共場合穿著這件裝置而不是像扮演角色的扮演者，在社會上是可以接受的，在</a:t>
            </a:r>
            <a:r>
              <a:rPr lang="zh-TW" altLang="en-US" b="1" dirty="0">
                <a:solidFill>
                  <a:schemeClr val="bg2"/>
                </a:solidFill>
                <a:latin typeface="Lato"/>
              </a:rPr>
              <a:t>醫療</a:t>
            </a:r>
            <a:r>
              <a:rPr lang="zh-TW" altLang="en-US" b="1" dirty="0">
                <a:latin typeface="Lato"/>
              </a:rPr>
              <a:t>或是</a:t>
            </a:r>
            <a:r>
              <a:rPr lang="zh-TW" altLang="en-US" b="1" dirty="0">
                <a:solidFill>
                  <a:schemeClr val="bg2"/>
                </a:solidFill>
                <a:latin typeface="Lato"/>
              </a:rPr>
              <a:t>公安</a:t>
            </a:r>
            <a:r>
              <a:rPr lang="zh-TW" altLang="en-US" b="1" dirty="0">
                <a:latin typeface="Lato"/>
              </a:rPr>
              <a:t>，</a:t>
            </a:r>
            <a:r>
              <a:rPr lang="zh-TW" altLang="en-US" b="1" dirty="0">
                <a:solidFill>
                  <a:schemeClr val="bg2"/>
                </a:solidFill>
                <a:latin typeface="Lato"/>
              </a:rPr>
              <a:t>藝術</a:t>
            </a:r>
            <a:r>
              <a:rPr lang="zh-TW" altLang="en-US" b="1" dirty="0">
                <a:latin typeface="Lato"/>
              </a:rPr>
              <a:t>，</a:t>
            </a:r>
            <a:r>
              <a:rPr lang="zh-TW" altLang="en-US" b="1" dirty="0">
                <a:solidFill>
                  <a:schemeClr val="bg2"/>
                </a:solidFill>
                <a:latin typeface="Lato"/>
              </a:rPr>
              <a:t>建築</a:t>
            </a:r>
            <a:r>
              <a:rPr lang="zh-TW" altLang="en-US" b="1" dirty="0">
                <a:latin typeface="Lato"/>
              </a:rPr>
              <a:t>等領域都會有著相當程度的作用出現，雖然現在還非常不明顯的看出實際運用，但是對於未來的發想給出了非常好的</a:t>
            </a:r>
            <a:r>
              <a:rPr lang="zh-TW" altLang="en-US" b="1" dirty="0">
                <a:solidFill>
                  <a:schemeClr val="bg2"/>
                </a:solidFill>
                <a:latin typeface="Lato"/>
              </a:rPr>
              <a:t>著眼點</a:t>
            </a:r>
            <a:r>
              <a:rPr lang="zh-TW" altLang="en-US" b="1" dirty="0">
                <a:latin typeface="Lato"/>
              </a:rPr>
              <a:t>，有非常多能在其上面所延伸的設計能繼續發展，這篇論文的整體敘述非常完整，細節表述也很細節整體表述也是對於未來給出了一個期待。</a:t>
            </a:r>
          </a:p>
        </p:txBody>
      </p:sp>
    </p:spTree>
    <p:extLst>
      <p:ext uri="{BB962C8B-B14F-4D97-AF65-F5344CB8AC3E}">
        <p14:creationId xmlns:p14="http://schemas.microsoft.com/office/powerpoint/2010/main" val="293214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C9ED6B5-C375-495A-8107-F184543E8BC3}"/>
              </a:ext>
            </a:extLst>
          </p:cNvPr>
          <p:cNvSpPr txBox="1"/>
          <p:nvPr/>
        </p:nvSpPr>
        <p:spPr>
          <a:xfrm>
            <a:off x="1387366" y="1157607"/>
            <a:ext cx="2501461"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出處</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sp>
        <p:nvSpPr>
          <p:cNvPr id="5" name="文字方塊 4">
            <a:extLst>
              <a:ext uri="{FF2B5EF4-FFF2-40B4-BE49-F238E27FC236}">
                <a16:creationId xmlns:a16="http://schemas.microsoft.com/office/drawing/2014/main" id="{AEB30D33-CCD6-4E9E-9295-EB1A400BC8C2}"/>
              </a:ext>
            </a:extLst>
          </p:cNvPr>
          <p:cNvSpPr txBox="1"/>
          <p:nvPr/>
        </p:nvSpPr>
        <p:spPr>
          <a:xfrm>
            <a:off x="1387366" y="2102070"/>
            <a:ext cx="10058400" cy="646331"/>
          </a:xfrm>
          <a:prstGeom prst="rect">
            <a:avLst/>
          </a:prstGeom>
          <a:noFill/>
        </p:spPr>
        <p:txBody>
          <a:bodyPr wrap="square" rtlCol="0">
            <a:spAutoFit/>
          </a:bodyPr>
          <a:lstStyle/>
          <a:p>
            <a:r>
              <a:rPr lang="en-US" altLang="zh-TW" sz="1800" dirty="0" err="1">
                <a:ea typeface="華康儷中宋" panose="02020509000000000000" pitchFamily="49" charset="-120"/>
              </a:rPr>
              <a:t>Kouta</a:t>
            </a:r>
            <a:r>
              <a:rPr lang="en-US" altLang="zh-TW" sz="1800" dirty="0">
                <a:ea typeface="華康儷中宋" panose="02020509000000000000" pitchFamily="49" charset="-120"/>
              </a:rPr>
              <a:t> </a:t>
            </a:r>
            <a:r>
              <a:rPr lang="en-US" altLang="zh-TW" sz="1800" dirty="0" err="1">
                <a:ea typeface="華康儷中宋" panose="02020509000000000000" pitchFamily="49" charset="-120"/>
              </a:rPr>
              <a:t>Minamizawa</a:t>
            </a:r>
            <a:r>
              <a:rPr lang="en-US" altLang="zh-TW" sz="1800" dirty="0">
                <a:ea typeface="華康儷中宋" panose="02020509000000000000" pitchFamily="49" charset="-120"/>
              </a:rPr>
              <a:t> , Junichi </a:t>
            </a:r>
            <a:r>
              <a:rPr lang="en-US" altLang="zh-TW" sz="1800" dirty="0" err="1">
                <a:ea typeface="華康儷中宋" panose="02020509000000000000" pitchFamily="49" charset="-120"/>
              </a:rPr>
              <a:t>Nabeshima</a:t>
            </a:r>
            <a:r>
              <a:rPr lang="en-US" altLang="zh-TW" sz="1800" dirty="0">
                <a:ea typeface="華康儷中宋" panose="02020509000000000000" pitchFamily="49" charset="-120"/>
              </a:rPr>
              <a:t> , </a:t>
            </a:r>
            <a:r>
              <a:rPr lang="en-US" altLang="zh-TW" sz="1800" dirty="0"/>
              <a:t>MHD</a:t>
            </a:r>
            <a:r>
              <a:rPr lang="en-US" altLang="zh-TW" sz="1800" b="0" i="0" dirty="0">
                <a:effectLst/>
              </a:rPr>
              <a:t> Yamen </a:t>
            </a:r>
            <a:r>
              <a:rPr lang="en-US" altLang="zh-TW" sz="1800" b="0" i="0" dirty="0" err="1">
                <a:effectLst/>
              </a:rPr>
              <a:t>Saraiji</a:t>
            </a:r>
            <a:r>
              <a:rPr lang="en-US" altLang="zh-TW" sz="1800" b="0" i="0" dirty="0">
                <a:effectLst/>
              </a:rPr>
              <a:t> . 2019 . </a:t>
            </a:r>
            <a:r>
              <a:rPr lang="en-US" altLang="zh-TW" b="1" i="0" dirty="0" err="1">
                <a:effectLst/>
                <a:latin typeface="Merriweather Sans"/>
              </a:rPr>
              <a:t>Arque</a:t>
            </a:r>
            <a:r>
              <a:rPr lang="en-US" altLang="zh-TW" b="1" i="0" dirty="0">
                <a:effectLst/>
                <a:latin typeface="Merriweather Sans"/>
              </a:rPr>
              <a:t>: artificial biomimicry-inspired tail for extending innate body functions </a:t>
            </a:r>
            <a:r>
              <a:rPr lang="zh-TW" altLang="en-US" b="1" i="0" dirty="0">
                <a:effectLst/>
                <a:latin typeface="Merriweather Sans"/>
              </a:rPr>
              <a:t>。</a:t>
            </a:r>
            <a:r>
              <a:rPr lang="en-US" altLang="zh-TW" b="1" i="0" dirty="0">
                <a:effectLst/>
                <a:latin typeface="Merriweather Sans"/>
              </a:rPr>
              <a:t> </a:t>
            </a:r>
            <a:r>
              <a:rPr lang="en-US" altLang="zh-TW" i="0" dirty="0">
                <a:effectLst/>
                <a:latin typeface="Merriweather Sans"/>
              </a:rPr>
              <a:t>ACM SIGGRAPH 2019 ( 07 2019 )</a:t>
            </a:r>
          </a:p>
        </p:txBody>
      </p:sp>
      <p:sp>
        <p:nvSpPr>
          <p:cNvPr id="6" name="文字方塊 5">
            <a:extLst>
              <a:ext uri="{FF2B5EF4-FFF2-40B4-BE49-F238E27FC236}">
                <a16:creationId xmlns:a16="http://schemas.microsoft.com/office/drawing/2014/main" id="{ADE4B38F-5033-437F-8095-E8F3F01B8F79}"/>
              </a:ext>
            </a:extLst>
          </p:cNvPr>
          <p:cNvSpPr txBox="1"/>
          <p:nvPr/>
        </p:nvSpPr>
        <p:spPr>
          <a:xfrm>
            <a:off x="1387366" y="3197772"/>
            <a:ext cx="10331668" cy="646331"/>
          </a:xfrm>
          <a:prstGeom prst="rect">
            <a:avLst/>
          </a:prstGeom>
          <a:noFill/>
        </p:spPr>
        <p:txBody>
          <a:bodyPr wrap="square" rtlCol="0">
            <a:spAutoFit/>
          </a:bodyPr>
          <a:lstStyle/>
          <a:p>
            <a:r>
              <a:rPr lang="en-US" altLang="zh-TW" b="1" i="0" dirty="0" err="1">
                <a:effectLst/>
                <a:latin typeface="Quicksand"/>
              </a:rPr>
              <a:t>Arque</a:t>
            </a:r>
            <a:r>
              <a:rPr lang="en-US" altLang="zh-TW" b="1" i="0" dirty="0">
                <a:effectLst/>
                <a:latin typeface="Quicksand"/>
              </a:rPr>
              <a:t> is a seahorse-inspired artificial tail </a:t>
            </a:r>
            <a:r>
              <a:rPr lang="en-US" altLang="zh-TW" sz="1800" dirty="0">
                <a:ea typeface="華康儷中宋" panose="02020509000000000000" pitchFamily="49" charset="-120"/>
              </a:rPr>
              <a:t>(</a:t>
            </a:r>
            <a:r>
              <a:rPr lang="en-US" altLang="zh-TW" sz="1800" dirty="0" err="1">
                <a:ea typeface="華康儷中宋" panose="02020509000000000000" pitchFamily="49" charset="-120"/>
              </a:rPr>
              <a:t>Kouta</a:t>
            </a:r>
            <a:r>
              <a:rPr lang="en-US" altLang="zh-TW" sz="1800" dirty="0">
                <a:ea typeface="華康儷中宋" panose="02020509000000000000" pitchFamily="49" charset="-120"/>
              </a:rPr>
              <a:t> </a:t>
            </a:r>
            <a:r>
              <a:rPr lang="en-US" altLang="zh-TW" sz="1800" dirty="0" err="1">
                <a:ea typeface="華康儷中宋" panose="02020509000000000000" pitchFamily="49" charset="-120"/>
              </a:rPr>
              <a:t>Minamizawa</a:t>
            </a:r>
            <a:r>
              <a:rPr lang="en-US" altLang="zh-TW" sz="1800" dirty="0">
                <a:ea typeface="華康儷中宋" panose="02020509000000000000" pitchFamily="49" charset="-120"/>
              </a:rPr>
              <a:t> , Junichi </a:t>
            </a:r>
            <a:r>
              <a:rPr lang="en-US" altLang="zh-TW" sz="1800" dirty="0" err="1">
                <a:ea typeface="華康儷中宋" panose="02020509000000000000" pitchFamily="49" charset="-120"/>
              </a:rPr>
              <a:t>Nabeshima</a:t>
            </a:r>
            <a:r>
              <a:rPr lang="en-US" altLang="zh-TW" sz="1800" dirty="0">
                <a:ea typeface="華康儷中宋" panose="02020509000000000000" pitchFamily="49" charset="-120"/>
              </a:rPr>
              <a:t> , </a:t>
            </a:r>
            <a:r>
              <a:rPr lang="en-US" altLang="zh-TW" sz="1800" dirty="0"/>
              <a:t>MHD</a:t>
            </a:r>
            <a:r>
              <a:rPr lang="en-US" altLang="zh-TW" sz="1800" b="0" i="0" dirty="0">
                <a:effectLst/>
              </a:rPr>
              <a:t> Yamen </a:t>
            </a:r>
            <a:r>
              <a:rPr lang="en-US" altLang="zh-TW" sz="1800" b="0" i="0" dirty="0" err="1">
                <a:effectLst/>
              </a:rPr>
              <a:t>Saraiji</a:t>
            </a:r>
            <a:r>
              <a:rPr lang="en-US" altLang="zh-TW" sz="1800" b="0" i="0" dirty="0">
                <a:effectLst/>
              </a:rPr>
              <a:t> . 2019 </a:t>
            </a:r>
            <a:r>
              <a:rPr lang="en-US" altLang="zh-TW" b="0" i="0" dirty="0">
                <a:effectLst/>
                <a:ea typeface="華康儷中宋" panose="02020509000000000000" pitchFamily="49" charset="-120"/>
              </a:rPr>
              <a:t>;</a:t>
            </a:r>
            <a:r>
              <a:rPr lang="en-US" altLang="zh-TW" sz="1800" dirty="0">
                <a:ea typeface="華康儷中宋" panose="02020509000000000000" pitchFamily="49" charset="-120"/>
              </a:rPr>
              <a:t> by Nancy Cohen </a:t>
            </a:r>
            <a:r>
              <a:rPr lang="en-US" altLang="zh-TW" i="0" dirty="0">
                <a:effectLst/>
                <a:latin typeface="Merriweather Sans"/>
              </a:rPr>
              <a:t>( 08 2019 ))</a:t>
            </a:r>
          </a:p>
        </p:txBody>
      </p:sp>
    </p:spTree>
    <p:extLst>
      <p:ext uri="{BB962C8B-B14F-4D97-AF65-F5344CB8AC3E}">
        <p14:creationId xmlns:p14="http://schemas.microsoft.com/office/powerpoint/2010/main" val="353949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Third Thumb: Body extension at the forefront of haptic design | YouFab  Global Creative Awards 2019">
            <a:extLst>
              <a:ext uri="{FF2B5EF4-FFF2-40B4-BE49-F238E27FC236}">
                <a16:creationId xmlns:a16="http://schemas.microsoft.com/office/drawing/2014/main" id="{4CDAFA5E-D60E-4439-9764-068F00275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82" y="1368974"/>
            <a:ext cx="3699642" cy="2281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elcome to MYamenS">
            <a:extLst>
              <a:ext uri="{FF2B5EF4-FFF2-40B4-BE49-F238E27FC236}">
                <a16:creationId xmlns:a16="http://schemas.microsoft.com/office/drawing/2014/main" id="{2319FC84-020C-4ACD-84CF-191F24C15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535" y="1368974"/>
            <a:ext cx="3699642" cy="2281446"/>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74ADDEA0-0C43-4142-BD76-44CC82F8252F}"/>
              </a:ext>
            </a:extLst>
          </p:cNvPr>
          <p:cNvSpPr txBox="1"/>
          <p:nvPr/>
        </p:nvSpPr>
        <p:spPr>
          <a:xfrm>
            <a:off x="388882" y="600562"/>
            <a:ext cx="2364828"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dirty="0">
                <a:solidFill>
                  <a:schemeClr val="bg2"/>
                </a:solidFill>
                <a:ea typeface="華康儷中宋" panose="02020509000000000000" pitchFamily="49" charset="-120"/>
              </a:rPr>
              <a:t> </a:t>
            </a:r>
            <a:r>
              <a:rPr lang="en-US" altLang="zh-TW" dirty="0">
                <a:ea typeface="華康儷中宋" panose="02020509000000000000" pitchFamily="49" charset="-120"/>
              </a:rPr>
              <a:t>-</a:t>
            </a:r>
            <a:r>
              <a:rPr lang="zh-TW" altLang="en-US" dirty="0">
                <a:ea typeface="華康儷中宋" panose="02020509000000000000" pitchFamily="49" charset="-120"/>
              </a:rPr>
              <a:t> </a:t>
            </a:r>
            <a:r>
              <a:rPr lang="zh-TW" altLang="en-US" dirty="0">
                <a:latin typeface="華康儷中宋" panose="02020509000000000000" pitchFamily="49" charset="-120"/>
                <a:ea typeface="華康儷中宋" panose="02020509000000000000" pitchFamily="49" charset="-120"/>
              </a:rPr>
              <a:t>作者介紹 </a:t>
            </a:r>
            <a:r>
              <a:rPr lang="en-US" altLang="zh-TW"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pic>
        <p:nvPicPr>
          <p:cNvPr id="3080" name="Picture 8" descr="HERO X | 「Arque」人間のための尻尾が生み出す、独創的な夢">
            <a:extLst>
              <a:ext uri="{FF2B5EF4-FFF2-40B4-BE49-F238E27FC236}">
                <a16:creationId xmlns:a16="http://schemas.microsoft.com/office/drawing/2014/main" id="{54760CFC-6E28-4A73-93C2-643ECB184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708" y="1368974"/>
            <a:ext cx="3699642" cy="2281446"/>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942F9066-43AB-4C3E-86E4-836406151364}"/>
              </a:ext>
            </a:extLst>
          </p:cNvPr>
          <p:cNvSpPr txBox="1"/>
          <p:nvPr/>
        </p:nvSpPr>
        <p:spPr>
          <a:xfrm>
            <a:off x="1261243" y="4631460"/>
            <a:ext cx="1786759" cy="830997"/>
          </a:xfrm>
          <a:prstGeom prst="rect">
            <a:avLst/>
          </a:prstGeom>
          <a:noFill/>
        </p:spPr>
        <p:txBody>
          <a:bodyPr wrap="square" rtlCol="0">
            <a:spAutoFit/>
          </a:bodyPr>
          <a:lstStyle/>
          <a:p>
            <a:r>
              <a:rPr lang="zh-TW" altLang="en-US"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rPr>
              <a:t> 慶應義塾大學</a:t>
            </a:r>
            <a:endParaRPr lang="en-US" altLang="zh-TW"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傳媒設計研究院</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    副教授</a:t>
            </a:r>
            <a:endParaRPr lang="zh-TW" altLang="en-US" sz="1600" dirty="0">
              <a:solidFill>
                <a:srgbClr val="777777"/>
              </a:solidFill>
              <a:latin typeface="Roboto"/>
            </a:endParaRPr>
          </a:p>
        </p:txBody>
      </p:sp>
      <p:sp>
        <p:nvSpPr>
          <p:cNvPr id="6" name="文字方塊 5">
            <a:extLst>
              <a:ext uri="{FF2B5EF4-FFF2-40B4-BE49-F238E27FC236}">
                <a16:creationId xmlns:a16="http://schemas.microsoft.com/office/drawing/2014/main" id="{D6C0DDE9-AFC5-466D-8C5B-52599DD83993}"/>
              </a:ext>
            </a:extLst>
          </p:cNvPr>
          <p:cNvSpPr txBox="1"/>
          <p:nvPr/>
        </p:nvSpPr>
        <p:spPr>
          <a:xfrm>
            <a:off x="1261243" y="5584091"/>
            <a:ext cx="2102070" cy="830997"/>
          </a:xfrm>
          <a:prstGeom prst="rect">
            <a:avLst/>
          </a:prstGeom>
          <a:noFill/>
        </p:spPr>
        <p:txBody>
          <a:bodyPr wrap="square" rtlCol="0">
            <a:spAutoFit/>
          </a:bodyPr>
          <a:lstStyle/>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研究領域 </a:t>
            </a:r>
            <a:r>
              <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rPr>
              <a:t>:</a:t>
            </a: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虛擬現實、觸覺設計</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信息物理與計算</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p:txBody>
      </p:sp>
      <p:sp>
        <p:nvSpPr>
          <p:cNvPr id="8" name="文字方塊 7">
            <a:extLst>
              <a:ext uri="{FF2B5EF4-FFF2-40B4-BE49-F238E27FC236}">
                <a16:creationId xmlns:a16="http://schemas.microsoft.com/office/drawing/2014/main" id="{71A77CE2-F0D7-4C31-B0A4-22BAF159A736}"/>
              </a:ext>
            </a:extLst>
          </p:cNvPr>
          <p:cNvSpPr txBox="1"/>
          <p:nvPr/>
        </p:nvSpPr>
        <p:spPr>
          <a:xfrm>
            <a:off x="1261242" y="3873254"/>
            <a:ext cx="1786760" cy="646331"/>
          </a:xfrm>
          <a:prstGeom prst="rect">
            <a:avLst/>
          </a:prstGeom>
          <a:noFill/>
        </p:spPr>
        <p:txBody>
          <a:bodyPr wrap="square" rtlCol="0">
            <a:spAutoFit/>
          </a:bodyPr>
          <a:lstStyle/>
          <a:p>
            <a:r>
              <a:rPr lang="zh-TW" altLang="en-US" b="0" i="0" dirty="0">
                <a:solidFill>
                  <a:srgbClr val="111111"/>
                </a:solidFill>
                <a:effectLst/>
                <a:latin typeface="Roboto"/>
              </a:rPr>
              <a:t>    </a:t>
            </a:r>
            <a:r>
              <a:rPr lang="zh-TW" altLang="en-US" sz="2000" dirty="0">
                <a:solidFill>
                  <a:schemeClr val="bg2">
                    <a:lumMod val="20000"/>
                    <a:lumOff val="80000"/>
                  </a:schemeClr>
                </a:solidFill>
                <a:latin typeface="華康儷中宋" panose="02020509000000000000" pitchFamily="49" charset="-120"/>
                <a:ea typeface="華康儷中宋" panose="02020509000000000000" pitchFamily="49" charset="-120"/>
              </a:rPr>
              <a:t>南澤寇太</a:t>
            </a:r>
            <a:endParaRPr lang="en-US" altLang="zh-TW" sz="2000" dirty="0">
              <a:solidFill>
                <a:schemeClr val="bg2">
                  <a:lumMod val="20000"/>
                  <a:lumOff val="80000"/>
                </a:schemeClr>
              </a:solidFill>
              <a:latin typeface="華康儷中宋" panose="02020509000000000000" pitchFamily="49" charset="-120"/>
              <a:ea typeface="華康儷中宋" panose="02020509000000000000" pitchFamily="49" charset="-120"/>
            </a:endParaRPr>
          </a:p>
          <a:p>
            <a:pPr algn="l" fontAlgn="ctr"/>
            <a:r>
              <a:rPr lang="en-US" altLang="zh-TW" sz="1600" dirty="0" err="1">
                <a:solidFill>
                  <a:schemeClr val="bg2">
                    <a:lumMod val="20000"/>
                    <a:lumOff val="80000"/>
                  </a:schemeClr>
                </a:solidFill>
                <a:ea typeface="華康儷中宋" panose="02020509000000000000" pitchFamily="49" charset="-120"/>
              </a:rPr>
              <a:t>Kouta</a:t>
            </a:r>
            <a:r>
              <a:rPr lang="en-US" altLang="zh-TW" sz="1600" dirty="0">
                <a:solidFill>
                  <a:schemeClr val="bg2">
                    <a:lumMod val="20000"/>
                    <a:lumOff val="80000"/>
                  </a:schemeClr>
                </a:solidFill>
                <a:ea typeface="華康儷中宋" panose="02020509000000000000" pitchFamily="49" charset="-120"/>
              </a:rPr>
              <a:t> </a:t>
            </a:r>
            <a:r>
              <a:rPr lang="en-US" altLang="zh-TW" sz="1600" dirty="0" err="1">
                <a:solidFill>
                  <a:schemeClr val="bg2">
                    <a:lumMod val="20000"/>
                    <a:lumOff val="80000"/>
                  </a:schemeClr>
                </a:solidFill>
                <a:ea typeface="華康儷中宋" panose="02020509000000000000" pitchFamily="49" charset="-120"/>
              </a:rPr>
              <a:t>Minamizawa</a:t>
            </a:r>
            <a:endParaRPr lang="en-US" altLang="zh-TW" sz="1600" dirty="0">
              <a:solidFill>
                <a:schemeClr val="bg2">
                  <a:lumMod val="20000"/>
                  <a:lumOff val="80000"/>
                </a:schemeClr>
              </a:solidFill>
              <a:ea typeface="華康儷中宋" panose="02020509000000000000" pitchFamily="49" charset="-120"/>
            </a:endParaRPr>
          </a:p>
        </p:txBody>
      </p:sp>
      <p:sp>
        <p:nvSpPr>
          <p:cNvPr id="14" name="文字方塊 13">
            <a:extLst>
              <a:ext uri="{FF2B5EF4-FFF2-40B4-BE49-F238E27FC236}">
                <a16:creationId xmlns:a16="http://schemas.microsoft.com/office/drawing/2014/main" id="{A5751009-A8DE-4EDF-9359-39D284DDB59D}"/>
              </a:ext>
            </a:extLst>
          </p:cNvPr>
          <p:cNvSpPr txBox="1"/>
          <p:nvPr/>
        </p:nvSpPr>
        <p:spPr>
          <a:xfrm>
            <a:off x="8839199" y="3873254"/>
            <a:ext cx="2638097" cy="400110"/>
          </a:xfrm>
          <a:prstGeom prst="rect">
            <a:avLst/>
          </a:prstGeom>
          <a:noFill/>
        </p:spPr>
        <p:txBody>
          <a:bodyPr wrap="square" rtlCol="0">
            <a:spAutoFit/>
          </a:bodyPr>
          <a:lstStyle/>
          <a:p>
            <a:pPr algn="l" fontAlgn="ctr"/>
            <a:r>
              <a:rPr lang="zh-TW" altLang="en-US" sz="2000" dirty="0">
                <a:solidFill>
                  <a:schemeClr val="bg2">
                    <a:lumMod val="20000"/>
                    <a:lumOff val="80000"/>
                  </a:schemeClr>
                </a:solidFill>
              </a:rPr>
              <a:t> </a:t>
            </a:r>
            <a:r>
              <a:rPr lang="en-US" altLang="zh-TW" sz="2000" dirty="0">
                <a:solidFill>
                  <a:schemeClr val="bg2">
                    <a:lumMod val="20000"/>
                    <a:lumOff val="80000"/>
                  </a:schemeClr>
                </a:solidFill>
              </a:rPr>
              <a:t>MHD</a:t>
            </a:r>
            <a:r>
              <a:rPr lang="en-US" altLang="zh-TW" sz="2000" b="0" i="0" dirty="0">
                <a:solidFill>
                  <a:schemeClr val="bg2">
                    <a:lumMod val="20000"/>
                    <a:lumOff val="80000"/>
                  </a:schemeClr>
                </a:solidFill>
                <a:effectLst/>
              </a:rPr>
              <a:t> Yamen </a:t>
            </a:r>
            <a:r>
              <a:rPr lang="en-US" altLang="zh-TW" sz="2000" b="0" i="0" dirty="0" err="1">
                <a:solidFill>
                  <a:schemeClr val="bg2">
                    <a:lumMod val="20000"/>
                    <a:lumOff val="80000"/>
                  </a:schemeClr>
                </a:solidFill>
                <a:effectLst/>
              </a:rPr>
              <a:t>Saraiji</a:t>
            </a:r>
            <a:endParaRPr lang="en-US" altLang="zh-TW" sz="2000" b="0" i="0" dirty="0">
              <a:solidFill>
                <a:schemeClr val="bg2">
                  <a:lumMod val="20000"/>
                  <a:lumOff val="80000"/>
                </a:schemeClr>
              </a:solidFill>
              <a:effectLst/>
            </a:endParaRPr>
          </a:p>
        </p:txBody>
      </p:sp>
      <p:sp>
        <p:nvSpPr>
          <p:cNvPr id="15" name="文字方塊 14">
            <a:extLst>
              <a:ext uri="{FF2B5EF4-FFF2-40B4-BE49-F238E27FC236}">
                <a16:creationId xmlns:a16="http://schemas.microsoft.com/office/drawing/2014/main" id="{07EC1AE7-DDDC-4109-BD9A-9A99D9A8AACD}"/>
              </a:ext>
            </a:extLst>
          </p:cNvPr>
          <p:cNvSpPr txBox="1"/>
          <p:nvPr/>
        </p:nvSpPr>
        <p:spPr>
          <a:xfrm>
            <a:off x="9275377" y="4631460"/>
            <a:ext cx="1786759" cy="830997"/>
          </a:xfrm>
          <a:prstGeom prst="rect">
            <a:avLst/>
          </a:prstGeom>
          <a:noFill/>
        </p:spPr>
        <p:txBody>
          <a:bodyPr wrap="square" rtlCol="0">
            <a:spAutoFit/>
          </a:bodyPr>
          <a:lstStyle/>
          <a:p>
            <a:r>
              <a:rPr lang="zh-TW" altLang="en-US"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rPr>
              <a:t> 慶應義塾大學</a:t>
            </a:r>
            <a:endParaRPr lang="en-US" altLang="zh-TW"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傳媒設計研究院</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   助理教授</a:t>
            </a:r>
            <a:endParaRPr lang="zh-TW" altLang="en-US" sz="1600" dirty="0">
              <a:solidFill>
                <a:srgbClr val="777777"/>
              </a:solidFill>
              <a:latin typeface="Roboto"/>
            </a:endParaRPr>
          </a:p>
        </p:txBody>
      </p:sp>
      <p:sp>
        <p:nvSpPr>
          <p:cNvPr id="17" name="文字方塊 16">
            <a:extLst>
              <a:ext uri="{FF2B5EF4-FFF2-40B4-BE49-F238E27FC236}">
                <a16:creationId xmlns:a16="http://schemas.microsoft.com/office/drawing/2014/main" id="{51F2BA34-A44A-4A9D-A8B8-4422D3FB7C23}"/>
              </a:ext>
            </a:extLst>
          </p:cNvPr>
          <p:cNvSpPr txBox="1"/>
          <p:nvPr/>
        </p:nvSpPr>
        <p:spPr>
          <a:xfrm>
            <a:off x="9264867" y="5615621"/>
            <a:ext cx="2102070" cy="830997"/>
          </a:xfrm>
          <a:prstGeom prst="rect">
            <a:avLst/>
          </a:prstGeom>
          <a:noFill/>
        </p:spPr>
        <p:txBody>
          <a:bodyPr wrap="square" rtlCol="0">
            <a:spAutoFit/>
          </a:bodyPr>
          <a:lstStyle/>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研究領域 </a:t>
            </a:r>
            <a:r>
              <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rPr>
              <a:t>:</a:t>
            </a: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運動追蹤、人機交互機器人設計</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p:txBody>
      </p:sp>
      <p:sp>
        <p:nvSpPr>
          <p:cNvPr id="18" name="文字方塊 17">
            <a:extLst>
              <a:ext uri="{FF2B5EF4-FFF2-40B4-BE49-F238E27FC236}">
                <a16:creationId xmlns:a16="http://schemas.microsoft.com/office/drawing/2014/main" id="{E06D45B1-2E92-4224-B80E-A9FC7A1DA274}"/>
              </a:ext>
            </a:extLst>
          </p:cNvPr>
          <p:cNvSpPr txBox="1"/>
          <p:nvPr/>
        </p:nvSpPr>
        <p:spPr>
          <a:xfrm>
            <a:off x="5318230" y="3852369"/>
            <a:ext cx="1786761" cy="646331"/>
          </a:xfrm>
          <a:prstGeom prst="rect">
            <a:avLst/>
          </a:prstGeom>
          <a:noFill/>
        </p:spPr>
        <p:txBody>
          <a:bodyPr wrap="square" rtlCol="0">
            <a:spAutoFit/>
          </a:bodyPr>
          <a:lstStyle/>
          <a:p>
            <a:r>
              <a:rPr lang="zh-TW" altLang="en-US" b="0" i="0" dirty="0">
                <a:solidFill>
                  <a:srgbClr val="111111"/>
                </a:solidFill>
                <a:effectLst/>
                <a:latin typeface="Roboto"/>
              </a:rPr>
              <a:t>    </a:t>
            </a:r>
            <a:r>
              <a:rPr lang="zh-TW" altLang="en-US" sz="2000" dirty="0">
                <a:solidFill>
                  <a:schemeClr val="bg2">
                    <a:lumMod val="20000"/>
                    <a:lumOff val="80000"/>
                  </a:schemeClr>
                </a:solidFill>
                <a:latin typeface="華康儷中宋" panose="02020509000000000000" pitchFamily="49" charset="-120"/>
                <a:ea typeface="華康儷中宋" panose="02020509000000000000" pitchFamily="49" charset="-120"/>
              </a:rPr>
              <a:t>永島淳一</a:t>
            </a:r>
            <a:endParaRPr lang="en-US" altLang="zh-TW" sz="2000" dirty="0">
              <a:solidFill>
                <a:schemeClr val="bg2">
                  <a:lumMod val="20000"/>
                  <a:lumOff val="80000"/>
                </a:schemeClr>
              </a:solidFill>
              <a:latin typeface="華康儷中宋" panose="02020509000000000000" pitchFamily="49" charset="-120"/>
              <a:ea typeface="華康儷中宋" panose="02020509000000000000" pitchFamily="49" charset="-120"/>
            </a:endParaRPr>
          </a:p>
          <a:p>
            <a:pPr algn="l"/>
            <a:r>
              <a:rPr lang="en-US" altLang="zh-TW" sz="1600" dirty="0">
                <a:solidFill>
                  <a:schemeClr val="bg2">
                    <a:lumMod val="20000"/>
                    <a:lumOff val="80000"/>
                  </a:schemeClr>
                </a:solidFill>
                <a:ea typeface="華康儷中宋" panose="02020509000000000000" pitchFamily="49" charset="-120"/>
              </a:rPr>
              <a:t>Junichi </a:t>
            </a:r>
            <a:r>
              <a:rPr lang="en-US" altLang="zh-TW" sz="1600" dirty="0" err="1">
                <a:solidFill>
                  <a:schemeClr val="bg2">
                    <a:lumMod val="20000"/>
                    <a:lumOff val="80000"/>
                  </a:schemeClr>
                </a:solidFill>
                <a:ea typeface="華康儷中宋" panose="02020509000000000000" pitchFamily="49" charset="-120"/>
              </a:rPr>
              <a:t>Nabeshima</a:t>
            </a:r>
            <a:endParaRPr lang="en-US" altLang="zh-TW" sz="1600" dirty="0">
              <a:solidFill>
                <a:schemeClr val="bg2">
                  <a:lumMod val="20000"/>
                  <a:lumOff val="80000"/>
                </a:schemeClr>
              </a:solidFill>
              <a:ea typeface="華康儷中宋" panose="02020509000000000000" pitchFamily="49" charset="-120"/>
            </a:endParaRPr>
          </a:p>
        </p:txBody>
      </p:sp>
      <p:sp>
        <p:nvSpPr>
          <p:cNvPr id="20" name="文字方塊 19">
            <a:extLst>
              <a:ext uri="{FF2B5EF4-FFF2-40B4-BE49-F238E27FC236}">
                <a16:creationId xmlns:a16="http://schemas.microsoft.com/office/drawing/2014/main" id="{1BB51D9B-205C-443D-9CC8-3AEEFA92AE03}"/>
              </a:ext>
            </a:extLst>
          </p:cNvPr>
          <p:cNvSpPr txBox="1"/>
          <p:nvPr/>
        </p:nvSpPr>
        <p:spPr>
          <a:xfrm>
            <a:off x="5318232" y="4658609"/>
            <a:ext cx="1786759" cy="830997"/>
          </a:xfrm>
          <a:prstGeom prst="rect">
            <a:avLst/>
          </a:prstGeom>
          <a:noFill/>
        </p:spPr>
        <p:txBody>
          <a:bodyPr wrap="square" rtlCol="0">
            <a:spAutoFit/>
          </a:bodyPr>
          <a:lstStyle/>
          <a:p>
            <a:r>
              <a:rPr lang="zh-TW" altLang="en-US"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rPr>
              <a:t> 慶應義塾大學</a:t>
            </a:r>
            <a:endParaRPr lang="en-US" altLang="zh-TW" sz="1600" b="0" i="0" u="none" strike="noStrike" dirty="0">
              <a:solidFill>
                <a:schemeClr val="bg2">
                  <a:lumMod val="20000"/>
                  <a:lumOff val="80000"/>
                </a:schemeClr>
              </a:solidFill>
              <a:effectLst/>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傳媒設計研究院</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   助理教授</a:t>
            </a:r>
            <a:endParaRPr lang="zh-TW" altLang="en-US" sz="1600" dirty="0">
              <a:solidFill>
                <a:srgbClr val="777777"/>
              </a:solidFill>
              <a:latin typeface="Roboto"/>
            </a:endParaRPr>
          </a:p>
        </p:txBody>
      </p:sp>
      <p:sp>
        <p:nvSpPr>
          <p:cNvPr id="21" name="文字方塊 20">
            <a:extLst>
              <a:ext uri="{FF2B5EF4-FFF2-40B4-BE49-F238E27FC236}">
                <a16:creationId xmlns:a16="http://schemas.microsoft.com/office/drawing/2014/main" id="{FC14EB5C-DAC1-4D67-A86A-1A9972886ACF}"/>
              </a:ext>
            </a:extLst>
          </p:cNvPr>
          <p:cNvSpPr txBox="1"/>
          <p:nvPr/>
        </p:nvSpPr>
        <p:spPr>
          <a:xfrm>
            <a:off x="5318230" y="5615621"/>
            <a:ext cx="2102070" cy="830997"/>
          </a:xfrm>
          <a:prstGeom prst="rect">
            <a:avLst/>
          </a:prstGeom>
          <a:noFill/>
        </p:spPr>
        <p:txBody>
          <a:bodyPr wrap="square" rtlCol="0">
            <a:spAutoFit/>
          </a:bodyPr>
          <a:lstStyle/>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研究領域 </a:t>
            </a:r>
            <a:r>
              <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rPr>
              <a:t>:</a:t>
            </a:r>
          </a:p>
          <a:p>
            <a:r>
              <a:rPr lang="zh-TW" altLang="en-US" sz="1600" dirty="0">
                <a:solidFill>
                  <a:schemeClr val="bg2">
                    <a:lumMod val="20000"/>
                    <a:lumOff val="80000"/>
                  </a:schemeClr>
                </a:solidFill>
                <a:latin typeface="華康儷中宋" panose="02020509000000000000" pitchFamily="49" charset="-120"/>
                <a:ea typeface="華康儷中宋" panose="02020509000000000000" pitchFamily="49" charset="-120"/>
              </a:rPr>
              <a:t>人機交互、機器人設計</a:t>
            </a:r>
            <a:endParaRPr lang="en-US" altLang="zh-TW" sz="1600" dirty="0">
              <a:solidFill>
                <a:schemeClr val="bg2">
                  <a:lumMod val="20000"/>
                  <a:lumOff val="80000"/>
                </a:schemeClr>
              </a:solidFill>
              <a:latin typeface="華康儷中宋" panose="02020509000000000000" pitchFamily="49" charset="-120"/>
              <a:ea typeface="華康儷中宋" panose="02020509000000000000" pitchFamily="49" charset="-120"/>
            </a:endParaRPr>
          </a:p>
        </p:txBody>
      </p:sp>
    </p:spTree>
    <p:extLst>
      <p:ext uri="{BB962C8B-B14F-4D97-AF65-F5344CB8AC3E}">
        <p14:creationId xmlns:p14="http://schemas.microsoft.com/office/powerpoint/2010/main" val="356605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0D4DBFF-9579-4FD8-A16A-75BFEB385C5F}"/>
              </a:ext>
            </a:extLst>
          </p:cNvPr>
          <p:cNvSpPr txBox="1"/>
          <p:nvPr/>
        </p:nvSpPr>
        <p:spPr>
          <a:xfrm>
            <a:off x="1240220" y="737196"/>
            <a:ext cx="1912883"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論述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sp>
        <p:nvSpPr>
          <p:cNvPr id="5" name="文字方塊 4">
            <a:extLst>
              <a:ext uri="{FF2B5EF4-FFF2-40B4-BE49-F238E27FC236}">
                <a16:creationId xmlns:a16="http://schemas.microsoft.com/office/drawing/2014/main" id="{2FC37348-0C4F-4F9B-80A9-09BA80CBF5DD}"/>
              </a:ext>
            </a:extLst>
          </p:cNvPr>
          <p:cNvSpPr txBox="1"/>
          <p:nvPr/>
        </p:nvSpPr>
        <p:spPr>
          <a:xfrm>
            <a:off x="1240221" y="1261244"/>
            <a:ext cx="10216055" cy="1754326"/>
          </a:xfrm>
          <a:prstGeom prst="rect">
            <a:avLst/>
          </a:prstGeom>
          <a:noFill/>
        </p:spPr>
        <p:txBody>
          <a:bodyPr wrap="square" rtlCol="0">
            <a:spAutoFit/>
          </a:bodyPr>
          <a:lstStyle/>
          <a:p>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對於大多數的哺乳動物和脊椎動物，</a:t>
            </a:r>
            <a:r>
              <a:rPr lang="zh-TW" altLang="en-US" b="0" i="0" dirty="0">
                <a:solidFill>
                  <a:schemeClr val="bg2"/>
                </a:solidFill>
                <a:effectLst/>
                <a:latin typeface="華康儷中宋" panose="02020509000000000000" pitchFamily="49" charset="-120"/>
                <a:ea typeface="華康儷中宋" panose="02020509000000000000" pitchFamily="49" charset="-120"/>
              </a:rPr>
              <a:t>尾巴</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對於牠們的身體起著重要的作用，提供各種功能以</a:t>
            </a:r>
            <a:r>
              <a:rPr lang="zh-TW" altLang="en-US" b="0" i="0" dirty="0">
                <a:solidFill>
                  <a:schemeClr val="bg2"/>
                </a:solidFill>
                <a:effectLst/>
                <a:latin typeface="華康儷中宋" panose="02020509000000000000" pitchFamily="49" charset="-120"/>
                <a:ea typeface="華康儷中宋" panose="02020509000000000000" pitchFamily="49" charset="-120"/>
              </a:rPr>
              <a:t>擴展</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其活動性，做為</a:t>
            </a:r>
            <a:r>
              <a:rPr lang="zh-TW" altLang="en-US" b="0" i="0" dirty="0">
                <a:solidFill>
                  <a:schemeClr val="bg2"/>
                </a:solidFill>
                <a:effectLst/>
                <a:latin typeface="華康儷中宋" panose="02020509000000000000" pitchFamily="49" charset="-120"/>
                <a:ea typeface="華康儷中宋" panose="02020509000000000000" pitchFamily="49" charset="-120"/>
              </a:rPr>
              <a:t>操縱和抓握</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的肢體。在</a:t>
            </a:r>
            <a:r>
              <a:rPr lang="en-US" altLang="zh-TW" b="0" i="0" dirty="0">
                <a:solidFill>
                  <a:schemeClr val="tx1">
                    <a:lumMod val="95000"/>
                  </a:schemeClr>
                </a:solidFill>
                <a:effectLst/>
                <a:latin typeface="華康儷中宋" panose="02020509000000000000" pitchFamily="49" charset="-120"/>
                <a:ea typeface="華康儷中宋" panose="02020509000000000000" pitchFamily="49" charset="-120"/>
              </a:rPr>
              <a:t>(</a:t>
            </a:r>
            <a:r>
              <a:rPr lang="en-US" altLang="zh-TW" dirty="0">
                <a:solidFill>
                  <a:schemeClr val="bg2"/>
                </a:solidFill>
                <a:ea typeface="華康儷中宋" panose="02020509000000000000" pitchFamily="49" charset="-120"/>
              </a:rPr>
              <a:t>ARQUE </a:t>
            </a:r>
            <a:r>
              <a:rPr lang="en-US" altLang="zh-TW" dirty="0">
                <a:ea typeface="華康儷中宋" panose="02020509000000000000" pitchFamily="49" charset="-120"/>
              </a:rPr>
              <a:t>)</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的這項工作中，我們提出了一種</a:t>
            </a:r>
            <a:r>
              <a:rPr lang="zh-TW" altLang="en-US" b="0" i="0" dirty="0">
                <a:solidFill>
                  <a:schemeClr val="bg2"/>
                </a:solidFill>
                <a:effectLst/>
                <a:latin typeface="華康儷中宋" panose="02020509000000000000" pitchFamily="49" charset="-120"/>
                <a:ea typeface="華康儷中宋" panose="02020509000000000000" pitchFamily="49" charset="-120"/>
              </a:rPr>
              <a:t>仿生的擬人化尾巴</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，以使我們能夠改變身體變量，以用於</a:t>
            </a:r>
            <a:r>
              <a:rPr lang="zh-TW" altLang="en-US" b="0" i="0" dirty="0">
                <a:solidFill>
                  <a:schemeClr val="bg2"/>
                </a:solidFill>
                <a:effectLst/>
                <a:latin typeface="華康儷中宋" panose="02020509000000000000" pitchFamily="49" charset="-120"/>
                <a:ea typeface="華康儷中宋" panose="02020509000000000000" pitchFamily="49" charset="-120"/>
              </a:rPr>
              <a:t>輔助及觸覺的反饋應用</a:t>
            </a:r>
            <a:r>
              <a:rPr lang="zh-TW" altLang="en-US" b="0" i="0" dirty="0">
                <a:solidFill>
                  <a:schemeClr val="tx1">
                    <a:lumMod val="95000"/>
                  </a:schemeClr>
                </a:solidFill>
                <a:effectLst/>
                <a:latin typeface="華康儷中宋" panose="02020509000000000000" pitchFamily="49" charset="-120"/>
                <a:ea typeface="華康儷中宋" panose="02020509000000000000" pitchFamily="49" charset="-120"/>
              </a:rPr>
              <a:t>。擬議的尾巴具有基於彈簧結構的相鄰關節組成，以處理剪切力和切向力，並允許管理目標尾巴的長度和重量。尾巴的內部結構由四個氣動人造肌肉驅動，為尾尖提供了致動機制。在這裡，我們重點介紹了使用假肢尾巴作為人體延伸物以在平衡情況下提供動量變化的潛在應用。</a:t>
            </a:r>
            <a:endParaRPr lang="zh-TW" altLang="en-US" dirty="0">
              <a:solidFill>
                <a:schemeClr val="tx1">
                  <a:lumMod val="95000"/>
                </a:schemeClr>
              </a:solidFill>
              <a:latin typeface="華康儷中宋" panose="02020509000000000000" pitchFamily="49" charset="-120"/>
              <a:ea typeface="華康儷中宋" panose="02020509000000000000" pitchFamily="49" charset="-120"/>
            </a:endParaRPr>
          </a:p>
        </p:txBody>
      </p:sp>
      <p:pic>
        <p:nvPicPr>
          <p:cNvPr id="2052" name="Picture 4" descr="Arque: Artificial Biomimicry-Inspired Tail For Extending Innate Body  Functions G... | Gfycat">
            <a:extLst>
              <a:ext uri="{FF2B5EF4-FFF2-40B4-BE49-F238E27FC236}">
                <a16:creationId xmlns:a16="http://schemas.microsoft.com/office/drawing/2014/main" id="{3BDC3536-8C5B-40F8-ADB7-44D1841E4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102" y="3125311"/>
            <a:ext cx="4950373" cy="320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4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2FA1A3D-CA55-4F90-8365-6AE7D875A4A3}"/>
              </a:ext>
            </a:extLst>
          </p:cNvPr>
          <p:cNvSpPr txBox="1"/>
          <p:nvPr/>
        </p:nvSpPr>
        <p:spPr>
          <a:xfrm>
            <a:off x="1240220" y="737196"/>
            <a:ext cx="1912883"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介紹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sp>
        <p:nvSpPr>
          <p:cNvPr id="5" name="文字方塊 4">
            <a:extLst>
              <a:ext uri="{FF2B5EF4-FFF2-40B4-BE49-F238E27FC236}">
                <a16:creationId xmlns:a16="http://schemas.microsoft.com/office/drawing/2014/main" id="{0BF18612-EE24-466A-9BD0-3E820A760BC8}"/>
              </a:ext>
            </a:extLst>
          </p:cNvPr>
          <p:cNvSpPr txBox="1"/>
          <p:nvPr/>
        </p:nvSpPr>
        <p:spPr>
          <a:xfrm>
            <a:off x="1240221" y="1261244"/>
            <a:ext cx="10216055" cy="2031325"/>
          </a:xfrm>
          <a:prstGeom prst="rect">
            <a:avLst/>
          </a:prstGeom>
          <a:noFill/>
        </p:spPr>
        <p:txBody>
          <a:bodyPr wrap="square" rtlCol="0">
            <a:spAutoFit/>
          </a:bodyPr>
          <a:lstStyle/>
          <a:p>
            <a:pPr algn="l" fontAlgn="base"/>
            <a:r>
              <a:rPr lang="zh-TW" altLang="en-US" b="0" i="0" dirty="0">
                <a:effectLst/>
                <a:latin typeface="華康儷中宋" panose="02020509000000000000" pitchFamily="49" charset="-120"/>
                <a:ea typeface="華康儷中宋" panose="02020509000000000000" pitchFamily="49" charset="-120"/>
              </a:rPr>
              <a:t>強化自我機能的觀念已經出現了一段時間，無論是通過提高性能和改變思維的物質，還是通過一些附加技術。儘管有些人可能會選擇</a:t>
            </a:r>
            <a:r>
              <a:rPr lang="zh-TW" altLang="en-US" b="0" i="0" u="none" strike="noStrike" dirty="0">
                <a:solidFill>
                  <a:schemeClr val="bg2"/>
                </a:solidFill>
                <a:effectLst/>
                <a:latin typeface="華康儷中宋" panose="02020509000000000000" pitchFamily="49" charset="-120"/>
                <a:ea typeface="華康儷中宋" panose="02020509000000000000" pitchFamily="49" charset="-120"/>
              </a:rPr>
              <a:t>可編成的機械手指</a:t>
            </a:r>
            <a:r>
              <a:rPr lang="zh-TW" altLang="en-US" b="0" i="0" dirty="0">
                <a:effectLst/>
                <a:latin typeface="華康儷中宋" panose="02020509000000000000" pitchFamily="49" charset="-120"/>
                <a:ea typeface="華康儷中宋" panose="02020509000000000000" pitchFamily="49" charset="-120"/>
              </a:rPr>
              <a:t>或是</a:t>
            </a:r>
            <a:r>
              <a:rPr lang="zh-TW" altLang="en-US" b="0" i="0" dirty="0">
                <a:solidFill>
                  <a:schemeClr val="bg2"/>
                </a:solidFill>
                <a:effectLst/>
                <a:latin typeface="華康儷中宋" panose="02020509000000000000" pitchFamily="49" charset="-120"/>
                <a:ea typeface="華康儷中宋" panose="02020509000000000000" pitchFamily="49" charset="-120"/>
              </a:rPr>
              <a:t>可受</a:t>
            </a:r>
            <a:r>
              <a:rPr lang="en-US" altLang="zh-TW" b="0" i="0" dirty="0">
                <a:solidFill>
                  <a:schemeClr val="bg2"/>
                </a:solidFill>
                <a:effectLst/>
                <a:latin typeface="華康儷中宋" panose="02020509000000000000" pitchFamily="49" charset="-120"/>
                <a:ea typeface="華康儷中宋" panose="02020509000000000000" pitchFamily="49" charset="-120"/>
              </a:rPr>
              <a:t>VR</a:t>
            </a:r>
            <a:r>
              <a:rPr lang="zh-TW" altLang="en-US" b="0" i="0" dirty="0">
                <a:solidFill>
                  <a:schemeClr val="bg2"/>
                </a:solidFill>
                <a:effectLst/>
                <a:latin typeface="華康儷中宋" panose="02020509000000000000" pitchFamily="49" charset="-120"/>
                <a:ea typeface="華康儷中宋" panose="02020509000000000000" pitchFamily="49" charset="-120"/>
              </a:rPr>
              <a:t>控制的機械手臂</a:t>
            </a:r>
            <a:r>
              <a:rPr lang="zh-TW" altLang="en-US" b="0" i="0" dirty="0">
                <a:effectLst/>
                <a:latin typeface="華康儷中宋" panose="02020509000000000000" pitchFamily="49" charset="-120"/>
                <a:ea typeface="華康儷中宋" panose="02020509000000000000" pitchFamily="49" charset="-120"/>
              </a:rPr>
              <a:t>，但是沒有比將魔術的機械尾巴釘在身體的背後而更令人興奮。畢竟，正如我們的靈長類表親所證明的那樣，擁有一條尾巴可以幫助增強人的平衡感，並具有令人印象深刻的抓握附近物體的能力。</a:t>
            </a:r>
            <a:endParaRPr lang="en-US" altLang="zh-TW" b="0" i="0" dirty="0">
              <a:effectLst/>
              <a:latin typeface="華康儷中宋" panose="02020509000000000000" pitchFamily="49" charset="-120"/>
              <a:ea typeface="華康儷中宋" panose="02020509000000000000" pitchFamily="49" charset="-120"/>
            </a:endParaRPr>
          </a:p>
          <a:p>
            <a:pPr algn="l" fontAlgn="base"/>
            <a:endParaRPr lang="zh-TW" altLang="en-US" b="0" i="0" dirty="0">
              <a:effectLst/>
              <a:latin typeface="華康儷中宋" panose="02020509000000000000" pitchFamily="49" charset="-120"/>
              <a:ea typeface="華康儷中宋" panose="02020509000000000000" pitchFamily="49" charset="-120"/>
            </a:endParaRPr>
          </a:p>
          <a:p>
            <a:pPr algn="l" fontAlgn="base"/>
            <a:r>
              <a:rPr lang="zh-TW" altLang="en-US" b="0" i="0" dirty="0">
                <a:effectLst/>
                <a:latin typeface="華康儷中宋" panose="02020509000000000000" pitchFamily="49" charset="-120"/>
                <a:ea typeface="華康儷中宋" panose="02020509000000000000" pitchFamily="49" charset="-120"/>
              </a:rPr>
              <a:t>您正在尋找這樣的後端假肢，那麼您很幸運，日本慶應義塾大學媒體設計研究院的我們開發</a:t>
            </a:r>
            <a:r>
              <a:rPr lang="en-US" altLang="zh-TW" sz="1800" dirty="0">
                <a:solidFill>
                  <a:schemeClr val="bg2"/>
                </a:solidFill>
                <a:ea typeface="華康儷中宋" panose="02020509000000000000" pitchFamily="49" charset="-120"/>
              </a:rPr>
              <a:t>ARQUE</a:t>
            </a:r>
            <a:r>
              <a:rPr lang="en-US" altLang="zh-TW" sz="1800" dirty="0">
                <a:ea typeface="華康儷中宋" panose="02020509000000000000" pitchFamily="49" charset="-120"/>
              </a:rPr>
              <a:t> </a:t>
            </a:r>
            <a:r>
              <a:rPr lang="zh-TW" altLang="en-US" b="0" i="0" dirty="0">
                <a:effectLst/>
                <a:latin typeface="華康儷中宋" panose="02020509000000000000" pitchFamily="49" charset="-120"/>
                <a:ea typeface="華康儷中宋" panose="02020509000000000000" pitchFamily="49" charset="-120"/>
              </a:rPr>
              <a:t>，這是一款受人啟發的</a:t>
            </a:r>
            <a:r>
              <a:rPr lang="zh-TW" altLang="en-US" b="0" i="0" dirty="0">
                <a:solidFill>
                  <a:schemeClr val="bg2"/>
                </a:solidFill>
                <a:effectLst/>
                <a:latin typeface="華康儷中宋" panose="02020509000000000000" pitchFamily="49" charset="-120"/>
                <a:ea typeface="華康儷中宋" panose="02020509000000000000" pitchFamily="49" charset="-120"/>
              </a:rPr>
              <a:t>機械假肢</a:t>
            </a:r>
            <a:r>
              <a:rPr lang="zh-TW" altLang="en-US" b="0" i="0" dirty="0">
                <a:effectLst/>
                <a:latin typeface="華康儷中宋" panose="02020509000000000000" pitchFamily="49" charset="-120"/>
                <a:ea typeface="華康儷中宋" panose="02020509000000000000" pitchFamily="49" charset="-120"/>
              </a:rPr>
              <a:t>。</a:t>
            </a:r>
          </a:p>
        </p:txBody>
      </p:sp>
      <p:pic>
        <p:nvPicPr>
          <p:cNvPr id="4098" name="Picture 2" descr="Arque: Artificial Biomimicry-Inspired Tail for Extending Innate Body  Functions - YouTube">
            <a:extLst>
              <a:ext uri="{FF2B5EF4-FFF2-40B4-BE49-F238E27FC236}">
                <a16:creationId xmlns:a16="http://schemas.microsoft.com/office/drawing/2014/main" id="{2AF03EAC-5ECB-4207-B54B-672FD8993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592" y="3194241"/>
            <a:ext cx="4915769" cy="3205322"/>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AFE8FB65-257A-4159-86A0-0B808FC7AF1B}"/>
              </a:ext>
            </a:extLst>
          </p:cNvPr>
          <p:cNvSpPr txBox="1"/>
          <p:nvPr/>
        </p:nvSpPr>
        <p:spPr>
          <a:xfrm>
            <a:off x="1180231" y="6083499"/>
            <a:ext cx="4915769" cy="369332"/>
          </a:xfrm>
          <a:prstGeom prst="rect">
            <a:avLst/>
          </a:prstGeom>
          <a:noFill/>
        </p:spPr>
        <p:txBody>
          <a:bodyPr wrap="square" rtlCol="0">
            <a:spAutoFit/>
          </a:bodyPr>
          <a:lstStyle/>
          <a:p>
            <a:r>
              <a:rPr lang="en-US" altLang="zh-TW" dirty="0">
                <a:hlinkClick r:id="rId3"/>
              </a:rPr>
              <a:t>https://www.youtube.com/watch?v=Tr1-IhEhXYQ</a:t>
            </a:r>
            <a:endParaRPr lang="zh-TW" altLang="en-US" dirty="0"/>
          </a:p>
        </p:txBody>
      </p:sp>
    </p:spTree>
    <p:extLst>
      <p:ext uri="{BB962C8B-B14F-4D97-AF65-F5344CB8AC3E}">
        <p14:creationId xmlns:p14="http://schemas.microsoft.com/office/powerpoint/2010/main" val="254848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95DBA363-BF1C-4BA0-8675-0E9F43B301C6}"/>
              </a:ext>
            </a:extLst>
          </p:cNvPr>
          <p:cNvSpPr txBox="1"/>
          <p:nvPr/>
        </p:nvSpPr>
        <p:spPr>
          <a:xfrm>
            <a:off x="1208689" y="1292777"/>
            <a:ext cx="10216055" cy="1200329"/>
          </a:xfrm>
          <a:prstGeom prst="rect">
            <a:avLst/>
          </a:prstGeom>
          <a:noFill/>
        </p:spPr>
        <p:txBody>
          <a:bodyPr wrap="square" rtlCol="0">
            <a:spAutoFit/>
          </a:bodyPr>
          <a:lstStyle/>
          <a:p>
            <a:pPr algn="l" fontAlgn="base"/>
            <a:r>
              <a:rPr lang="en-US" altLang="zh-TW" sz="1800" dirty="0">
                <a:solidFill>
                  <a:schemeClr val="bg2"/>
                </a:solidFill>
                <a:ea typeface="華康儷中宋" panose="02020509000000000000" pitchFamily="49" charset="-120"/>
              </a:rPr>
              <a:t>ARQUE</a:t>
            </a:r>
            <a:r>
              <a:rPr lang="zh-TW" altLang="en-US" b="0" i="0" dirty="0">
                <a:effectLst/>
                <a:latin typeface="華康儷中宋" panose="02020509000000000000" pitchFamily="49" charset="-120"/>
                <a:ea typeface="華康儷中宋" panose="02020509000000000000" pitchFamily="49" charset="-120"/>
              </a:rPr>
              <a:t>通過改變人體的動量並補償</a:t>
            </a:r>
            <a:r>
              <a:rPr lang="zh-TW" altLang="en-US" b="0" i="0" dirty="0">
                <a:solidFill>
                  <a:schemeClr val="bg2"/>
                </a:solidFill>
                <a:effectLst/>
                <a:latin typeface="華康儷中宋" panose="02020509000000000000" pitchFamily="49" charset="-120"/>
                <a:ea typeface="華康儷中宋" panose="02020509000000000000" pitchFamily="49" charset="-120"/>
              </a:rPr>
              <a:t>人體重心</a:t>
            </a:r>
            <a:r>
              <a:rPr lang="zh-TW" altLang="en-US" b="0" i="0" dirty="0">
                <a:effectLst/>
                <a:latin typeface="華康儷中宋" panose="02020509000000000000" pitchFamily="49" charset="-120"/>
                <a:ea typeface="華康儷中宋" panose="02020509000000000000" pitchFamily="49" charset="-120"/>
              </a:rPr>
              <a:t>的突然變化來幫助人類擴展其活動能力。例如，它可以幫助穿戴者在跌倒時快速恢復平衡，從而使他們恢復並避免跌倒和傷害自己，類似於帶有尾巴的動物（例如貓）如何利用它來</a:t>
            </a:r>
            <a:r>
              <a:rPr lang="zh-TW" altLang="en-US" b="0" i="0" dirty="0">
                <a:solidFill>
                  <a:schemeClr val="bg2"/>
                </a:solidFill>
                <a:effectLst/>
                <a:latin typeface="華康儷中宋" panose="02020509000000000000" pitchFamily="49" charset="-120"/>
                <a:ea typeface="華康儷中宋" panose="02020509000000000000" pitchFamily="49" charset="-120"/>
              </a:rPr>
              <a:t>控制重心</a:t>
            </a:r>
            <a:r>
              <a:rPr lang="zh-TW" altLang="en-US" b="0" i="0" dirty="0">
                <a:effectLst/>
                <a:latin typeface="華康儷中宋" panose="02020509000000000000" pitchFamily="49" charset="-120"/>
                <a:ea typeface="華康儷中宋" panose="02020509000000000000" pitchFamily="49" charset="-120"/>
              </a:rPr>
              <a:t>，以便幫助他們優雅地站起來。另外，它可以用破壞性的方式使用，例如在虛擬現實遊戲環境中使用時使玩家</a:t>
            </a:r>
            <a:r>
              <a:rPr lang="zh-TW" altLang="en-US" b="0" i="0" dirty="0">
                <a:solidFill>
                  <a:schemeClr val="bg2"/>
                </a:solidFill>
                <a:effectLst/>
                <a:latin typeface="華康儷中宋" panose="02020509000000000000" pitchFamily="49" charset="-120"/>
                <a:ea typeface="華康儷中宋" panose="02020509000000000000" pitchFamily="49" charset="-120"/>
              </a:rPr>
              <a:t>失去平衡</a:t>
            </a:r>
            <a:r>
              <a:rPr lang="zh-TW" altLang="en-US" b="0" i="0" dirty="0">
                <a:effectLst/>
                <a:latin typeface="華康儷中宋" panose="02020509000000000000" pitchFamily="49" charset="-120"/>
                <a:ea typeface="華康儷中宋" panose="02020509000000000000" pitchFamily="49" charset="-120"/>
              </a:rPr>
              <a:t>，以便為玩​​家提供</a:t>
            </a:r>
            <a:r>
              <a:rPr lang="zh-TW" altLang="en-US" b="0" i="0" dirty="0">
                <a:solidFill>
                  <a:schemeClr val="bg2"/>
                </a:solidFill>
                <a:effectLst/>
                <a:latin typeface="華康儷中宋" panose="02020509000000000000" pitchFamily="49" charset="-120"/>
                <a:ea typeface="華康儷中宋" panose="02020509000000000000" pitchFamily="49" charset="-120"/>
              </a:rPr>
              <a:t>觸覺反饋</a:t>
            </a:r>
            <a:r>
              <a:rPr lang="zh-TW" altLang="en-US" b="0" i="0" dirty="0">
                <a:effectLst/>
                <a:latin typeface="華康儷中宋" panose="02020509000000000000" pitchFamily="49" charset="-120"/>
                <a:ea typeface="華康儷中宋" panose="02020509000000000000" pitchFamily="49" charset="-120"/>
              </a:rPr>
              <a:t>。</a:t>
            </a:r>
          </a:p>
        </p:txBody>
      </p:sp>
      <p:pic>
        <p:nvPicPr>
          <p:cNvPr id="5124" name="Picture 4" descr="Artificial Biomimicry-Inspired Tail for Extending Innate Body Functions  Junichi Nabeshima MHD Yamen Saraiji Kouta Minamizawa">
            <a:extLst>
              <a:ext uri="{FF2B5EF4-FFF2-40B4-BE49-F238E27FC236}">
                <a16:creationId xmlns:a16="http://schemas.microsoft.com/office/drawing/2014/main" id="{2A0AFB89-E846-4104-9671-CCD6FE1E5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759" y="2929510"/>
            <a:ext cx="4782207" cy="2916682"/>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C8F7741C-E231-4416-97BB-44568A22852D}"/>
              </a:ext>
            </a:extLst>
          </p:cNvPr>
          <p:cNvSpPr txBox="1"/>
          <p:nvPr/>
        </p:nvSpPr>
        <p:spPr>
          <a:xfrm>
            <a:off x="1240220" y="737196"/>
            <a:ext cx="1912883"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應用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pic>
        <p:nvPicPr>
          <p:cNvPr id="5126" name="Picture 6" descr="Source: Yamen Saraiji/YouTube">
            <a:extLst>
              <a:ext uri="{FF2B5EF4-FFF2-40B4-BE49-F238E27FC236}">
                <a16:creationId xmlns:a16="http://schemas.microsoft.com/office/drawing/2014/main" id="{0D79029D-AE70-43AB-BF7A-73E831D08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92" y="2929732"/>
            <a:ext cx="4959074" cy="291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8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7361BD0-6881-4F0D-B263-AA5939343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20" y="2958972"/>
            <a:ext cx="4445877" cy="2836509"/>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3F82D2FB-3541-4B15-818F-EB0516AB14A3}"/>
              </a:ext>
            </a:extLst>
          </p:cNvPr>
          <p:cNvSpPr txBox="1"/>
          <p:nvPr/>
        </p:nvSpPr>
        <p:spPr>
          <a:xfrm>
            <a:off x="1187670" y="1466195"/>
            <a:ext cx="10216055" cy="923330"/>
          </a:xfrm>
          <a:prstGeom prst="rect">
            <a:avLst/>
          </a:prstGeom>
          <a:noFill/>
        </p:spPr>
        <p:txBody>
          <a:bodyPr wrap="square" rtlCol="0">
            <a:spAutoFit/>
          </a:bodyPr>
          <a:lstStyle/>
          <a:p>
            <a:pPr algn="l" fontAlgn="base"/>
            <a:r>
              <a:rPr lang="zh-TW" altLang="en-US" dirty="0">
                <a:latin typeface="華康儷中宋" panose="02020509000000000000" pitchFamily="49" charset="-120"/>
                <a:ea typeface="華康儷中宋" panose="02020509000000000000" pitchFamily="49" charset="-120"/>
              </a:rPr>
              <a:t>創建原型時會從自然界中汲取靈感。特別是用</a:t>
            </a:r>
            <a:r>
              <a:rPr lang="zh-TW" altLang="en-US" dirty="0">
                <a:solidFill>
                  <a:schemeClr val="bg2"/>
                </a:solidFill>
                <a:latin typeface="華康儷中宋" panose="02020509000000000000" pitchFamily="49" charset="-120"/>
                <a:ea typeface="華康儷中宋" panose="02020509000000000000" pitchFamily="49" charset="-120"/>
              </a:rPr>
              <a:t>海馬</a:t>
            </a:r>
            <a:r>
              <a:rPr lang="zh-TW" altLang="en-US" dirty="0">
                <a:latin typeface="華康儷中宋" panose="02020509000000000000" pitchFamily="49" charset="-120"/>
                <a:ea typeface="華康儷中宋" panose="02020509000000000000" pitchFamily="49" charset="-120"/>
              </a:rPr>
              <a:t>的尾巴是一個主要影響因素，海馬的結構可以承受很大的力。海馬的尾巴也是</a:t>
            </a:r>
            <a:r>
              <a:rPr lang="zh-TW" altLang="en-US" dirty="0">
                <a:solidFill>
                  <a:schemeClr val="bg2"/>
                </a:solidFill>
                <a:latin typeface="華康儷中宋" panose="02020509000000000000" pitchFamily="49" charset="-120"/>
                <a:ea typeface="華康儷中宋" panose="02020509000000000000" pitchFamily="49" charset="-120"/>
              </a:rPr>
              <a:t>方形</a:t>
            </a:r>
            <a:r>
              <a:rPr lang="zh-TW" altLang="en-US" dirty="0">
                <a:latin typeface="華康儷中宋" panose="02020509000000000000" pitchFamily="49" charset="-120"/>
                <a:ea typeface="華康儷中宋" panose="02020509000000000000" pitchFamily="49" charset="-120"/>
              </a:rPr>
              <a:t>的，每個椎骨都由</a:t>
            </a:r>
            <a:r>
              <a:rPr lang="zh-TW" altLang="en-US" dirty="0">
                <a:solidFill>
                  <a:schemeClr val="bg2"/>
                </a:solidFill>
                <a:latin typeface="華康儷中宋" panose="02020509000000000000" pitchFamily="49" charset="-120"/>
                <a:ea typeface="華康儷中宋" panose="02020509000000000000" pitchFamily="49" charset="-120"/>
              </a:rPr>
              <a:t>四個互鎖的</a:t>
            </a:r>
            <a:r>
              <a:rPr lang="en-US" altLang="zh-TW" dirty="0">
                <a:solidFill>
                  <a:schemeClr val="bg2"/>
                </a:solidFill>
                <a:latin typeface="華康儷中宋" panose="02020509000000000000" pitchFamily="49" charset="-120"/>
                <a:ea typeface="華康儷中宋" panose="02020509000000000000" pitchFamily="49" charset="-120"/>
              </a:rPr>
              <a:t>L</a:t>
            </a:r>
            <a:r>
              <a:rPr lang="zh-TW" altLang="en-US" dirty="0">
                <a:solidFill>
                  <a:schemeClr val="bg2"/>
                </a:solidFill>
                <a:latin typeface="華康儷中宋" panose="02020509000000000000" pitchFamily="49" charset="-120"/>
                <a:ea typeface="華康儷中宋" panose="02020509000000000000" pitchFamily="49" charset="-120"/>
              </a:rPr>
              <a:t>形板圍繞</a:t>
            </a:r>
            <a:r>
              <a:rPr lang="zh-TW" altLang="en-US" dirty="0">
                <a:latin typeface="華康儷中宋" panose="02020509000000000000" pitchFamily="49" charset="-120"/>
                <a:ea typeface="華康儷中宋" panose="02020509000000000000" pitchFamily="49" charset="-120"/>
              </a:rPr>
              <a:t>著，使其在動物尾巴的世界中獨樹一幟，可將它們緊密而牢固地包裹在周圍的物體上。</a:t>
            </a:r>
          </a:p>
        </p:txBody>
      </p:sp>
      <p:sp>
        <p:nvSpPr>
          <p:cNvPr id="7" name="文字方塊 6">
            <a:extLst>
              <a:ext uri="{FF2B5EF4-FFF2-40B4-BE49-F238E27FC236}">
                <a16:creationId xmlns:a16="http://schemas.microsoft.com/office/drawing/2014/main" id="{B440A043-03A7-4B49-8051-6686A86EE993}"/>
              </a:ext>
            </a:extLst>
          </p:cNvPr>
          <p:cNvSpPr txBox="1"/>
          <p:nvPr/>
        </p:nvSpPr>
        <p:spPr>
          <a:xfrm>
            <a:off x="1250732" y="821277"/>
            <a:ext cx="1912883"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靈感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pic>
        <p:nvPicPr>
          <p:cNvPr id="6146" name="Picture 2">
            <a:extLst>
              <a:ext uri="{FF2B5EF4-FFF2-40B4-BE49-F238E27FC236}">
                <a16:creationId xmlns:a16="http://schemas.microsoft.com/office/drawing/2014/main" id="{F9A2B7BB-BE4F-45FE-9292-DE124DF6A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865" y="2958972"/>
            <a:ext cx="5435161" cy="280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6B6831F-B058-4CC3-9683-8ADC5614EE5A}"/>
              </a:ext>
            </a:extLst>
          </p:cNvPr>
          <p:cNvSpPr txBox="1"/>
          <p:nvPr/>
        </p:nvSpPr>
        <p:spPr>
          <a:xfrm>
            <a:off x="1250732" y="1443594"/>
            <a:ext cx="10047889" cy="1477328"/>
          </a:xfrm>
          <a:prstGeom prst="rect">
            <a:avLst/>
          </a:prstGeom>
          <a:noFill/>
        </p:spPr>
        <p:txBody>
          <a:bodyPr wrap="square" rtlCol="0">
            <a:spAutoFit/>
          </a:bodyPr>
          <a:lstStyle/>
          <a:p>
            <a:r>
              <a:rPr lang="en-US" altLang="zh-TW" sz="1800" dirty="0">
                <a:solidFill>
                  <a:schemeClr val="bg2"/>
                </a:solidFill>
                <a:ea typeface="華康儷中宋" panose="02020509000000000000" pitchFamily="49" charset="-120"/>
              </a:rPr>
              <a:t>ARQUE</a:t>
            </a:r>
            <a:r>
              <a:rPr lang="zh-TW" altLang="en-US" dirty="0">
                <a:latin typeface="華康儷中宋" panose="02020509000000000000" pitchFamily="49" charset="-120"/>
                <a:ea typeface="華康儷中宋" panose="02020509000000000000" pitchFamily="49" charset="-120"/>
              </a:rPr>
              <a:t>的支撐柱由</a:t>
            </a:r>
            <a:r>
              <a:rPr lang="zh-TW" altLang="en-US" dirty="0">
                <a:solidFill>
                  <a:schemeClr val="bg2"/>
                </a:solidFill>
                <a:latin typeface="華康儷中宋" panose="02020509000000000000" pitchFamily="49" charset="-120"/>
                <a:ea typeface="華康儷中宋" panose="02020509000000000000" pitchFamily="49" charset="-120"/>
              </a:rPr>
              <a:t>互鎖板</a:t>
            </a:r>
            <a:r>
              <a:rPr lang="zh-TW" altLang="en-US" dirty="0">
                <a:latin typeface="華康儷中宋" panose="02020509000000000000" pitchFamily="49" charset="-120"/>
                <a:ea typeface="華康儷中宋" panose="02020509000000000000" pitchFamily="49" charset="-120"/>
              </a:rPr>
              <a:t>組成。每個椎骨關節由一個中心板組成，中間由另外四個保護板圍繞，這些板通過彈性繩連接在一起。中央板可調節重量，意味著可以增加金屬重量，以使其更重，具體取決於佩戴者的體格，因為整個尾巴將需要測量佩戴者體重的</a:t>
            </a:r>
            <a:r>
              <a:rPr lang="en-US" altLang="zh-TW" dirty="0">
                <a:latin typeface="華康儷中宋" panose="02020509000000000000" pitchFamily="49" charset="-120"/>
                <a:ea typeface="華康儷中宋" panose="02020509000000000000" pitchFamily="49" charset="-120"/>
              </a:rPr>
              <a:t>5</a:t>
            </a:r>
            <a:r>
              <a:rPr lang="zh-TW" altLang="en-US" dirty="0">
                <a:latin typeface="華康儷中宋" panose="02020509000000000000" pitchFamily="49" charset="-120"/>
                <a:ea typeface="華康儷中宋" panose="02020509000000000000" pitchFamily="49" charset="-120"/>
              </a:rPr>
              <a:t>％左右，以便向佩戴者提供必要的推力。更改用戶的重心。像</a:t>
            </a:r>
            <a:r>
              <a:rPr lang="zh-TW" altLang="en-US" dirty="0">
                <a:solidFill>
                  <a:schemeClr val="bg2"/>
                </a:solidFill>
                <a:latin typeface="華康儷中宋" panose="02020509000000000000" pitchFamily="49" charset="-120"/>
                <a:ea typeface="華康儷中宋" panose="02020509000000000000" pitchFamily="49" charset="-120"/>
              </a:rPr>
              <a:t>彈簧</a:t>
            </a:r>
            <a:r>
              <a:rPr lang="zh-TW" altLang="en-US" dirty="0">
                <a:latin typeface="華康儷中宋" panose="02020509000000000000" pitchFamily="49" charset="-120"/>
                <a:ea typeface="華康儷中宋" panose="02020509000000000000" pitchFamily="49" charset="-120"/>
              </a:rPr>
              <a:t>一樣的機制用於將所有事物連接在一起，以模擬海馬在野外非凡的骨骼結構的彈性和壓縮力。</a:t>
            </a:r>
          </a:p>
        </p:txBody>
      </p:sp>
      <p:sp>
        <p:nvSpPr>
          <p:cNvPr id="5" name="文字方塊 4">
            <a:extLst>
              <a:ext uri="{FF2B5EF4-FFF2-40B4-BE49-F238E27FC236}">
                <a16:creationId xmlns:a16="http://schemas.microsoft.com/office/drawing/2014/main" id="{12EED827-7A43-4E35-A775-5C93882945A9}"/>
              </a:ext>
            </a:extLst>
          </p:cNvPr>
          <p:cNvSpPr txBox="1"/>
          <p:nvPr/>
        </p:nvSpPr>
        <p:spPr>
          <a:xfrm>
            <a:off x="1250732" y="821277"/>
            <a:ext cx="2501461"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結構設計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pic>
        <p:nvPicPr>
          <p:cNvPr id="7170" name="Picture 2">
            <a:extLst>
              <a:ext uri="{FF2B5EF4-FFF2-40B4-BE49-F238E27FC236}">
                <a16:creationId xmlns:a16="http://schemas.microsoft.com/office/drawing/2014/main" id="{86CF30AE-69A3-42D5-8981-D43A162D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23" y="3403756"/>
            <a:ext cx="4908332" cy="26329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rtificial Biomimicry-Inspired Tail for Extending Innate Body Functions  Junichi Nabeshima MHD Yamen Saraiji Kouta Minamizawa">
            <a:extLst>
              <a:ext uri="{FF2B5EF4-FFF2-40B4-BE49-F238E27FC236}">
                <a16:creationId xmlns:a16="http://schemas.microsoft.com/office/drawing/2014/main" id="{A4E75BB3-FC1B-4A18-8D2D-92BC2F981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270" y="3403756"/>
            <a:ext cx="4824248" cy="263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6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D2576AFB-B662-45D1-ADEF-845895F9F58C}"/>
              </a:ext>
            </a:extLst>
          </p:cNvPr>
          <p:cNvSpPr txBox="1"/>
          <p:nvPr/>
        </p:nvSpPr>
        <p:spPr>
          <a:xfrm>
            <a:off x="1250732" y="1443594"/>
            <a:ext cx="10047889" cy="1477328"/>
          </a:xfrm>
          <a:prstGeom prst="rect">
            <a:avLst/>
          </a:prstGeom>
          <a:noFill/>
        </p:spPr>
        <p:txBody>
          <a:bodyPr wrap="square" rtlCol="0">
            <a:spAutoFit/>
          </a:bodyPr>
          <a:lstStyle/>
          <a:p>
            <a:r>
              <a:rPr lang="zh-TW" altLang="en-US" dirty="0">
                <a:latin typeface="華康儷中宋" panose="02020509000000000000" pitchFamily="49" charset="-120"/>
                <a:ea typeface="華康儷中宋" panose="02020509000000000000" pitchFamily="49" charset="-120"/>
              </a:rPr>
              <a:t>尾巴具有四條長型的人造“</a:t>
            </a:r>
            <a:r>
              <a:rPr lang="zh-TW" altLang="en-US" dirty="0">
                <a:solidFill>
                  <a:schemeClr val="bg2"/>
                </a:solidFill>
                <a:latin typeface="華康儷中宋" panose="02020509000000000000" pitchFamily="49" charset="-120"/>
                <a:ea typeface="華康儷中宋" panose="02020509000000000000" pitchFamily="49" charset="-120"/>
              </a:rPr>
              <a:t>肌肉</a:t>
            </a:r>
            <a:r>
              <a:rPr lang="zh-TW" altLang="en-US" dirty="0">
                <a:latin typeface="華康儷中宋" panose="02020509000000000000" pitchFamily="49" charset="-120"/>
                <a:ea typeface="華康儷中宋" panose="02020509000000000000" pitchFamily="49" charset="-120"/>
              </a:rPr>
              <a:t>”，它們實際上是穿過中心柱的</a:t>
            </a:r>
            <a:r>
              <a:rPr lang="zh-TW" altLang="en-US" dirty="0">
                <a:solidFill>
                  <a:schemeClr val="bg2"/>
                </a:solidFill>
                <a:latin typeface="華康儷中宋" panose="02020509000000000000" pitchFamily="49" charset="-120"/>
                <a:ea typeface="華康儷中宋" panose="02020509000000000000" pitchFamily="49" charset="-120"/>
              </a:rPr>
              <a:t>氣動管</a:t>
            </a:r>
            <a:r>
              <a:rPr lang="zh-TW" altLang="en-US" dirty="0">
                <a:latin typeface="華康儷中宋" panose="02020509000000000000" pitchFamily="49" charset="-120"/>
                <a:ea typeface="華康儷中宋" panose="02020509000000000000" pitchFamily="49" charset="-120"/>
              </a:rPr>
              <a:t>，可以</a:t>
            </a:r>
            <a:r>
              <a:rPr lang="zh-TW" altLang="en-US" dirty="0">
                <a:solidFill>
                  <a:schemeClr val="bg2"/>
                </a:solidFill>
                <a:latin typeface="華康儷中宋" panose="02020509000000000000" pitchFamily="49" charset="-120"/>
                <a:ea typeface="華康儷中宋" panose="02020509000000000000" pitchFamily="49" charset="-120"/>
              </a:rPr>
              <a:t>壓縮空氣</a:t>
            </a:r>
            <a:r>
              <a:rPr lang="zh-TW" altLang="en-US" dirty="0">
                <a:latin typeface="華康儷中宋" panose="02020509000000000000" pitchFamily="49" charset="-120"/>
                <a:ea typeface="華康儷中宋" panose="02020509000000000000" pitchFamily="49" charset="-120"/>
              </a:rPr>
              <a:t>或</a:t>
            </a:r>
            <a:r>
              <a:rPr lang="zh-TW" altLang="en-US" dirty="0">
                <a:solidFill>
                  <a:schemeClr val="bg2"/>
                </a:solidFill>
                <a:latin typeface="華康儷中宋" panose="02020509000000000000" pitchFamily="49" charset="-120"/>
                <a:ea typeface="華康儷中宋" panose="02020509000000000000" pitchFamily="49" charset="-120"/>
              </a:rPr>
              <a:t>充入來自空氣壓縮機的空氣</a:t>
            </a:r>
            <a:r>
              <a:rPr lang="zh-TW" altLang="en-US" dirty="0">
                <a:latin typeface="華康儷中宋" panose="02020509000000000000" pitchFamily="49" charset="-120"/>
                <a:ea typeface="華康儷中宋" panose="02020509000000000000" pitchFamily="49" charset="-120"/>
              </a:rPr>
              <a:t>，從而提供</a:t>
            </a:r>
            <a:r>
              <a:rPr lang="zh-TW" altLang="en-US" dirty="0">
                <a:solidFill>
                  <a:schemeClr val="bg2"/>
                </a:solidFill>
                <a:latin typeface="華康儷中宋" panose="02020509000000000000" pitchFamily="49" charset="-120"/>
                <a:ea typeface="華康儷中宋" panose="02020509000000000000" pitchFamily="49" charset="-120"/>
              </a:rPr>
              <a:t>八個不同方向</a:t>
            </a:r>
            <a:r>
              <a:rPr lang="zh-TW" altLang="en-US" dirty="0">
                <a:latin typeface="華康儷中宋" panose="02020509000000000000" pitchFamily="49" charset="-120"/>
                <a:ea typeface="華康儷中宋" panose="02020509000000000000" pitchFamily="49" charset="-120"/>
              </a:rPr>
              <a:t>移動尾巴所需的驅動力。另外，根據用戶的需求，可以通過</a:t>
            </a:r>
            <a:r>
              <a:rPr lang="zh-TW" altLang="en-US" dirty="0">
                <a:solidFill>
                  <a:schemeClr val="bg2"/>
                </a:solidFill>
                <a:latin typeface="華康儷中宋" panose="02020509000000000000" pitchFamily="49" charset="-120"/>
                <a:ea typeface="華康儷中宋" panose="02020509000000000000" pitchFamily="49" charset="-120"/>
              </a:rPr>
              <a:t>添加或減少鏈接來定制尾巴</a:t>
            </a:r>
            <a:r>
              <a:rPr lang="zh-TW" altLang="en-US" dirty="0">
                <a:latin typeface="華康儷中宋" panose="02020509000000000000" pitchFamily="49" charset="-120"/>
                <a:ea typeface="華康儷中宋" panose="02020509000000000000" pitchFamily="49" charset="-120"/>
              </a:rPr>
              <a:t>，並使尾巴更長或更短。尾巴被綁在用戶的腰部上，並且用戶佩戴了可穿戴的</a:t>
            </a:r>
            <a:r>
              <a:rPr lang="zh-TW" altLang="en-US" dirty="0">
                <a:solidFill>
                  <a:schemeClr val="bg2"/>
                </a:solidFill>
                <a:latin typeface="華康儷中宋" panose="02020509000000000000" pitchFamily="49" charset="-120"/>
                <a:ea typeface="華康儷中宋" panose="02020509000000000000" pitchFamily="49" charset="-120"/>
              </a:rPr>
              <a:t>人體追踪器</a:t>
            </a:r>
            <a:r>
              <a:rPr lang="zh-TW" altLang="en-US" dirty="0">
                <a:latin typeface="華康儷中宋" panose="02020509000000000000" pitchFamily="49" charset="-120"/>
                <a:ea typeface="華康儷中宋" panose="02020509000000000000" pitchFamily="49" charset="-120"/>
              </a:rPr>
              <a:t>，該追踪器確定了用戶的</a:t>
            </a:r>
            <a:r>
              <a:rPr lang="zh-TW" altLang="en-US" dirty="0">
                <a:solidFill>
                  <a:schemeClr val="bg2"/>
                </a:solidFill>
                <a:latin typeface="華康儷中宋" panose="02020509000000000000" pitchFamily="49" charset="-120"/>
                <a:ea typeface="華康儷中宋" panose="02020509000000000000" pitchFamily="49" charset="-120"/>
              </a:rPr>
              <a:t>近似重心</a:t>
            </a:r>
            <a:r>
              <a:rPr lang="zh-TW" altLang="en-US" dirty="0">
                <a:latin typeface="華康儷中宋" panose="02020509000000000000" pitchFamily="49" charset="-120"/>
                <a:ea typeface="華康儷中宋" panose="02020509000000000000" pitchFamily="49" charset="-120"/>
              </a:rPr>
              <a:t>，然後提示尾巴移動並相應地進行</a:t>
            </a:r>
            <a:r>
              <a:rPr lang="zh-TW" altLang="en-US" dirty="0">
                <a:solidFill>
                  <a:schemeClr val="bg2"/>
                </a:solidFill>
                <a:latin typeface="華康儷中宋" panose="02020509000000000000" pitchFamily="49" charset="-120"/>
                <a:ea typeface="華康儷中宋" panose="02020509000000000000" pitchFamily="49" charset="-120"/>
              </a:rPr>
              <a:t>自我調整</a:t>
            </a:r>
            <a:r>
              <a:rPr lang="zh-TW" altLang="en-US" dirty="0">
                <a:latin typeface="華康儷中宋" panose="02020509000000000000" pitchFamily="49" charset="-120"/>
                <a:ea typeface="華康儷中宋" panose="02020509000000000000" pitchFamily="49" charset="-120"/>
              </a:rPr>
              <a:t>，作為矯正平衡。</a:t>
            </a:r>
          </a:p>
        </p:txBody>
      </p:sp>
      <p:sp>
        <p:nvSpPr>
          <p:cNvPr id="5" name="文字方塊 4">
            <a:extLst>
              <a:ext uri="{FF2B5EF4-FFF2-40B4-BE49-F238E27FC236}">
                <a16:creationId xmlns:a16="http://schemas.microsoft.com/office/drawing/2014/main" id="{C2A8672C-740B-4F8E-9CCC-8C4C60C1B9ED}"/>
              </a:ext>
            </a:extLst>
          </p:cNvPr>
          <p:cNvSpPr txBox="1"/>
          <p:nvPr/>
        </p:nvSpPr>
        <p:spPr>
          <a:xfrm>
            <a:off x="1250732" y="821277"/>
            <a:ext cx="2501461"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結構設計 </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pic>
        <p:nvPicPr>
          <p:cNvPr id="8194" name="Picture 2" descr=" Researchers develop a robotic tail, but what is it for? ">
            <a:extLst>
              <a:ext uri="{FF2B5EF4-FFF2-40B4-BE49-F238E27FC236}">
                <a16:creationId xmlns:a16="http://schemas.microsoft.com/office/drawing/2014/main" id="{D96CE5B9-3E37-4583-AB3C-4A02D5379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028" y="2920921"/>
            <a:ext cx="4920272" cy="328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93063A2A-DB60-4F24-A157-D4CE08C974F8}"/>
              </a:ext>
            </a:extLst>
          </p:cNvPr>
          <p:cNvSpPr txBox="1"/>
          <p:nvPr/>
        </p:nvSpPr>
        <p:spPr>
          <a:xfrm>
            <a:off x="1250732" y="821276"/>
            <a:ext cx="2501461" cy="400110"/>
          </a:xfrm>
          <a:prstGeom prst="rect">
            <a:avLst/>
          </a:prstGeom>
          <a:noFill/>
        </p:spPr>
        <p:txBody>
          <a:bodyPr wrap="square" rtlCol="0">
            <a:spAutoFit/>
          </a:bodyPr>
          <a:lstStyle/>
          <a:p>
            <a:r>
              <a:rPr lang="en-US" altLang="zh-TW" sz="2000" dirty="0">
                <a:solidFill>
                  <a:schemeClr val="bg2"/>
                </a:solidFill>
                <a:ea typeface="華康儷中宋" panose="02020509000000000000" pitchFamily="49" charset="-120"/>
              </a:rPr>
              <a:t>ARQUE</a:t>
            </a:r>
            <a:r>
              <a:rPr lang="zh-TW" altLang="en-US" sz="2000" dirty="0">
                <a:solidFill>
                  <a:schemeClr val="bg2"/>
                </a:solidFill>
                <a:ea typeface="華康儷中宋" panose="02020509000000000000" pitchFamily="49" charset="-120"/>
              </a:rPr>
              <a:t> </a:t>
            </a:r>
            <a:r>
              <a:rPr lang="en-US" altLang="zh-TW" sz="2000" dirty="0">
                <a:ea typeface="華康儷中宋" panose="02020509000000000000" pitchFamily="49" charset="-120"/>
              </a:rPr>
              <a:t>–</a:t>
            </a:r>
            <a:r>
              <a:rPr lang="zh-TW" altLang="en-US" sz="2000" dirty="0">
                <a:ea typeface="華康儷中宋" panose="02020509000000000000" pitchFamily="49" charset="-120"/>
              </a:rPr>
              <a:t> </a:t>
            </a:r>
            <a:r>
              <a:rPr lang="zh-TW" altLang="en-US" sz="2000" dirty="0">
                <a:latin typeface="華康儷中宋" panose="02020509000000000000" pitchFamily="49" charset="-120"/>
                <a:ea typeface="華康儷中宋" panose="02020509000000000000" pitchFamily="49" charset="-120"/>
              </a:rPr>
              <a:t>未來發展</a:t>
            </a:r>
            <a:r>
              <a:rPr lang="en-US" altLang="zh-TW" sz="2000" dirty="0">
                <a:latin typeface="華康儷中宋" panose="02020509000000000000" pitchFamily="49" charset="-120"/>
                <a:ea typeface="華康儷中宋" panose="02020509000000000000" pitchFamily="49" charset="-120"/>
              </a:rPr>
              <a:t>:</a:t>
            </a:r>
            <a:r>
              <a:rPr lang="zh-TW" altLang="en-US" dirty="0">
                <a:latin typeface="華康儷中宋" panose="02020509000000000000" pitchFamily="49" charset="-120"/>
                <a:ea typeface="華康儷中宋" panose="02020509000000000000" pitchFamily="49" charset="-120"/>
              </a:rPr>
              <a:t> </a:t>
            </a:r>
          </a:p>
        </p:txBody>
      </p:sp>
      <p:sp>
        <p:nvSpPr>
          <p:cNvPr id="5" name="文字方塊 4">
            <a:extLst>
              <a:ext uri="{FF2B5EF4-FFF2-40B4-BE49-F238E27FC236}">
                <a16:creationId xmlns:a16="http://schemas.microsoft.com/office/drawing/2014/main" id="{E2123E92-D436-4B9D-823D-2D1480CEA04B}"/>
              </a:ext>
            </a:extLst>
          </p:cNvPr>
          <p:cNvSpPr txBox="1"/>
          <p:nvPr/>
        </p:nvSpPr>
        <p:spPr>
          <a:xfrm>
            <a:off x="1250732" y="1401553"/>
            <a:ext cx="10047889" cy="1754326"/>
          </a:xfrm>
          <a:prstGeom prst="rect">
            <a:avLst/>
          </a:prstGeom>
          <a:noFill/>
        </p:spPr>
        <p:txBody>
          <a:bodyPr wrap="square" rtlCol="0">
            <a:spAutoFit/>
          </a:bodyPr>
          <a:lstStyle/>
          <a:p>
            <a:r>
              <a:rPr lang="en-US" altLang="zh-TW" sz="1800" dirty="0">
                <a:solidFill>
                  <a:schemeClr val="bg2"/>
                </a:solidFill>
                <a:ea typeface="華康儷中宋" panose="02020509000000000000" pitchFamily="49" charset="-120"/>
              </a:rPr>
              <a:t>ARQUE</a:t>
            </a:r>
            <a:r>
              <a:rPr lang="zh-TW" altLang="en-US" b="0" i="0" dirty="0">
                <a:effectLst/>
                <a:latin typeface="華康儷中宋" panose="02020509000000000000" pitchFamily="49" charset="-120"/>
                <a:ea typeface="華康儷中宋" panose="02020509000000000000" pitchFamily="49" charset="-120"/>
              </a:rPr>
              <a:t>有許多潛在用途。當與</a:t>
            </a:r>
            <a:r>
              <a:rPr lang="zh-TW" altLang="en-US" b="0" i="0" dirty="0">
                <a:solidFill>
                  <a:schemeClr val="bg2"/>
                </a:solidFill>
                <a:effectLst/>
                <a:latin typeface="華康儷中宋" panose="02020509000000000000" pitchFamily="49" charset="-120"/>
                <a:ea typeface="華康儷中宋" panose="02020509000000000000" pitchFamily="49" charset="-120"/>
              </a:rPr>
              <a:t>傳感器</a:t>
            </a:r>
            <a:r>
              <a:rPr lang="zh-TW" altLang="en-US" b="0" i="0" dirty="0">
                <a:effectLst/>
                <a:latin typeface="華康儷中宋" panose="02020509000000000000" pitchFamily="49" charset="-120"/>
                <a:ea typeface="華康儷中宋" panose="02020509000000000000" pitchFamily="49" charset="-120"/>
              </a:rPr>
              <a:t>結合使用時，它可以看作是一種自動化的，人造的肢體，它是身體的延伸，可以幫助</a:t>
            </a:r>
            <a:r>
              <a:rPr lang="zh-TW" altLang="en-US" b="0" i="0" dirty="0">
                <a:solidFill>
                  <a:schemeClr val="bg2"/>
                </a:solidFill>
                <a:effectLst/>
                <a:latin typeface="華康儷中宋" panose="02020509000000000000" pitchFamily="49" charset="-120"/>
                <a:ea typeface="華康儷中宋" panose="02020509000000000000" pitchFamily="49" charset="-120"/>
              </a:rPr>
              <a:t>老年人保持平衡</a:t>
            </a:r>
            <a:r>
              <a:rPr lang="zh-TW" altLang="en-US" b="0" i="0" dirty="0">
                <a:effectLst/>
                <a:latin typeface="華康儷中宋" panose="02020509000000000000" pitchFamily="49" charset="-120"/>
                <a:ea typeface="華康儷中宋" panose="02020509000000000000" pitchFamily="49" charset="-120"/>
              </a:rPr>
              <a:t>，從而可能不需要</a:t>
            </a:r>
            <a:r>
              <a:rPr lang="zh-TW" altLang="en-US" b="0" i="0" dirty="0">
                <a:solidFill>
                  <a:schemeClr val="bg2"/>
                </a:solidFill>
                <a:effectLst/>
                <a:latin typeface="華康儷中宋" panose="02020509000000000000" pitchFamily="49" charset="-120"/>
                <a:ea typeface="華康儷中宋" panose="02020509000000000000" pitchFamily="49" charset="-120"/>
              </a:rPr>
              <a:t>拐杖或助行器</a:t>
            </a:r>
            <a:r>
              <a:rPr lang="zh-TW" altLang="en-US" b="0" i="0" dirty="0">
                <a:effectLst/>
                <a:latin typeface="華康儷中宋" panose="02020509000000000000" pitchFamily="49" charset="-120"/>
                <a:ea typeface="華康儷中宋" panose="02020509000000000000" pitchFamily="49" charset="-120"/>
              </a:rPr>
              <a:t>。這樣的人工肢體還可以與其他設備配對，使其能夠</a:t>
            </a:r>
            <a:r>
              <a:rPr lang="zh-TW" altLang="en-US" b="0" i="0" dirty="0">
                <a:solidFill>
                  <a:schemeClr val="bg2"/>
                </a:solidFill>
                <a:effectLst/>
                <a:latin typeface="華康儷中宋" panose="02020509000000000000" pitchFamily="49" charset="-120"/>
                <a:ea typeface="華康儷中宋" panose="02020509000000000000" pitchFamily="49" charset="-120"/>
              </a:rPr>
              <a:t>響應大腦信號</a:t>
            </a:r>
            <a:r>
              <a:rPr lang="zh-TW" altLang="en-US" b="0" i="0" dirty="0">
                <a:effectLst/>
                <a:latin typeface="華康儷中宋" panose="02020509000000000000" pitchFamily="49" charset="-120"/>
                <a:ea typeface="華康儷中宋" panose="02020509000000000000" pitchFamily="49" charset="-120"/>
              </a:rPr>
              <a:t>，因此可以根據用戶的情緒來啟動它，將</a:t>
            </a:r>
            <a:r>
              <a:rPr lang="zh-TW" altLang="en-US" b="0" i="0" dirty="0">
                <a:solidFill>
                  <a:schemeClr val="bg2"/>
                </a:solidFill>
                <a:effectLst/>
                <a:latin typeface="華康儷中宋" panose="02020509000000000000" pitchFamily="49" charset="-120"/>
                <a:ea typeface="華康儷中宋" panose="02020509000000000000" pitchFamily="49" charset="-120"/>
              </a:rPr>
              <a:t>平衡的破壞</a:t>
            </a:r>
            <a:r>
              <a:rPr lang="zh-TW" altLang="en-US" b="0" i="0" dirty="0">
                <a:effectLst/>
                <a:latin typeface="華康儷中宋" panose="02020509000000000000" pitchFamily="49" charset="-120"/>
                <a:ea typeface="華康儷中宋" panose="02020509000000000000" pitchFamily="49" charset="-120"/>
              </a:rPr>
              <a:t>視為在</a:t>
            </a:r>
            <a:r>
              <a:rPr lang="zh-TW" altLang="en-US" b="0" i="0" dirty="0">
                <a:solidFill>
                  <a:schemeClr val="bg2"/>
                </a:solidFill>
                <a:effectLst/>
                <a:latin typeface="華康儷中宋" panose="02020509000000000000" pitchFamily="49" charset="-120"/>
                <a:ea typeface="華康儷中宋" panose="02020509000000000000" pitchFamily="49" charset="-120"/>
              </a:rPr>
              <a:t>虛擬現實遊戲</a:t>
            </a:r>
            <a:r>
              <a:rPr lang="zh-TW" altLang="en-US" b="0" i="0" dirty="0">
                <a:effectLst/>
                <a:latin typeface="華康儷中宋" panose="02020509000000000000" pitchFamily="49" charset="-120"/>
                <a:ea typeface="華康儷中宋" panose="02020509000000000000" pitchFamily="49" charset="-120"/>
              </a:rPr>
              <a:t>中提供真實感的一種方式。有了這個想法，他們測試了它的效果。用戶戴著虛擬現實耳機並戴著尾巴玩遊戲。尾巴轉過身來，導致玩家失去平衡；也</a:t>
            </a:r>
            <a:r>
              <a:rPr lang="zh-TW" altLang="en-US" dirty="0">
                <a:latin typeface="華康儷中宋" panose="02020509000000000000" pitchFamily="49" charset="-120"/>
                <a:ea typeface="華康儷中宋" panose="02020509000000000000" pitchFamily="49" charset="-120"/>
              </a:rPr>
              <a:t>可以為施工人員或其他身體上有挑戰性的工作人員提供另一層</a:t>
            </a:r>
            <a:r>
              <a:rPr lang="zh-TW" altLang="en-US" dirty="0">
                <a:solidFill>
                  <a:schemeClr val="bg2"/>
                </a:solidFill>
                <a:latin typeface="華康儷中宋" panose="02020509000000000000" pitchFamily="49" charset="-120"/>
                <a:ea typeface="華康儷中宋" panose="02020509000000000000" pitchFamily="49" charset="-120"/>
              </a:rPr>
              <a:t>安全保障</a:t>
            </a:r>
            <a:r>
              <a:rPr lang="zh-TW" altLang="en-US" dirty="0">
                <a:latin typeface="華康儷中宋" panose="02020509000000000000" pitchFamily="49" charset="-120"/>
                <a:ea typeface="華康儷中宋" panose="02020509000000000000" pitchFamily="49" charset="-120"/>
              </a:rPr>
              <a:t>。</a:t>
            </a:r>
          </a:p>
        </p:txBody>
      </p:sp>
      <p:pic>
        <p:nvPicPr>
          <p:cNvPr id="9218" name="Picture 2">
            <a:extLst>
              <a:ext uri="{FF2B5EF4-FFF2-40B4-BE49-F238E27FC236}">
                <a16:creationId xmlns:a16="http://schemas.microsoft.com/office/drawing/2014/main" id="{29762E66-64F8-48CD-85F8-77B044ACD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743" y="3325533"/>
            <a:ext cx="5792514" cy="320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57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TM03457452[[fn=天體]]</Template>
  <TotalTime>236</TotalTime>
  <Words>1283</Words>
  <Application>Microsoft Office PowerPoint</Application>
  <PresentationFormat>寬螢幕</PresentationFormat>
  <Paragraphs>46</Paragraphs>
  <Slides>11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11</vt:i4>
      </vt:variant>
    </vt:vector>
  </HeadingPairs>
  <TitlesOfParts>
    <vt:vector size="20" baseType="lpstr">
      <vt:lpstr>Calibri</vt:lpstr>
      <vt:lpstr>華康儷中宋</vt:lpstr>
      <vt:lpstr>Quicksand</vt:lpstr>
      <vt:lpstr>Lato</vt:lpstr>
      <vt:lpstr>Roboto</vt:lpstr>
      <vt:lpstr>Merriweather Sans</vt:lpstr>
      <vt:lpstr>Arial</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Arque - artificial biomimicry</dc:title>
  <dc:creator>chen</dc:creator>
  <cp:lastModifiedBy>chen</cp:lastModifiedBy>
  <cp:revision>34</cp:revision>
  <dcterms:created xsi:type="dcterms:W3CDTF">2021-03-02T06:46:02Z</dcterms:created>
  <dcterms:modified xsi:type="dcterms:W3CDTF">2021-03-08T15:46:44Z</dcterms:modified>
</cp:coreProperties>
</file>