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1"/>
  </p:notesMasterIdLst>
  <p:sldIdLst>
    <p:sldId id="256" r:id="rId2"/>
    <p:sldId id="294" r:id="rId3"/>
    <p:sldId id="258" r:id="rId4"/>
    <p:sldId id="259" r:id="rId5"/>
    <p:sldId id="296" r:id="rId6"/>
    <p:sldId id="297" r:id="rId7"/>
    <p:sldId id="298" r:id="rId8"/>
    <p:sldId id="299" r:id="rId9"/>
    <p:sldId id="260" r:id="rId10"/>
    <p:sldId id="308" r:id="rId11"/>
    <p:sldId id="301" r:id="rId12"/>
    <p:sldId id="300" r:id="rId13"/>
    <p:sldId id="302" r:id="rId14"/>
    <p:sldId id="303" r:id="rId15"/>
    <p:sldId id="304" r:id="rId16"/>
    <p:sldId id="305" r:id="rId17"/>
    <p:sldId id="306" r:id="rId18"/>
    <p:sldId id="264" r:id="rId19"/>
    <p:sldId id="307"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CC"/>
    <a:srgbClr val="42515E"/>
    <a:srgbClr val="0D4469"/>
    <a:srgbClr val="0C4367"/>
    <a:srgbClr val="040F23"/>
    <a:srgbClr val="434F5A"/>
    <a:srgbClr val="0078B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4" autoAdjust="0"/>
    <p:restoredTop sz="86767" autoAdjust="0"/>
  </p:normalViewPr>
  <p:slideViewPr>
    <p:cSldViewPr snapToGrid="0">
      <p:cViewPr varScale="1">
        <p:scale>
          <a:sx n="75" d="100"/>
          <a:sy n="75" d="100"/>
        </p:scale>
        <p:origin x="974" y="5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03FCFD6-0401-43C5-B18D-781307A7DAE7}" type="datetimeFigureOut">
              <a:rPr lang="en-US" smtClean="0"/>
              <a:t>6/8/2020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AFEE2B6-961E-4B89-9AD2-30FAB594CE91}" type="slidenum">
              <a:rPr lang="en-US" smtClean="0"/>
              <a:t>‹#›</a:t>
            </a:fld>
            <a:endParaRPr lang="en-US"/>
          </a:p>
        </p:txBody>
      </p:sp>
    </p:spTree>
    <p:extLst>
      <p:ext uri="{BB962C8B-B14F-4D97-AF65-F5344CB8AC3E}">
        <p14:creationId xmlns:p14="http://schemas.microsoft.com/office/powerpoint/2010/main" val="32295856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AFEE2B6-961E-4B89-9AD2-30FAB594CE91}" type="slidenum">
              <a:rPr lang="en-US" smtClean="0"/>
              <a:t>1</a:t>
            </a:fld>
            <a:endParaRPr lang="en-US"/>
          </a:p>
        </p:txBody>
      </p:sp>
    </p:spTree>
    <p:extLst>
      <p:ext uri="{BB962C8B-B14F-4D97-AF65-F5344CB8AC3E}">
        <p14:creationId xmlns:p14="http://schemas.microsoft.com/office/powerpoint/2010/main" val="28668967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sz="1000" dirty="0">
              <a:latin typeface="+mn-lt"/>
            </a:endParaRPr>
          </a:p>
        </p:txBody>
      </p:sp>
      <p:sp>
        <p:nvSpPr>
          <p:cNvPr id="4" name="投影片編號版面配置區 3"/>
          <p:cNvSpPr>
            <a:spLocks noGrp="1"/>
          </p:cNvSpPr>
          <p:nvPr>
            <p:ph type="sldNum" sz="quarter" idx="5"/>
          </p:nvPr>
        </p:nvSpPr>
        <p:spPr/>
        <p:txBody>
          <a:bodyPr/>
          <a:lstStyle/>
          <a:p>
            <a:fld id="{AAFEE2B6-961E-4B89-9AD2-30FAB594CE91}" type="slidenum">
              <a:rPr lang="en-US" smtClean="0"/>
              <a:t>11</a:t>
            </a:fld>
            <a:endParaRPr lang="en-US"/>
          </a:p>
        </p:txBody>
      </p:sp>
    </p:spTree>
    <p:extLst>
      <p:ext uri="{BB962C8B-B14F-4D97-AF65-F5344CB8AC3E}">
        <p14:creationId xmlns:p14="http://schemas.microsoft.com/office/powerpoint/2010/main" val="6471917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sz="1000" dirty="0">
              <a:latin typeface="+mn-lt"/>
            </a:endParaRPr>
          </a:p>
        </p:txBody>
      </p:sp>
      <p:sp>
        <p:nvSpPr>
          <p:cNvPr id="4" name="投影片編號版面配置區 3"/>
          <p:cNvSpPr>
            <a:spLocks noGrp="1"/>
          </p:cNvSpPr>
          <p:nvPr>
            <p:ph type="sldNum" sz="quarter" idx="5"/>
          </p:nvPr>
        </p:nvSpPr>
        <p:spPr/>
        <p:txBody>
          <a:bodyPr/>
          <a:lstStyle/>
          <a:p>
            <a:fld id="{AAFEE2B6-961E-4B89-9AD2-30FAB594CE91}" type="slidenum">
              <a:rPr lang="en-US" smtClean="0"/>
              <a:t>12</a:t>
            </a:fld>
            <a:endParaRPr lang="en-US"/>
          </a:p>
        </p:txBody>
      </p:sp>
    </p:spTree>
    <p:extLst>
      <p:ext uri="{BB962C8B-B14F-4D97-AF65-F5344CB8AC3E}">
        <p14:creationId xmlns:p14="http://schemas.microsoft.com/office/powerpoint/2010/main" val="24545911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sz="1000" dirty="0">
              <a:latin typeface="+mn-lt"/>
            </a:endParaRPr>
          </a:p>
        </p:txBody>
      </p:sp>
      <p:sp>
        <p:nvSpPr>
          <p:cNvPr id="4" name="投影片編號版面配置區 3"/>
          <p:cNvSpPr>
            <a:spLocks noGrp="1"/>
          </p:cNvSpPr>
          <p:nvPr>
            <p:ph type="sldNum" sz="quarter" idx="5"/>
          </p:nvPr>
        </p:nvSpPr>
        <p:spPr/>
        <p:txBody>
          <a:bodyPr/>
          <a:lstStyle/>
          <a:p>
            <a:fld id="{AAFEE2B6-961E-4B89-9AD2-30FAB594CE91}" type="slidenum">
              <a:rPr lang="en-US" smtClean="0"/>
              <a:t>13</a:t>
            </a:fld>
            <a:endParaRPr lang="en-US"/>
          </a:p>
        </p:txBody>
      </p:sp>
    </p:spTree>
    <p:extLst>
      <p:ext uri="{BB962C8B-B14F-4D97-AF65-F5344CB8AC3E}">
        <p14:creationId xmlns:p14="http://schemas.microsoft.com/office/powerpoint/2010/main" val="6797759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sz="1000" dirty="0">
              <a:latin typeface="+mn-lt"/>
            </a:endParaRPr>
          </a:p>
        </p:txBody>
      </p:sp>
      <p:sp>
        <p:nvSpPr>
          <p:cNvPr id="4" name="投影片編號版面配置區 3"/>
          <p:cNvSpPr>
            <a:spLocks noGrp="1"/>
          </p:cNvSpPr>
          <p:nvPr>
            <p:ph type="sldNum" sz="quarter" idx="5"/>
          </p:nvPr>
        </p:nvSpPr>
        <p:spPr/>
        <p:txBody>
          <a:bodyPr/>
          <a:lstStyle/>
          <a:p>
            <a:fld id="{AAFEE2B6-961E-4B89-9AD2-30FAB594CE91}" type="slidenum">
              <a:rPr lang="en-US" smtClean="0"/>
              <a:t>14</a:t>
            </a:fld>
            <a:endParaRPr lang="en-US"/>
          </a:p>
        </p:txBody>
      </p:sp>
    </p:spTree>
    <p:extLst>
      <p:ext uri="{BB962C8B-B14F-4D97-AF65-F5344CB8AC3E}">
        <p14:creationId xmlns:p14="http://schemas.microsoft.com/office/powerpoint/2010/main" val="38793831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sz="1000" dirty="0">
              <a:latin typeface="+mn-lt"/>
            </a:endParaRPr>
          </a:p>
        </p:txBody>
      </p:sp>
      <p:sp>
        <p:nvSpPr>
          <p:cNvPr id="4" name="投影片編號版面配置區 3"/>
          <p:cNvSpPr>
            <a:spLocks noGrp="1"/>
          </p:cNvSpPr>
          <p:nvPr>
            <p:ph type="sldNum" sz="quarter" idx="5"/>
          </p:nvPr>
        </p:nvSpPr>
        <p:spPr/>
        <p:txBody>
          <a:bodyPr/>
          <a:lstStyle/>
          <a:p>
            <a:fld id="{AAFEE2B6-961E-4B89-9AD2-30FAB594CE91}" type="slidenum">
              <a:rPr lang="en-US" smtClean="0"/>
              <a:t>15</a:t>
            </a:fld>
            <a:endParaRPr lang="en-US"/>
          </a:p>
        </p:txBody>
      </p:sp>
    </p:spTree>
    <p:extLst>
      <p:ext uri="{BB962C8B-B14F-4D97-AF65-F5344CB8AC3E}">
        <p14:creationId xmlns:p14="http://schemas.microsoft.com/office/powerpoint/2010/main" val="19609049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sz="1000" dirty="0">
              <a:latin typeface="+mn-lt"/>
            </a:endParaRPr>
          </a:p>
        </p:txBody>
      </p:sp>
      <p:sp>
        <p:nvSpPr>
          <p:cNvPr id="4" name="投影片編號版面配置區 3"/>
          <p:cNvSpPr>
            <a:spLocks noGrp="1"/>
          </p:cNvSpPr>
          <p:nvPr>
            <p:ph type="sldNum" sz="quarter" idx="5"/>
          </p:nvPr>
        </p:nvSpPr>
        <p:spPr/>
        <p:txBody>
          <a:bodyPr/>
          <a:lstStyle/>
          <a:p>
            <a:fld id="{AAFEE2B6-961E-4B89-9AD2-30FAB594CE91}" type="slidenum">
              <a:rPr lang="en-US" smtClean="0"/>
              <a:t>16</a:t>
            </a:fld>
            <a:endParaRPr lang="en-US"/>
          </a:p>
        </p:txBody>
      </p:sp>
    </p:spTree>
    <p:extLst>
      <p:ext uri="{BB962C8B-B14F-4D97-AF65-F5344CB8AC3E}">
        <p14:creationId xmlns:p14="http://schemas.microsoft.com/office/powerpoint/2010/main" val="39744345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sz="1000" dirty="0">
              <a:latin typeface="+mn-lt"/>
            </a:endParaRPr>
          </a:p>
        </p:txBody>
      </p:sp>
      <p:sp>
        <p:nvSpPr>
          <p:cNvPr id="4" name="投影片編號版面配置區 3"/>
          <p:cNvSpPr>
            <a:spLocks noGrp="1"/>
          </p:cNvSpPr>
          <p:nvPr>
            <p:ph type="sldNum" sz="quarter" idx="5"/>
          </p:nvPr>
        </p:nvSpPr>
        <p:spPr/>
        <p:txBody>
          <a:bodyPr/>
          <a:lstStyle/>
          <a:p>
            <a:fld id="{AAFEE2B6-961E-4B89-9AD2-30FAB594CE91}" type="slidenum">
              <a:rPr lang="en-US" smtClean="0"/>
              <a:t>17</a:t>
            </a:fld>
            <a:endParaRPr lang="en-US"/>
          </a:p>
        </p:txBody>
      </p:sp>
    </p:spTree>
    <p:extLst>
      <p:ext uri="{BB962C8B-B14F-4D97-AF65-F5344CB8AC3E}">
        <p14:creationId xmlns:p14="http://schemas.microsoft.com/office/powerpoint/2010/main" val="456388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AAFEE2B6-961E-4B89-9AD2-30FAB594CE91}" type="slidenum">
              <a:rPr lang="en-US" smtClean="0"/>
              <a:t>18</a:t>
            </a:fld>
            <a:endParaRPr lang="en-US"/>
          </a:p>
        </p:txBody>
      </p:sp>
    </p:spTree>
    <p:extLst>
      <p:ext uri="{BB962C8B-B14F-4D97-AF65-F5344CB8AC3E}">
        <p14:creationId xmlns:p14="http://schemas.microsoft.com/office/powerpoint/2010/main" val="60430690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AAFEE2B6-961E-4B89-9AD2-30FAB594CE91}" type="slidenum">
              <a:rPr lang="en-US" smtClean="0"/>
              <a:t>19</a:t>
            </a:fld>
            <a:endParaRPr lang="en-US"/>
          </a:p>
        </p:txBody>
      </p:sp>
    </p:spTree>
    <p:extLst>
      <p:ext uri="{BB962C8B-B14F-4D97-AF65-F5344CB8AC3E}">
        <p14:creationId xmlns:p14="http://schemas.microsoft.com/office/powerpoint/2010/main" val="6867484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AFEE2B6-961E-4B89-9AD2-30FAB594CE91}" type="slidenum">
              <a:rPr lang="en-US" smtClean="0"/>
              <a:t>3</a:t>
            </a:fld>
            <a:endParaRPr lang="en-US"/>
          </a:p>
        </p:txBody>
      </p:sp>
    </p:spTree>
    <p:extLst>
      <p:ext uri="{BB962C8B-B14F-4D97-AF65-F5344CB8AC3E}">
        <p14:creationId xmlns:p14="http://schemas.microsoft.com/office/powerpoint/2010/main" val="27907531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AAFEE2B6-961E-4B89-9AD2-30FAB594CE91}" type="slidenum">
              <a:rPr lang="en-US" smtClean="0"/>
              <a:t>4</a:t>
            </a:fld>
            <a:endParaRPr lang="en-US"/>
          </a:p>
        </p:txBody>
      </p:sp>
    </p:spTree>
    <p:extLst>
      <p:ext uri="{BB962C8B-B14F-4D97-AF65-F5344CB8AC3E}">
        <p14:creationId xmlns:p14="http://schemas.microsoft.com/office/powerpoint/2010/main" val="867392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AAFEE2B6-961E-4B89-9AD2-30FAB594CE91}" type="slidenum">
              <a:rPr lang="en-US" smtClean="0"/>
              <a:t>5</a:t>
            </a:fld>
            <a:endParaRPr lang="en-US"/>
          </a:p>
        </p:txBody>
      </p:sp>
    </p:spTree>
    <p:extLst>
      <p:ext uri="{BB962C8B-B14F-4D97-AF65-F5344CB8AC3E}">
        <p14:creationId xmlns:p14="http://schemas.microsoft.com/office/powerpoint/2010/main" val="31912221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sz="1000" b="0" dirty="0">
              <a:latin typeface="+mn-lt"/>
            </a:endParaRPr>
          </a:p>
        </p:txBody>
      </p:sp>
      <p:sp>
        <p:nvSpPr>
          <p:cNvPr id="4" name="投影片編號版面配置區 3"/>
          <p:cNvSpPr>
            <a:spLocks noGrp="1"/>
          </p:cNvSpPr>
          <p:nvPr>
            <p:ph type="sldNum" sz="quarter" idx="5"/>
          </p:nvPr>
        </p:nvSpPr>
        <p:spPr/>
        <p:txBody>
          <a:bodyPr/>
          <a:lstStyle/>
          <a:p>
            <a:fld id="{AAFEE2B6-961E-4B89-9AD2-30FAB594CE91}" type="slidenum">
              <a:rPr lang="en-US" smtClean="0"/>
              <a:t>6</a:t>
            </a:fld>
            <a:endParaRPr lang="en-US"/>
          </a:p>
        </p:txBody>
      </p:sp>
    </p:spTree>
    <p:extLst>
      <p:ext uri="{BB962C8B-B14F-4D97-AF65-F5344CB8AC3E}">
        <p14:creationId xmlns:p14="http://schemas.microsoft.com/office/powerpoint/2010/main" val="2318325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sz="1000" dirty="0">
              <a:latin typeface="+mn-lt"/>
            </a:endParaRPr>
          </a:p>
        </p:txBody>
      </p:sp>
      <p:sp>
        <p:nvSpPr>
          <p:cNvPr id="4" name="投影片編號版面配置區 3"/>
          <p:cNvSpPr>
            <a:spLocks noGrp="1"/>
          </p:cNvSpPr>
          <p:nvPr>
            <p:ph type="sldNum" sz="quarter" idx="5"/>
          </p:nvPr>
        </p:nvSpPr>
        <p:spPr/>
        <p:txBody>
          <a:bodyPr/>
          <a:lstStyle/>
          <a:p>
            <a:fld id="{AAFEE2B6-961E-4B89-9AD2-30FAB594CE91}" type="slidenum">
              <a:rPr lang="en-US" smtClean="0"/>
              <a:t>7</a:t>
            </a:fld>
            <a:endParaRPr lang="en-US"/>
          </a:p>
        </p:txBody>
      </p:sp>
    </p:spTree>
    <p:extLst>
      <p:ext uri="{BB962C8B-B14F-4D97-AF65-F5344CB8AC3E}">
        <p14:creationId xmlns:p14="http://schemas.microsoft.com/office/powerpoint/2010/main" val="8415546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en-US" altLang="zh-TW" sz="1000" dirty="0">
              <a:latin typeface="+mn-lt"/>
            </a:endParaRPr>
          </a:p>
        </p:txBody>
      </p:sp>
      <p:sp>
        <p:nvSpPr>
          <p:cNvPr id="4" name="投影片編號版面配置區 3"/>
          <p:cNvSpPr>
            <a:spLocks noGrp="1"/>
          </p:cNvSpPr>
          <p:nvPr>
            <p:ph type="sldNum" sz="quarter" idx="5"/>
          </p:nvPr>
        </p:nvSpPr>
        <p:spPr/>
        <p:txBody>
          <a:bodyPr/>
          <a:lstStyle/>
          <a:p>
            <a:fld id="{AAFEE2B6-961E-4B89-9AD2-30FAB594CE91}" type="slidenum">
              <a:rPr lang="en-US" smtClean="0"/>
              <a:t>8</a:t>
            </a:fld>
            <a:endParaRPr lang="en-US"/>
          </a:p>
        </p:txBody>
      </p:sp>
    </p:spTree>
    <p:extLst>
      <p:ext uri="{BB962C8B-B14F-4D97-AF65-F5344CB8AC3E}">
        <p14:creationId xmlns:p14="http://schemas.microsoft.com/office/powerpoint/2010/main" val="8369913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sz="1200" b="0" i="0" kern="1200" dirty="0">
              <a:solidFill>
                <a:schemeClr val="tx1"/>
              </a:solidFill>
              <a:effectLst/>
              <a:latin typeface="+mn-lt"/>
              <a:ea typeface="+mn-ea"/>
              <a:cs typeface="+mn-cs"/>
            </a:endParaRPr>
          </a:p>
        </p:txBody>
      </p:sp>
      <p:sp>
        <p:nvSpPr>
          <p:cNvPr id="4" name="投影片編號版面配置區 3"/>
          <p:cNvSpPr>
            <a:spLocks noGrp="1"/>
          </p:cNvSpPr>
          <p:nvPr>
            <p:ph type="sldNum" sz="quarter" idx="10"/>
          </p:nvPr>
        </p:nvSpPr>
        <p:spPr/>
        <p:txBody>
          <a:bodyPr/>
          <a:lstStyle/>
          <a:p>
            <a:fld id="{AAFEE2B6-961E-4B89-9AD2-30FAB594CE91}" type="slidenum">
              <a:rPr lang="en-US" smtClean="0"/>
              <a:t>9</a:t>
            </a:fld>
            <a:endParaRPr lang="en-US"/>
          </a:p>
        </p:txBody>
      </p:sp>
    </p:spTree>
    <p:extLst>
      <p:ext uri="{BB962C8B-B14F-4D97-AF65-F5344CB8AC3E}">
        <p14:creationId xmlns:p14="http://schemas.microsoft.com/office/powerpoint/2010/main" val="19315460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AAFEE2B6-961E-4B89-9AD2-30FAB594CE91}" type="slidenum">
              <a:rPr lang="en-US" smtClean="0"/>
              <a:t>10</a:t>
            </a:fld>
            <a:endParaRPr lang="en-US"/>
          </a:p>
        </p:txBody>
      </p:sp>
    </p:spTree>
    <p:extLst>
      <p:ext uri="{BB962C8B-B14F-4D97-AF65-F5344CB8AC3E}">
        <p14:creationId xmlns:p14="http://schemas.microsoft.com/office/powerpoint/2010/main" val="6470099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023E1CB-02FE-4B52-8CC6-FE219341CDC5}" type="datetimeFigureOut">
              <a:rPr lang="en-US" smtClean="0"/>
              <a:t>6/8/2020</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2B10598-20E3-4F80-9A49-02D41862BB9F}" type="slidenum">
              <a:rPr lang="en-US" smtClean="0"/>
              <a:t>‹#›</a:t>
            </a:fld>
            <a:endParaRPr lang="en-US"/>
          </a:p>
        </p:txBody>
      </p:sp>
    </p:spTree>
    <p:extLst>
      <p:ext uri="{BB962C8B-B14F-4D97-AF65-F5344CB8AC3E}">
        <p14:creationId xmlns:p14="http://schemas.microsoft.com/office/powerpoint/2010/main" val="19048712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023E1CB-02FE-4B52-8CC6-FE219341CDC5}" type="datetimeFigureOut">
              <a:rPr lang="en-US" smtClean="0"/>
              <a:t>6/8/2020</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2B10598-20E3-4F80-9A49-02D41862BB9F}" type="slidenum">
              <a:rPr lang="en-US" smtClean="0"/>
              <a:t>‹#›</a:t>
            </a:fld>
            <a:endParaRPr lang="en-US"/>
          </a:p>
        </p:txBody>
      </p:sp>
    </p:spTree>
    <p:extLst>
      <p:ext uri="{BB962C8B-B14F-4D97-AF65-F5344CB8AC3E}">
        <p14:creationId xmlns:p14="http://schemas.microsoft.com/office/powerpoint/2010/main" val="292979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023E1CB-02FE-4B52-8CC6-FE219341CDC5}" type="datetimeFigureOut">
              <a:rPr lang="en-US" smtClean="0"/>
              <a:t>6/8/2020</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2B10598-20E3-4F80-9A49-02D41862BB9F}" type="slidenum">
              <a:rPr lang="en-US" smtClean="0"/>
              <a:t>‹#›</a:t>
            </a:fld>
            <a:endParaRPr lang="en-US"/>
          </a:p>
        </p:txBody>
      </p:sp>
    </p:spTree>
    <p:extLst>
      <p:ext uri="{BB962C8B-B14F-4D97-AF65-F5344CB8AC3E}">
        <p14:creationId xmlns:p14="http://schemas.microsoft.com/office/powerpoint/2010/main" val="26481878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023E1CB-02FE-4B52-8CC6-FE219341CDC5}" type="datetimeFigureOut">
              <a:rPr lang="en-US" smtClean="0"/>
              <a:t>6/8/2020</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2B10598-20E3-4F80-9A49-02D41862BB9F}" type="slidenum">
              <a:rPr lang="en-US" smtClean="0"/>
              <a:t>‹#›</a:t>
            </a:fld>
            <a:endParaRPr lang="en-US"/>
          </a:p>
        </p:txBody>
      </p:sp>
    </p:spTree>
    <p:extLst>
      <p:ext uri="{BB962C8B-B14F-4D97-AF65-F5344CB8AC3E}">
        <p14:creationId xmlns:p14="http://schemas.microsoft.com/office/powerpoint/2010/main" val="21291691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023E1CB-02FE-4B52-8CC6-FE219341CDC5}" type="datetimeFigureOut">
              <a:rPr lang="en-US" smtClean="0"/>
              <a:t>6/8/2020</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2B10598-20E3-4F80-9A49-02D41862BB9F}" type="slidenum">
              <a:rPr lang="en-US" smtClean="0"/>
              <a:t>‹#›</a:t>
            </a:fld>
            <a:endParaRPr lang="en-US"/>
          </a:p>
        </p:txBody>
      </p:sp>
    </p:spTree>
    <p:extLst>
      <p:ext uri="{BB962C8B-B14F-4D97-AF65-F5344CB8AC3E}">
        <p14:creationId xmlns:p14="http://schemas.microsoft.com/office/powerpoint/2010/main" val="36448016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2023E1CB-02FE-4B52-8CC6-FE219341CDC5}" type="datetimeFigureOut">
              <a:rPr lang="en-US" smtClean="0"/>
              <a:t>6/8/2020</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12B10598-20E3-4F80-9A49-02D41862BB9F}" type="slidenum">
              <a:rPr lang="en-US" smtClean="0"/>
              <a:t>‹#›</a:t>
            </a:fld>
            <a:endParaRPr lang="en-US"/>
          </a:p>
        </p:txBody>
      </p:sp>
    </p:spTree>
    <p:extLst>
      <p:ext uri="{BB962C8B-B14F-4D97-AF65-F5344CB8AC3E}">
        <p14:creationId xmlns:p14="http://schemas.microsoft.com/office/powerpoint/2010/main" val="40183453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2023E1CB-02FE-4B52-8CC6-FE219341CDC5}" type="datetimeFigureOut">
              <a:rPr lang="en-US" smtClean="0"/>
              <a:t>6/8/2020</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12B10598-20E3-4F80-9A49-02D41862BB9F}" type="slidenum">
              <a:rPr lang="en-US" smtClean="0"/>
              <a:t>‹#›</a:t>
            </a:fld>
            <a:endParaRPr lang="en-US"/>
          </a:p>
        </p:txBody>
      </p:sp>
    </p:spTree>
    <p:extLst>
      <p:ext uri="{BB962C8B-B14F-4D97-AF65-F5344CB8AC3E}">
        <p14:creationId xmlns:p14="http://schemas.microsoft.com/office/powerpoint/2010/main" val="23851946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2023E1CB-02FE-4B52-8CC6-FE219341CDC5}" type="datetimeFigureOut">
              <a:rPr lang="en-US" smtClean="0"/>
              <a:t>6/8/2020</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12B10598-20E3-4F80-9A49-02D41862BB9F}" type="slidenum">
              <a:rPr lang="en-US" smtClean="0"/>
              <a:t>‹#›</a:t>
            </a:fld>
            <a:endParaRPr lang="en-US"/>
          </a:p>
        </p:txBody>
      </p:sp>
    </p:spTree>
    <p:extLst>
      <p:ext uri="{BB962C8B-B14F-4D97-AF65-F5344CB8AC3E}">
        <p14:creationId xmlns:p14="http://schemas.microsoft.com/office/powerpoint/2010/main" val="30586238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2023E1CB-02FE-4B52-8CC6-FE219341CDC5}" type="datetimeFigureOut">
              <a:rPr lang="en-US" smtClean="0"/>
              <a:t>6/8/2020</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12B10598-20E3-4F80-9A49-02D41862BB9F}" type="slidenum">
              <a:rPr lang="en-US" smtClean="0"/>
              <a:t>‹#›</a:t>
            </a:fld>
            <a:endParaRPr lang="en-US"/>
          </a:p>
        </p:txBody>
      </p:sp>
    </p:spTree>
    <p:extLst>
      <p:ext uri="{BB962C8B-B14F-4D97-AF65-F5344CB8AC3E}">
        <p14:creationId xmlns:p14="http://schemas.microsoft.com/office/powerpoint/2010/main" val="36638370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2023E1CB-02FE-4B52-8CC6-FE219341CDC5}" type="datetimeFigureOut">
              <a:rPr lang="en-US" smtClean="0"/>
              <a:t>6/8/2020</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12B10598-20E3-4F80-9A49-02D41862BB9F}" type="slidenum">
              <a:rPr lang="en-US" smtClean="0"/>
              <a:t>‹#›</a:t>
            </a:fld>
            <a:endParaRPr lang="en-US"/>
          </a:p>
        </p:txBody>
      </p:sp>
    </p:spTree>
    <p:extLst>
      <p:ext uri="{BB962C8B-B14F-4D97-AF65-F5344CB8AC3E}">
        <p14:creationId xmlns:p14="http://schemas.microsoft.com/office/powerpoint/2010/main" val="25034100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2023E1CB-02FE-4B52-8CC6-FE219341CDC5}" type="datetimeFigureOut">
              <a:rPr lang="en-US" smtClean="0"/>
              <a:t>6/8/2020</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12B10598-20E3-4F80-9A49-02D41862BB9F}" type="slidenum">
              <a:rPr lang="en-US" smtClean="0"/>
              <a:t>‹#›</a:t>
            </a:fld>
            <a:endParaRPr lang="en-US"/>
          </a:p>
        </p:txBody>
      </p:sp>
    </p:spTree>
    <p:extLst>
      <p:ext uri="{BB962C8B-B14F-4D97-AF65-F5344CB8AC3E}">
        <p14:creationId xmlns:p14="http://schemas.microsoft.com/office/powerpoint/2010/main" val="29089156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7" name="Group 6"/>
          <p:cNvGrpSpPr/>
          <p:nvPr userDrawn="1"/>
        </p:nvGrpSpPr>
        <p:grpSpPr>
          <a:xfrm>
            <a:off x="0" y="6781800"/>
            <a:ext cx="12192000" cy="76200"/>
            <a:chOff x="0" y="0"/>
            <a:chExt cx="7006728" cy="363557"/>
          </a:xfrm>
        </p:grpSpPr>
        <p:sp>
          <p:nvSpPr>
            <p:cNvPr id="8" name="Rectangle 7"/>
            <p:cNvSpPr/>
            <p:nvPr/>
          </p:nvSpPr>
          <p:spPr>
            <a:xfrm>
              <a:off x="0" y="0"/>
              <a:ext cx="1751682" cy="36355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1751682" y="0"/>
              <a:ext cx="1751682" cy="363557"/>
            </a:xfrm>
            <a:prstGeom prst="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0" name="Rectangle 9"/>
            <p:cNvSpPr/>
            <p:nvPr/>
          </p:nvSpPr>
          <p:spPr>
            <a:xfrm>
              <a:off x="3503364" y="0"/>
              <a:ext cx="1751682" cy="363557"/>
            </a:xfrm>
            <a:prstGeom prst="rect">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1" name="Rectangle 10"/>
            <p:cNvSpPr/>
            <p:nvPr/>
          </p:nvSpPr>
          <p:spPr>
            <a:xfrm>
              <a:off x="5255046" y="0"/>
              <a:ext cx="1751682" cy="363557"/>
            </a:xfrm>
            <a:prstGeom prst="rect">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40223324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hyperlink" Target="https://en.wikipedia.org/wiki/Morph_target_animation" TargetMode="External"/><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34.gif"/><Relationship Id="rId5" Type="http://schemas.openxmlformats.org/officeDocument/2006/relationships/image" Target="../media/image33.gif"/><Relationship Id="rId4" Type="http://schemas.openxmlformats.org/officeDocument/2006/relationships/image" Target="../media/image32.gif"/></Relationships>
</file>

<file path=ppt/slides/_rels/slide13.xml.rels><?xml version="1.0" encoding="UTF-8" standalone="yes"?>
<Relationships xmlns="http://schemas.openxmlformats.org/package/2006/relationships"><Relationship Id="rId3" Type="http://schemas.openxmlformats.org/officeDocument/2006/relationships/image" Target="../media/image35.gif"/><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37.gif"/><Relationship Id="rId4" Type="http://schemas.openxmlformats.org/officeDocument/2006/relationships/image" Target="../media/image36.gif"/></Relationships>
</file>

<file path=ppt/slides/_rels/slide1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43.jpeg"/><Relationship Id="rId7" Type="http://schemas.openxmlformats.org/officeDocument/2006/relationships/image" Target="../media/image47.jpe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46.jpg"/><Relationship Id="rId5" Type="http://schemas.openxmlformats.org/officeDocument/2006/relationships/image" Target="../media/image45.jpg"/><Relationship Id="rId4" Type="http://schemas.openxmlformats.org/officeDocument/2006/relationships/image" Target="../media/image44.jpg"/></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8.jpeg"/><Relationship Id="rId7" Type="http://schemas.openxmlformats.org/officeDocument/2006/relationships/image" Target="../media/image12.jpeg"/><Relationship Id="rId12"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1.jpeg"/><Relationship Id="rId11" Type="http://schemas.openxmlformats.org/officeDocument/2006/relationships/image" Target="../media/image16.jpeg"/><Relationship Id="rId5" Type="http://schemas.openxmlformats.org/officeDocument/2006/relationships/image" Target="../media/image10.jpeg"/><Relationship Id="rId10" Type="http://schemas.openxmlformats.org/officeDocument/2006/relationships/image" Target="../media/image15.jpeg"/><Relationship Id="rId4" Type="http://schemas.openxmlformats.org/officeDocument/2006/relationships/image" Target="../media/image9.jpeg"/><Relationship Id="rId9" Type="http://schemas.openxmlformats.org/officeDocument/2006/relationships/image" Target="../media/image14.jpeg"/></Relationships>
</file>

<file path=ppt/slides/_rels/slide7.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0.png"/><Relationship Id="rId7"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hyperlink" Target="http://www.csc.kth.se/~vahidk/papers/KazemiCVPR14.pdf" TargetMode="External"/><Relationship Id="rId5" Type="http://schemas.openxmlformats.org/officeDocument/2006/relationships/image" Target="../media/image22.png"/><Relationship Id="rId4" Type="http://schemas.openxmlformats.org/officeDocument/2006/relationships/image" Target="../media/image21.png"/><Relationship Id="rId9"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 name="Picture 13"/>
          <p:cNvPicPr>
            <a:picLocks noChangeAspect="1"/>
          </p:cNvPicPr>
          <p:nvPr/>
        </p:nvPicPr>
        <p:blipFill rotWithShape="1">
          <a:blip r:embed="rId3">
            <a:extLst>
              <a:ext uri="{28A0092B-C50C-407E-A947-70E740481C1C}">
                <a14:useLocalDpi xmlns:a14="http://schemas.microsoft.com/office/drawing/2010/main" val="0"/>
              </a:ext>
            </a:extLst>
          </a:blip>
          <a:srcRect l="54728"/>
          <a:stretch/>
        </p:blipFill>
        <p:spPr>
          <a:xfrm>
            <a:off x="185992" y="672672"/>
            <a:ext cx="999070" cy="1029854"/>
          </a:xfrm>
          <a:prstGeom prst="rect">
            <a:avLst/>
          </a:prstGeom>
        </p:spPr>
      </p:pic>
      <p:sp>
        <p:nvSpPr>
          <p:cNvPr id="18" name="TextBox 17"/>
          <p:cNvSpPr txBox="1"/>
          <p:nvPr/>
        </p:nvSpPr>
        <p:spPr>
          <a:xfrm>
            <a:off x="259883" y="2782660"/>
            <a:ext cx="5053262" cy="3231654"/>
          </a:xfrm>
          <a:prstGeom prst="rect">
            <a:avLst/>
          </a:prstGeom>
          <a:noFill/>
        </p:spPr>
        <p:txBody>
          <a:bodyPr wrap="square" rtlCol="0">
            <a:spAutoFit/>
          </a:bodyPr>
          <a:lstStyle/>
          <a:p>
            <a:pPr>
              <a:spcAft>
                <a:spcPts val="600"/>
              </a:spcAft>
            </a:pPr>
            <a:r>
              <a:rPr lang="en-US" sz="2700" i="1" spc="-100" dirty="0">
                <a:solidFill>
                  <a:srgbClr val="0D4469"/>
                </a:solidFill>
                <a:latin typeface="Arial" panose="020B0604020202020204" pitchFamily="34" charset="0"/>
                <a:cs typeface="Arial" panose="020B0604020202020204" pitchFamily="34" charset="0"/>
              </a:rPr>
              <a:t>Topic:</a:t>
            </a:r>
          </a:p>
          <a:p>
            <a:pPr>
              <a:spcAft>
                <a:spcPts val="600"/>
              </a:spcAft>
            </a:pPr>
            <a:r>
              <a:rPr lang="en-US" sz="2400" i="1" spc="-100" dirty="0">
                <a:solidFill>
                  <a:srgbClr val="0D4469"/>
                </a:solidFill>
                <a:latin typeface="Arial" panose="020B0604020202020204" pitchFamily="34" charset="0"/>
                <a:cs typeface="Arial" panose="020B0604020202020204" pitchFamily="34" charset="0"/>
              </a:rPr>
              <a:t>Inside the Classification Cube: </a:t>
            </a:r>
          </a:p>
          <a:p>
            <a:pPr>
              <a:spcAft>
                <a:spcPts val="600"/>
              </a:spcAft>
            </a:pPr>
            <a:r>
              <a:rPr lang="en-US" sz="2400" i="1" spc="-100" dirty="0">
                <a:solidFill>
                  <a:srgbClr val="0D4469"/>
                </a:solidFill>
                <a:latin typeface="Arial" panose="020B0604020202020204" pitchFamily="34" charset="0"/>
                <a:cs typeface="Arial" panose="020B0604020202020204" pitchFamily="34" charset="0"/>
              </a:rPr>
              <a:t>An Intimate Interaction With AI System</a:t>
            </a:r>
          </a:p>
          <a:p>
            <a:pPr>
              <a:spcAft>
                <a:spcPts val="600"/>
              </a:spcAft>
            </a:pPr>
            <a:endParaRPr lang="en-US" sz="2400" spc="-100" dirty="0">
              <a:solidFill>
                <a:srgbClr val="0D4469"/>
              </a:solidFill>
              <a:latin typeface="Arial" panose="020B0604020202020204" pitchFamily="34" charset="0"/>
              <a:cs typeface="Arial" panose="020B0604020202020204" pitchFamily="34" charset="0"/>
            </a:endParaRPr>
          </a:p>
          <a:p>
            <a:pPr>
              <a:spcAft>
                <a:spcPts val="600"/>
              </a:spcAft>
            </a:pPr>
            <a:r>
              <a:rPr lang="en-US" sz="2700" i="1" spc="-100" dirty="0">
                <a:solidFill>
                  <a:srgbClr val="0D4469"/>
                </a:solidFill>
                <a:latin typeface="Arial" panose="020B0604020202020204" pitchFamily="34" charset="0"/>
                <a:cs typeface="Arial" panose="020B0604020202020204" pitchFamily="34" charset="0"/>
              </a:rPr>
              <a:t>Author:</a:t>
            </a:r>
          </a:p>
          <a:p>
            <a:pPr>
              <a:spcAft>
                <a:spcPts val="600"/>
              </a:spcAft>
            </a:pPr>
            <a:r>
              <a:rPr lang="en-US" sz="2400" i="1" spc="-100" dirty="0">
                <a:solidFill>
                  <a:srgbClr val="0D4469"/>
                </a:solidFill>
                <a:latin typeface="Arial" panose="020B0604020202020204" pitchFamily="34" charset="0"/>
                <a:cs typeface="Arial" panose="020B0604020202020204" pitchFamily="34" charset="0"/>
              </a:rPr>
              <a:t>Avital Meshi, </a:t>
            </a:r>
          </a:p>
          <a:p>
            <a:pPr>
              <a:spcAft>
                <a:spcPts val="600"/>
              </a:spcAft>
            </a:pPr>
            <a:r>
              <a:rPr lang="en-US" sz="2400" i="1" spc="-100" dirty="0">
                <a:solidFill>
                  <a:srgbClr val="0D4469"/>
                </a:solidFill>
                <a:latin typeface="Arial" panose="020B0604020202020204" pitchFamily="34" charset="0"/>
                <a:cs typeface="Arial" panose="020B0604020202020204" pitchFamily="34" charset="0"/>
              </a:rPr>
              <a:t>University of California, Santa Cruz</a:t>
            </a:r>
          </a:p>
        </p:txBody>
      </p:sp>
      <p:pic>
        <p:nvPicPr>
          <p:cNvPr id="4" name="圖片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13145" y="-20855"/>
            <a:ext cx="6878855" cy="6878855"/>
          </a:xfrm>
          <a:prstGeom prst="rect">
            <a:avLst/>
          </a:prstGeom>
        </p:spPr>
      </p:pic>
      <p:sp>
        <p:nvSpPr>
          <p:cNvPr id="17" name="TextBox 16"/>
          <p:cNvSpPr txBox="1"/>
          <p:nvPr/>
        </p:nvSpPr>
        <p:spPr>
          <a:xfrm>
            <a:off x="1336322" y="1187599"/>
            <a:ext cx="4624984" cy="630942"/>
          </a:xfrm>
          <a:prstGeom prst="rect">
            <a:avLst/>
          </a:prstGeom>
          <a:noFill/>
        </p:spPr>
        <p:txBody>
          <a:bodyPr wrap="square" rtlCol="0">
            <a:spAutoFit/>
          </a:bodyPr>
          <a:lstStyle/>
          <a:p>
            <a:r>
              <a:rPr lang="en-US" sz="3400" spc="-120" dirty="0">
                <a:solidFill>
                  <a:srgbClr val="0D4469"/>
                </a:solidFill>
                <a:latin typeface="Arial" panose="020B0604020202020204" pitchFamily="34" charset="0"/>
                <a:cs typeface="Arial" panose="020B0604020202020204" pitchFamily="34" charset="0"/>
              </a:rPr>
              <a:t>Seminar Presentation</a:t>
            </a:r>
          </a:p>
        </p:txBody>
      </p:sp>
      <p:sp>
        <p:nvSpPr>
          <p:cNvPr id="5" name="矩形 4"/>
          <p:cNvSpPr/>
          <p:nvPr/>
        </p:nvSpPr>
        <p:spPr>
          <a:xfrm>
            <a:off x="1317849" y="481884"/>
            <a:ext cx="9249968" cy="769441"/>
          </a:xfrm>
          <a:prstGeom prst="rect">
            <a:avLst/>
          </a:prstGeom>
        </p:spPr>
        <p:txBody>
          <a:bodyPr wrap="none">
            <a:spAutoFit/>
          </a:bodyPr>
          <a:lstStyle/>
          <a:p>
            <a:r>
              <a:rPr lang="en-US" altLang="zh-TW" sz="4400" spc="-250" dirty="0">
                <a:solidFill>
                  <a:srgbClr val="0D4469"/>
                </a:solidFill>
                <a:latin typeface="Arial" panose="020B0604020202020204" pitchFamily="34" charset="0"/>
                <a:cs typeface="Arial" panose="020B0604020202020204" pitchFamily="34" charset="0"/>
              </a:rPr>
              <a:t>Research Center  </a:t>
            </a:r>
            <a:r>
              <a:rPr lang="en-US" altLang="zh-TW" sz="4400" spc="-250" dirty="0">
                <a:solidFill>
                  <a:schemeClr val="bg1"/>
                </a:solidFill>
                <a:latin typeface="Arial" panose="020B0604020202020204" pitchFamily="34" charset="0"/>
                <a:cs typeface="Arial" panose="020B0604020202020204" pitchFamily="34" charset="0"/>
              </a:rPr>
              <a:t>for Technology and Art</a:t>
            </a:r>
          </a:p>
        </p:txBody>
      </p:sp>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751" y="6373175"/>
            <a:ext cx="5457524" cy="462709"/>
          </a:xfrm>
          <a:prstGeom prst="rect">
            <a:avLst/>
          </a:prstGeom>
        </p:spPr>
      </p:pic>
      <p:sp>
        <p:nvSpPr>
          <p:cNvPr id="2" name="文字方塊 1">
            <a:extLst>
              <a:ext uri="{FF2B5EF4-FFF2-40B4-BE49-F238E27FC236}">
                <a16:creationId xmlns:a16="http://schemas.microsoft.com/office/drawing/2014/main" id="{C2D02489-3F93-49E5-A980-D818C972CBC3}"/>
              </a:ext>
            </a:extLst>
          </p:cNvPr>
          <p:cNvSpPr txBox="1"/>
          <p:nvPr/>
        </p:nvSpPr>
        <p:spPr>
          <a:xfrm>
            <a:off x="8625840" y="6394549"/>
            <a:ext cx="3616960" cy="369332"/>
          </a:xfrm>
          <a:prstGeom prst="rect">
            <a:avLst/>
          </a:prstGeom>
          <a:noFill/>
        </p:spPr>
        <p:txBody>
          <a:bodyPr wrap="square" rtlCol="0">
            <a:spAutoFit/>
          </a:bodyPr>
          <a:lstStyle/>
          <a:p>
            <a:r>
              <a:rPr lang="zh-TW" altLang="en-US" dirty="0">
                <a:solidFill>
                  <a:schemeClr val="bg1"/>
                </a:solidFill>
              </a:rPr>
              <a:t>清華大學 </a:t>
            </a:r>
            <a:r>
              <a:rPr lang="en-US" altLang="zh-TW" dirty="0">
                <a:solidFill>
                  <a:schemeClr val="bg1"/>
                </a:solidFill>
              </a:rPr>
              <a:t>IPHD </a:t>
            </a:r>
            <a:r>
              <a:rPr lang="zh-TW" altLang="en-US" dirty="0">
                <a:solidFill>
                  <a:schemeClr val="bg1"/>
                </a:solidFill>
              </a:rPr>
              <a:t>楊元福</a:t>
            </a:r>
            <a:r>
              <a:rPr lang="en-US" altLang="zh-TW" dirty="0">
                <a:solidFill>
                  <a:schemeClr val="bg1"/>
                </a:solidFill>
              </a:rPr>
              <a:t> 108003817</a:t>
            </a:r>
            <a:endParaRPr lang="zh-TW" altLang="en-US" dirty="0">
              <a:solidFill>
                <a:schemeClr val="bg1"/>
              </a:solidFill>
            </a:endParaRPr>
          </a:p>
        </p:txBody>
      </p:sp>
    </p:spTree>
    <p:extLst>
      <p:ext uri="{BB962C8B-B14F-4D97-AF65-F5344CB8AC3E}">
        <p14:creationId xmlns:p14="http://schemas.microsoft.com/office/powerpoint/2010/main" val="2664159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69711" y="125570"/>
            <a:ext cx="3687928" cy="830997"/>
          </a:xfrm>
          <a:prstGeom prst="rect">
            <a:avLst/>
          </a:prstGeom>
          <a:noFill/>
        </p:spPr>
        <p:txBody>
          <a:bodyPr wrap="square" rtlCol="0">
            <a:spAutoFit/>
          </a:bodyPr>
          <a:lstStyle/>
          <a:p>
            <a:r>
              <a:rPr lang="en-US" sz="4800" spc="-300" dirty="0">
                <a:solidFill>
                  <a:schemeClr val="accent1"/>
                </a:solidFill>
                <a:latin typeface="Arial" panose="020B0604020202020204" pitchFamily="34" charset="0"/>
                <a:cs typeface="Arial" panose="020B0604020202020204" pitchFamily="34" charset="0"/>
              </a:rPr>
              <a:t>Methodology</a:t>
            </a:r>
          </a:p>
        </p:txBody>
      </p:sp>
      <p:pic>
        <p:nvPicPr>
          <p:cNvPr id="20" name="圖片 19"/>
          <p:cNvPicPr>
            <a:picLocks noChangeAspect="1"/>
          </p:cNvPicPr>
          <p:nvPr/>
        </p:nvPicPr>
        <p:blipFill>
          <a:blip r:embed="rId3"/>
          <a:stretch>
            <a:fillRect/>
          </a:stretch>
        </p:blipFill>
        <p:spPr>
          <a:xfrm>
            <a:off x="513073" y="1487054"/>
            <a:ext cx="5385077" cy="2514729"/>
          </a:xfrm>
          <a:prstGeom prst="rect">
            <a:avLst/>
          </a:prstGeom>
        </p:spPr>
      </p:pic>
      <p:sp>
        <p:nvSpPr>
          <p:cNvPr id="24" name="圓角矩形 23"/>
          <p:cNvSpPr/>
          <p:nvPr/>
        </p:nvSpPr>
        <p:spPr>
          <a:xfrm>
            <a:off x="3034877" y="3029526"/>
            <a:ext cx="2826323" cy="203201"/>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26" name="圖片 25"/>
          <p:cNvPicPr>
            <a:picLocks noChangeAspect="1"/>
          </p:cNvPicPr>
          <p:nvPr/>
        </p:nvPicPr>
        <p:blipFill>
          <a:blip r:embed="rId4"/>
          <a:stretch>
            <a:fillRect/>
          </a:stretch>
        </p:blipFill>
        <p:spPr>
          <a:xfrm>
            <a:off x="1849443" y="4133708"/>
            <a:ext cx="3066472" cy="2511035"/>
          </a:xfrm>
          <a:prstGeom prst="rect">
            <a:avLst/>
          </a:prstGeom>
        </p:spPr>
      </p:pic>
      <p:pic>
        <p:nvPicPr>
          <p:cNvPr id="27" name="圖片 26"/>
          <p:cNvPicPr>
            <a:picLocks noChangeAspect="1"/>
          </p:cNvPicPr>
          <p:nvPr/>
        </p:nvPicPr>
        <p:blipFill>
          <a:blip r:embed="rId5"/>
          <a:stretch>
            <a:fillRect/>
          </a:stretch>
        </p:blipFill>
        <p:spPr>
          <a:xfrm>
            <a:off x="6325434" y="2297318"/>
            <a:ext cx="5518906" cy="4466915"/>
          </a:xfrm>
          <a:prstGeom prst="rect">
            <a:avLst/>
          </a:prstGeom>
        </p:spPr>
      </p:pic>
      <p:sp>
        <p:nvSpPr>
          <p:cNvPr id="33" name="文字方塊 32"/>
          <p:cNvSpPr txBox="1"/>
          <p:nvPr/>
        </p:nvSpPr>
        <p:spPr>
          <a:xfrm>
            <a:off x="249108" y="997528"/>
            <a:ext cx="5276223" cy="461665"/>
          </a:xfrm>
          <a:prstGeom prst="rect">
            <a:avLst/>
          </a:prstGeom>
          <a:noFill/>
        </p:spPr>
        <p:txBody>
          <a:bodyPr wrap="square" rtlCol="0">
            <a:spAutoFit/>
          </a:bodyPr>
          <a:lstStyle/>
          <a:p>
            <a:pPr marL="285750" indent="-285750">
              <a:buFont typeface="Wingdings" panose="05000000000000000000" pitchFamily="2" charset="2"/>
              <a:buChar char="l"/>
            </a:pPr>
            <a:r>
              <a:rPr lang="en-US" altLang="zh-TW" sz="2400" dirty="0">
                <a:latin typeface="Arial" panose="020B0604020202020204" pitchFamily="34" charset="0"/>
                <a:cs typeface="Arial" panose="020B0604020202020204" pitchFamily="34" charset="0"/>
              </a:rPr>
              <a:t>Face Landmark: </a:t>
            </a:r>
            <a:r>
              <a:rPr lang="en-US" altLang="zh-TW" sz="2400" dirty="0" err="1">
                <a:latin typeface="Arial" panose="020B0604020202020204" pitchFamily="34" charset="0"/>
                <a:cs typeface="Arial" panose="020B0604020202020204" pitchFamily="34" charset="0"/>
              </a:rPr>
              <a:t>FaceNet</a:t>
            </a:r>
            <a:endParaRPr lang="zh-TW" altLang="en-US" sz="2400" dirty="0">
              <a:latin typeface="Arial" panose="020B0604020202020204" pitchFamily="34" charset="0"/>
              <a:cs typeface="Arial" panose="020B0604020202020204" pitchFamily="34" charset="0"/>
            </a:endParaRPr>
          </a:p>
        </p:txBody>
      </p:sp>
      <p:pic>
        <p:nvPicPr>
          <p:cNvPr id="34" name="圖片 33"/>
          <p:cNvPicPr>
            <a:picLocks noChangeAspect="1"/>
          </p:cNvPicPr>
          <p:nvPr/>
        </p:nvPicPr>
        <p:blipFill>
          <a:blip r:embed="rId6"/>
          <a:stretch>
            <a:fillRect/>
          </a:stretch>
        </p:blipFill>
        <p:spPr>
          <a:xfrm>
            <a:off x="6683244" y="989543"/>
            <a:ext cx="4646740" cy="1226642"/>
          </a:xfrm>
          <a:prstGeom prst="rect">
            <a:avLst/>
          </a:prstGeom>
        </p:spPr>
      </p:pic>
      <p:sp>
        <p:nvSpPr>
          <p:cNvPr id="35" name="矩形 34"/>
          <p:cNvSpPr/>
          <p:nvPr/>
        </p:nvSpPr>
        <p:spPr>
          <a:xfrm>
            <a:off x="5512154" y="386834"/>
            <a:ext cx="1576009" cy="461665"/>
          </a:xfrm>
          <a:prstGeom prst="rect">
            <a:avLst/>
          </a:prstGeom>
        </p:spPr>
        <p:txBody>
          <a:bodyPr wrap="none">
            <a:spAutoFit/>
          </a:bodyPr>
          <a:lstStyle/>
          <a:p>
            <a:r>
              <a:rPr lang="en-US" altLang="zh-TW" sz="2400" dirty="0"/>
              <a:t>triplet loss:</a:t>
            </a:r>
            <a:endParaRPr lang="zh-TW" altLang="en-US" sz="2400" dirty="0"/>
          </a:p>
        </p:txBody>
      </p:sp>
      <p:pic>
        <p:nvPicPr>
          <p:cNvPr id="36" name="圖片 35"/>
          <p:cNvPicPr>
            <a:picLocks noChangeAspect="1"/>
          </p:cNvPicPr>
          <p:nvPr/>
        </p:nvPicPr>
        <p:blipFill>
          <a:blip r:embed="rId7"/>
          <a:stretch>
            <a:fillRect/>
          </a:stretch>
        </p:blipFill>
        <p:spPr>
          <a:xfrm>
            <a:off x="7197602" y="215878"/>
            <a:ext cx="4769095" cy="825542"/>
          </a:xfrm>
          <a:prstGeom prst="rect">
            <a:avLst/>
          </a:prstGeom>
        </p:spPr>
      </p:pic>
    </p:spTree>
    <p:extLst>
      <p:ext uri="{BB962C8B-B14F-4D97-AF65-F5344CB8AC3E}">
        <p14:creationId xmlns:p14="http://schemas.microsoft.com/office/powerpoint/2010/main" val="31447599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圖片 6">
            <a:extLst>
              <a:ext uri="{FF2B5EF4-FFF2-40B4-BE49-F238E27FC236}">
                <a16:creationId xmlns:a16="http://schemas.microsoft.com/office/drawing/2014/main" id="{D607B84B-07FE-41CA-8F25-8AF383502AD5}"/>
              </a:ext>
            </a:extLst>
          </p:cNvPr>
          <p:cNvPicPr>
            <a:picLocks noChangeAspect="1"/>
          </p:cNvPicPr>
          <p:nvPr/>
        </p:nvPicPr>
        <p:blipFill>
          <a:blip r:embed="rId3"/>
          <a:stretch>
            <a:fillRect/>
          </a:stretch>
        </p:blipFill>
        <p:spPr>
          <a:xfrm>
            <a:off x="2085440" y="580165"/>
            <a:ext cx="9063680" cy="6197071"/>
          </a:xfrm>
          <a:prstGeom prst="rect">
            <a:avLst/>
          </a:prstGeom>
        </p:spPr>
      </p:pic>
      <p:sp>
        <p:nvSpPr>
          <p:cNvPr id="2" name="TextBox 1"/>
          <p:cNvSpPr txBox="1"/>
          <p:nvPr/>
        </p:nvSpPr>
        <p:spPr>
          <a:xfrm>
            <a:off x="426128" y="68505"/>
            <a:ext cx="4962617" cy="830997"/>
          </a:xfrm>
          <a:prstGeom prst="rect">
            <a:avLst/>
          </a:prstGeom>
          <a:noFill/>
        </p:spPr>
        <p:txBody>
          <a:bodyPr wrap="square" rtlCol="0">
            <a:spAutoFit/>
          </a:bodyPr>
          <a:lstStyle/>
          <a:p>
            <a:r>
              <a:rPr lang="en-US" sz="4800" dirty="0">
                <a:solidFill>
                  <a:schemeClr val="accent1"/>
                </a:solidFill>
                <a:latin typeface="Arial" panose="020B0604020202020204" pitchFamily="34" charset="0"/>
                <a:cs typeface="Arial" panose="020B0604020202020204" pitchFamily="34" charset="0"/>
              </a:rPr>
              <a:t>Methodology</a:t>
            </a:r>
          </a:p>
        </p:txBody>
      </p:sp>
      <p:sp>
        <p:nvSpPr>
          <p:cNvPr id="4" name="文字方塊 3">
            <a:extLst>
              <a:ext uri="{FF2B5EF4-FFF2-40B4-BE49-F238E27FC236}">
                <a16:creationId xmlns:a16="http://schemas.microsoft.com/office/drawing/2014/main" id="{06994077-32BC-4CCD-9323-F1B648CEB547}"/>
              </a:ext>
            </a:extLst>
          </p:cNvPr>
          <p:cNvSpPr txBox="1"/>
          <p:nvPr/>
        </p:nvSpPr>
        <p:spPr>
          <a:xfrm>
            <a:off x="249108" y="997528"/>
            <a:ext cx="5276223" cy="461665"/>
          </a:xfrm>
          <a:prstGeom prst="rect">
            <a:avLst/>
          </a:prstGeom>
          <a:noFill/>
        </p:spPr>
        <p:txBody>
          <a:bodyPr wrap="square" rtlCol="0">
            <a:spAutoFit/>
          </a:bodyPr>
          <a:lstStyle/>
          <a:p>
            <a:pPr marL="285750" indent="-285750">
              <a:buFont typeface="Wingdings" panose="05000000000000000000" pitchFamily="2" charset="2"/>
              <a:buChar char="l"/>
            </a:pPr>
            <a:r>
              <a:rPr lang="en-US" altLang="zh-TW" sz="2400" dirty="0">
                <a:latin typeface="Arial" panose="020B0604020202020204" pitchFamily="34" charset="0"/>
                <a:cs typeface="Arial" panose="020B0604020202020204" pitchFamily="34" charset="0"/>
              </a:rPr>
              <a:t>Interaction</a:t>
            </a:r>
            <a:endParaRPr lang="zh-TW" alt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193839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26128" y="103230"/>
            <a:ext cx="4962617" cy="830997"/>
          </a:xfrm>
          <a:prstGeom prst="rect">
            <a:avLst/>
          </a:prstGeom>
          <a:noFill/>
        </p:spPr>
        <p:txBody>
          <a:bodyPr wrap="square" rtlCol="0">
            <a:spAutoFit/>
          </a:bodyPr>
          <a:lstStyle/>
          <a:p>
            <a:r>
              <a:rPr lang="en-US" sz="4800" dirty="0">
                <a:solidFill>
                  <a:schemeClr val="accent1"/>
                </a:solidFill>
                <a:latin typeface="Arial" panose="020B0604020202020204" pitchFamily="34" charset="0"/>
                <a:cs typeface="Arial" panose="020B0604020202020204" pitchFamily="34" charset="0"/>
              </a:rPr>
              <a:t>Methodology</a:t>
            </a:r>
          </a:p>
        </p:txBody>
      </p:sp>
      <p:sp>
        <p:nvSpPr>
          <p:cNvPr id="20" name="TextBox 7">
            <a:extLst>
              <a:ext uri="{FF2B5EF4-FFF2-40B4-BE49-F238E27FC236}">
                <a16:creationId xmlns:a16="http://schemas.microsoft.com/office/drawing/2014/main" id="{3D63D348-FCA9-459C-BC12-02E26D98B01D}"/>
              </a:ext>
            </a:extLst>
          </p:cNvPr>
          <p:cNvSpPr txBox="1"/>
          <p:nvPr/>
        </p:nvSpPr>
        <p:spPr>
          <a:xfrm>
            <a:off x="426128" y="1109669"/>
            <a:ext cx="11292396" cy="2308324"/>
          </a:xfrm>
          <a:prstGeom prst="rect">
            <a:avLst/>
          </a:prstGeom>
          <a:noFill/>
        </p:spPr>
        <p:txBody>
          <a:bodyPr wrap="square" rtlCol="0">
            <a:spAutoFit/>
          </a:bodyPr>
          <a:lstStyle/>
          <a:p>
            <a:pPr algn="just"/>
            <a:r>
              <a:rPr lang="en-US" dirty="0">
                <a:solidFill>
                  <a:schemeClr val="accent4"/>
                </a:solidFill>
                <a:latin typeface="Arial" panose="020B0604020202020204" pitchFamily="34" charset="0"/>
                <a:cs typeface="Arial" panose="020B0604020202020204" pitchFamily="34" charset="0"/>
              </a:rPr>
              <a:t>As said earlier, the character's face configuration is controlled by a "pose." In this case, it is a </a:t>
            </a:r>
            <a:r>
              <a:rPr lang="en-US" b="1" dirty="0">
                <a:solidFill>
                  <a:srgbClr val="0000CC"/>
                </a:solidFill>
                <a:latin typeface="Arial" panose="020B0604020202020204" pitchFamily="34" charset="0"/>
                <a:cs typeface="Arial" panose="020B0604020202020204" pitchFamily="34" charset="0"/>
              </a:rPr>
              <a:t>6-dimensional vector</a:t>
            </a:r>
            <a:r>
              <a:rPr lang="en-US" dirty="0">
                <a:solidFill>
                  <a:schemeClr val="accent4"/>
                </a:solidFill>
                <a:latin typeface="Arial" panose="020B0604020202020204" pitchFamily="34" charset="0"/>
                <a:cs typeface="Arial" panose="020B0604020202020204" pitchFamily="34" charset="0"/>
              </a:rPr>
              <a:t>. Three components control the facial features and have values in the closed interval [0,1].</a:t>
            </a:r>
          </a:p>
          <a:p>
            <a:pPr algn="just"/>
            <a:endParaRPr lang="en-US" dirty="0">
              <a:solidFill>
                <a:schemeClr val="accent4"/>
              </a:solidFill>
              <a:latin typeface="Arial" panose="020B0604020202020204" pitchFamily="34" charset="0"/>
              <a:cs typeface="Arial" panose="020B0604020202020204" pitchFamily="34" charset="0"/>
            </a:endParaRPr>
          </a:p>
          <a:p>
            <a:pPr marL="285750" indent="-285750" algn="just">
              <a:buFont typeface="Wingdings" panose="05000000000000000000" pitchFamily="2" charset="2"/>
              <a:buChar char="l"/>
            </a:pPr>
            <a:r>
              <a:rPr lang="en-US" dirty="0">
                <a:solidFill>
                  <a:schemeClr val="accent4"/>
                </a:solidFill>
                <a:latin typeface="Arial" panose="020B0604020202020204" pitchFamily="34" charset="0"/>
                <a:cs typeface="Arial" panose="020B0604020202020204" pitchFamily="34" charset="0"/>
              </a:rPr>
              <a:t>Two components control the opening of the eyes; one for the left eye and the other for the right. The value of 0 means the eye is fully open, and 1 means the eye is fully closed.</a:t>
            </a:r>
          </a:p>
          <a:p>
            <a:pPr marL="285750" indent="-285750" algn="just">
              <a:buFont typeface="Wingdings" panose="05000000000000000000" pitchFamily="2" charset="2"/>
              <a:buChar char="l"/>
            </a:pPr>
            <a:r>
              <a:rPr lang="en-US" altLang="zh-TW" dirty="0">
                <a:solidFill>
                  <a:schemeClr val="accent4"/>
                </a:solidFill>
                <a:latin typeface="Arial" panose="020B0604020202020204" pitchFamily="34" charset="0"/>
                <a:cs typeface="Arial" panose="020B0604020202020204" pitchFamily="34" charset="0"/>
              </a:rPr>
              <a:t>One component controls the opening of the mouth. This time, however, 0 means the mouth is fully closed, and 1 means the mouth is fully open. The contradicting semantics of the eye and the mouth parameters stem from the semantics of </a:t>
            </a:r>
            <a:r>
              <a:rPr lang="en-US" altLang="zh-TW" dirty="0">
                <a:solidFill>
                  <a:schemeClr val="accent4"/>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morph</a:t>
            </a:r>
            <a:r>
              <a:rPr lang="en-US" altLang="zh-TW" dirty="0">
                <a:solidFill>
                  <a:schemeClr val="accent4"/>
                </a:solidFill>
                <a:latin typeface="Arial" panose="020B0604020202020204" pitchFamily="34" charset="0"/>
                <a:cs typeface="Arial" panose="020B0604020202020204" pitchFamily="34" charset="0"/>
              </a:rPr>
              <a:t> weights of the 3D models.</a:t>
            </a:r>
            <a:endParaRPr lang="en-US" dirty="0">
              <a:solidFill>
                <a:schemeClr val="accent4"/>
              </a:solidFill>
              <a:latin typeface="Arial" panose="020B0604020202020204" pitchFamily="34" charset="0"/>
              <a:cs typeface="Arial" panose="020B0604020202020204" pitchFamily="34" charset="0"/>
            </a:endParaRPr>
          </a:p>
        </p:txBody>
      </p:sp>
      <p:pic>
        <p:nvPicPr>
          <p:cNvPr id="21" name="圖片 20">
            <a:extLst>
              <a:ext uri="{FF2B5EF4-FFF2-40B4-BE49-F238E27FC236}">
                <a16:creationId xmlns:a16="http://schemas.microsoft.com/office/drawing/2014/main" id="{CF1FB075-999A-47C1-B68C-09E1AE2E090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03050" y="3756948"/>
            <a:ext cx="2438400" cy="2438400"/>
          </a:xfrm>
          <a:prstGeom prst="rect">
            <a:avLst/>
          </a:prstGeom>
        </p:spPr>
      </p:pic>
      <p:pic>
        <p:nvPicPr>
          <p:cNvPr id="22" name="圖片 21">
            <a:extLst>
              <a:ext uri="{FF2B5EF4-FFF2-40B4-BE49-F238E27FC236}">
                <a16:creationId xmlns:a16="http://schemas.microsoft.com/office/drawing/2014/main" id="{73DC6AAE-656D-4301-BD5B-B10AA5D5EC1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52766" y="3756948"/>
            <a:ext cx="2438400" cy="2438400"/>
          </a:xfrm>
          <a:prstGeom prst="rect">
            <a:avLst/>
          </a:prstGeom>
        </p:spPr>
      </p:pic>
      <p:pic>
        <p:nvPicPr>
          <p:cNvPr id="23" name="圖片 22">
            <a:extLst>
              <a:ext uri="{FF2B5EF4-FFF2-40B4-BE49-F238E27FC236}">
                <a16:creationId xmlns:a16="http://schemas.microsoft.com/office/drawing/2014/main" id="{DD6D1D14-5F87-481E-B954-3E1C41871D0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796540" y="3756948"/>
            <a:ext cx="2438400" cy="2438400"/>
          </a:xfrm>
          <a:prstGeom prst="rect">
            <a:avLst/>
          </a:prstGeom>
        </p:spPr>
      </p:pic>
    </p:spTree>
    <p:extLst>
      <p:ext uri="{BB962C8B-B14F-4D97-AF65-F5344CB8AC3E}">
        <p14:creationId xmlns:p14="http://schemas.microsoft.com/office/powerpoint/2010/main" val="32904949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26128" y="103230"/>
            <a:ext cx="4962617" cy="830997"/>
          </a:xfrm>
          <a:prstGeom prst="rect">
            <a:avLst/>
          </a:prstGeom>
          <a:noFill/>
        </p:spPr>
        <p:txBody>
          <a:bodyPr wrap="square" rtlCol="0">
            <a:spAutoFit/>
          </a:bodyPr>
          <a:lstStyle/>
          <a:p>
            <a:r>
              <a:rPr lang="en-US" sz="4800" dirty="0">
                <a:solidFill>
                  <a:schemeClr val="accent1"/>
                </a:solidFill>
                <a:latin typeface="Arial" panose="020B0604020202020204" pitchFamily="34" charset="0"/>
                <a:cs typeface="Arial" panose="020B0604020202020204" pitchFamily="34" charset="0"/>
              </a:rPr>
              <a:t>Methodology</a:t>
            </a:r>
          </a:p>
        </p:txBody>
      </p:sp>
      <p:pic>
        <p:nvPicPr>
          <p:cNvPr id="6" name="圖片 5">
            <a:extLst>
              <a:ext uri="{FF2B5EF4-FFF2-40B4-BE49-F238E27FC236}">
                <a16:creationId xmlns:a16="http://schemas.microsoft.com/office/drawing/2014/main" id="{D2321E8E-F981-4B07-82BB-E6F0036102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90624" y="3965293"/>
            <a:ext cx="2438400" cy="2438400"/>
          </a:xfrm>
          <a:prstGeom prst="rect">
            <a:avLst/>
          </a:prstGeom>
        </p:spPr>
      </p:pic>
      <p:pic>
        <p:nvPicPr>
          <p:cNvPr id="16" name="圖片 15">
            <a:extLst>
              <a:ext uri="{FF2B5EF4-FFF2-40B4-BE49-F238E27FC236}">
                <a16:creationId xmlns:a16="http://schemas.microsoft.com/office/drawing/2014/main" id="{0D3471FD-AD5B-4978-A4AC-A493392EE7A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94784" y="3965293"/>
            <a:ext cx="2438400" cy="2438400"/>
          </a:xfrm>
          <a:prstGeom prst="rect">
            <a:avLst/>
          </a:prstGeom>
        </p:spPr>
      </p:pic>
      <p:pic>
        <p:nvPicPr>
          <p:cNvPr id="18" name="圖片 17">
            <a:extLst>
              <a:ext uri="{FF2B5EF4-FFF2-40B4-BE49-F238E27FC236}">
                <a16:creationId xmlns:a16="http://schemas.microsoft.com/office/drawing/2014/main" id="{C00AD00A-EB13-437A-9D7D-323ED918CAD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94784" y="1001509"/>
            <a:ext cx="2438400" cy="2438400"/>
          </a:xfrm>
          <a:prstGeom prst="rect">
            <a:avLst/>
          </a:prstGeom>
        </p:spPr>
      </p:pic>
      <p:sp>
        <p:nvSpPr>
          <p:cNvPr id="9" name="TextBox 7">
            <a:extLst>
              <a:ext uri="{FF2B5EF4-FFF2-40B4-BE49-F238E27FC236}">
                <a16:creationId xmlns:a16="http://schemas.microsoft.com/office/drawing/2014/main" id="{1BAD804E-0590-4E7D-9CEC-9E0FC44D80D3}"/>
              </a:ext>
            </a:extLst>
          </p:cNvPr>
          <p:cNvSpPr txBox="1"/>
          <p:nvPr/>
        </p:nvSpPr>
        <p:spPr>
          <a:xfrm>
            <a:off x="426127" y="1144395"/>
            <a:ext cx="8502897" cy="1754326"/>
          </a:xfrm>
          <a:prstGeom prst="rect">
            <a:avLst/>
          </a:prstGeom>
          <a:noFill/>
        </p:spPr>
        <p:txBody>
          <a:bodyPr wrap="square" rtlCol="0">
            <a:spAutoFit/>
          </a:bodyPr>
          <a:lstStyle/>
          <a:p>
            <a:pPr algn="just"/>
            <a:r>
              <a:rPr lang="en-US" dirty="0">
                <a:solidFill>
                  <a:schemeClr val="accent4"/>
                </a:solidFill>
                <a:latin typeface="Arial" panose="020B0604020202020204" pitchFamily="34" charset="0"/>
                <a:cs typeface="Arial" panose="020B0604020202020204" pitchFamily="34" charset="0"/>
              </a:rPr>
              <a:t>The three other components control how the head is rotated. In 3D animation terms, the head is controlled by two "joints," connected by a "bone." The neck root joint is at where the neck is connected to the body, and the neck tip joint is at where the neck is connected to the head. In the skeleton of the character, the tip is a child of the root. So, a 3D transformation applied to the root would also affect the tip, but not the other way around.</a:t>
            </a:r>
          </a:p>
        </p:txBody>
      </p:sp>
      <p:pic>
        <p:nvPicPr>
          <p:cNvPr id="3" name="圖片 2">
            <a:extLst>
              <a:ext uri="{FF2B5EF4-FFF2-40B4-BE49-F238E27FC236}">
                <a16:creationId xmlns:a16="http://schemas.microsoft.com/office/drawing/2014/main" id="{B12DB391-2F2F-42F9-80EA-54350A9021EB}"/>
              </a:ext>
            </a:extLst>
          </p:cNvPr>
          <p:cNvPicPr>
            <a:picLocks noChangeAspect="1"/>
          </p:cNvPicPr>
          <p:nvPr/>
        </p:nvPicPr>
        <p:blipFill>
          <a:blip r:embed="rId6"/>
          <a:stretch>
            <a:fillRect/>
          </a:stretch>
        </p:blipFill>
        <p:spPr>
          <a:xfrm>
            <a:off x="1463090" y="2973695"/>
            <a:ext cx="3415158" cy="3626768"/>
          </a:xfrm>
          <a:prstGeom prst="rect">
            <a:avLst/>
          </a:prstGeom>
        </p:spPr>
      </p:pic>
    </p:spTree>
    <p:extLst>
      <p:ext uri="{BB962C8B-B14F-4D97-AF65-F5344CB8AC3E}">
        <p14:creationId xmlns:p14="http://schemas.microsoft.com/office/powerpoint/2010/main" val="20221144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26128" y="-945"/>
            <a:ext cx="4962617" cy="830997"/>
          </a:xfrm>
          <a:prstGeom prst="rect">
            <a:avLst/>
          </a:prstGeom>
          <a:noFill/>
        </p:spPr>
        <p:txBody>
          <a:bodyPr wrap="square" rtlCol="0">
            <a:spAutoFit/>
          </a:bodyPr>
          <a:lstStyle/>
          <a:p>
            <a:r>
              <a:rPr lang="en-US" sz="4800" dirty="0">
                <a:solidFill>
                  <a:schemeClr val="accent1"/>
                </a:solidFill>
                <a:latin typeface="Arial" panose="020B0604020202020204" pitchFamily="34" charset="0"/>
                <a:cs typeface="Arial" panose="020B0604020202020204" pitchFamily="34" charset="0"/>
              </a:rPr>
              <a:t>Face </a:t>
            </a:r>
            <a:r>
              <a:rPr lang="en-US" sz="4800" dirty="0" err="1">
                <a:solidFill>
                  <a:schemeClr val="accent1"/>
                </a:solidFill>
                <a:latin typeface="Arial" panose="020B0604020202020204" pitchFamily="34" charset="0"/>
                <a:cs typeface="Arial" panose="020B0604020202020204" pitchFamily="34" charset="0"/>
              </a:rPr>
              <a:t>Morpher</a:t>
            </a:r>
            <a:endParaRPr lang="en-US" sz="4800" dirty="0">
              <a:solidFill>
                <a:schemeClr val="accent1"/>
              </a:solidFill>
              <a:latin typeface="Arial" panose="020B0604020202020204" pitchFamily="34" charset="0"/>
              <a:cs typeface="Arial" panose="020B0604020202020204" pitchFamily="34" charset="0"/>
            </a:endParaRPr>
          </a:p>
        </p:txBody>
      </p:sp>
      <p:pic>
        <p:nvPicPr>
          <p:cNvPr id="10" name="圖片 9">
            <a:extLst>
              <a:ext uri="{FF2B5EF4-FFF2-40B4-BE49-F238E27FC236}">
                <a16:creationId xmlns:a16="http://schemas.microsoft.com/office/drawing/2014/main" id="{91AC9D2C-C735-441B-975D-A0B37EA04E70}"/>
              </a:ext>
            </a:extLst>
          </p:cNvPr>
          <p:cNvPicPr>
            <a:picLocks noChangeAspect="1"/>
          </p:cNvPicPr>
          <p:nvPr/>
        </p:nvPicPr>
        <p:blipFill>
          <a:blip r:embed="rId3"/>
          <a:stretch>
            <a:fillRect/>
          </a:stretch>
        </p:blipFill>
        <p:spPr>
          <a:xfrm>
            <a:off x="2813001" y="3279450"/>
            <a:ext cx="7422523" cy="3215919"/>
          </a:xfrm>
          <a:prstGeom prst="rect">
            <a:avLst/>
          </a:prstGeom>
        </p:spPr>
      </p:pic>
      <p:sp>
        <p:nvSpPr>
          <p:cNvPr id="4" name="矩形 3">
            <a:extLst>
              <a:ext uri="{FF2B5EF4-FFF2-40B4-BE49-F238E27FC236}">
                <a16:creationId xmlns:a16="http://schemas.microsoft.com/office/drawing/2014/main" id="{E567B3C8-4BA5-49A9-A0D5-E40820FB177D}"/>
              </a:ext>
            </a:extLst>
          </p:cNvPr>
          <p:cNvSpPr/>
          <p:nvPr/>
        </p:nvSpPr>
        <p:spPr>
          <a:xfrm>
            <a:off x="189055" y="786649"/>
            <a:ext cx="11871766" cy="2308324"/>
          </a:xfrm>
          <a:prstGeom prst="rect">
            <a:avLst/>
          </a:prstGeom>
          <a:noFill/>
        </p:spPr>
        <p:txBody>
          <a:bodyPr wrap="square" rtlCol="0">
            <a:spAutoFit/>
          </a:bodyPr>
          <a:lstStyle/>
          <a:p>
            <a:pPr algn="just"/>
            <a:r>
              <a:rPr lang="en-US" altLang="zh-TW" sz="1600" dirty="0">
                <a:solidFill>
                  <a:schemeClr val="accent4"/>
                </a:solidFill>
                <a:latin typeface="Arial" panose="020B0604020202020204" pitchFamily="34" charset="0"/>
                <a:cs typeface="Arial" panose="020B0604020202020204" pitchFamily="34" charset="0"/>
              </a:rPr>
              <a:t>The first step to pose a character's face is to modify its facial features. More specifically, we need to close its eyes and mouth.</a:t>
            </a:r>
          </a:p>
          <a:p>
            <a:pPr algn="just"/>
            <a:r>
              <a:rPr lang="en-US" altLang="zh-TW" sz="1600" dirty="0">
                <a:solidFill>
                  <a:schemeClr val="accent4"/>
                </a:solidFill>
                <a:latin typeface="Arial" panose="020B0604020202020204" pitchFamily="34" charset="0"/>
                <a:cs typeface="Arial" panose="020B0604020202020204" pitchFamily="34" charset="0"/>
              </a:rPr>
              <a:t>In their paper, </a:t>
            </a:r>
            <a:r>
              <a:rPr lang="en-US" altLang="zh-TW" sz="1600" dirty="0" err="1">
                <a:solidFill>
                  <a:schemeClr val="accent4"/>
                </a:solidFill>
                <a:latin typeface="Arial" panose="020B0604020202020204" pitchFamily="34" charset="0"/>
                <a:cs typeface="Arial" panose="020B0604020202020204" pitchFamily="34" charset="0"/>
              </a:rPr>
              <a:t>Pumarola</a:t>
            </a:r>
            <a:r>
              <a:rPr lang="en-US" altLang="zh-TW" sz="1600" dirty="0">
                <a:solidFill>
                  <a:schemeClr val="accent4"/>
                </a:solidFill>
                <a:latin typeface="Arial" panose="020B0604020202020204" pitchFamily="34" charset="0"/>
                <a:cs typeface="Arial" panose="020B0604020202020204" pitchFamily="34" charset="0"/>
              </a:rPr>
              <a:t> et al. describes a network that can modify human facial features according to the given </a:t>
            </a:r>
            <a:r>
              <a:rPr lang="en-US" altLang="zh-TW" sz="1600" b="1" dirty="0">
                <a:solidFill>
                  <a:srgbClr val="0000CC"/>
                </a:solidFill>
                <a:latin typeface="Arial" panose="020B0604020202020204" pitchFamily="34" charset="0"/>
                <a:cs typeface="Arial" panose="020B0604020202020204" pitchFamily="34" charset="0"/>
              </a:rPr>
              <a:t>Action Units (AU)</a:t>
            </a:r>
            <a:r>
              <a:rPr lang="en-US" altLang="zh-TW" sz="1600" dirty="0">
                <a:latin typeface="Arial" panose="020B0604020202020204" pitchFamily="34" charset="0"/>
                <a:cs typeface="Arial" panose="020B0604020202020204" pitchFamily="34" charset="0"/>
              </a:rPr>
              <a:t>,</a:t>
            </a:r>
            <a:r>
              <a:rPr lang="en-US" altLang="zh-TW" sz="1600" dirty="0">
                <a:solidFill>
                  <a:srgbClr val="0000CC"/>
                </a:solidFill>
                <a:latin typeface="Arial" panose="020B0604020202020204" pitchFamily="34" charset="0"/>
                <a:cs typeface="Arial" panose="020B0604020202020204" pitchFamily="34" charset="0"/>
              </a:rPr>
              <a:t> </a:t>
            </a:r>
            <a:r>
              <a:rPr lang="en-US" altLang="zh-TW" sz="1600" dirty="0">
                <a:solidFill>
                  <a:schemeClr val="accent4"/>
                </a:solidFill>
                <a:latin typeface="Arial" panose="020B0604020202020204" pitchFamily="34" charset="0"/>
                <a:cs typeface="Arial" panose="020B0604020202020204" pitchFamily="34" charset="0"/>
              </a:rPr>
              <a:t>which represent movements of facial muscles .</a:t>
            </a:r>
          </a:p>
          <a:p>
            <a:pPr algn="just"/>
            <a:r>
              <a:rPr lang="en-US" altLang="zh-TW" sz="1600" dirty="0">
                <a:solidFill>
                  <a:schemeClr val="accent4"/>
                </a:solidFill>
                <a:latin typeface="Arial" panose="020B0604020202020204" pitchFamily="34" charset="0"/>
                <a:cs typeface="Arial" panose="020B0604020202020204" pitchFamily="34" charset="0"/>
              </a:rPr>
              <a:t>The network modifies facial expression by producing a change image, which is combined with the original input image through an alpha mask .To do so, the input image and the pose is fed to an </a:t>
            </a:r>
            <a:r>
              <a:rPr lang="en-US" altLang="zh-TW" sz="1600" b="1" dirty="0">
                <a:solidFill>
                  <a:srgbClr val="0000CC"/>
                </a:solidFill>
                <a:latin typeface="Arial" panose="020B0604020202020204" pitchFamily="34" charset="0"/>
                <a:cs typeface="Arial" panose="020B0604020202020204" pitchFamily="34" charset="0"/>
              </a:rPr>
              <a:t>encoder-decoder network </a:t>
            </a:r>
            <a:r>
              <a:rPr lang="en-US" altLang="zh-TW" sz="1600" dirty="0">
                <a:solidFill>
                  <a:schemeClr val="accent4"/>
                </a:solidFill>
                <a:latin typeface="Arial" panose="020B0604020202020204" pitchFamily="34" charset="0"/>
                <a:cs typeface="Arial" panose="020B0604020202020204" pitchFamily="34" charset="0"/>
              </a:rPr>
              <a:t>which will produce a </a:t>
            </a:r>
            <a:r>
              <a:rPr lang="en-US" altLang="zh-TW" sz="1600" b="1" dirty="0">
                <a:solidFill>
                  <a:srgbClr val="0000CC"/>
                </a:solidFill>
                <a:latin typeface="Arial" panose="020B0604020202020204" pitchFamily="34" charset="0"/>
                <a:cs typeface="Arial" panose="020B0604020202020204" pitchFamily="34" charset="0"/>
              </a:rPr>
              <a:t>64-dimensional </a:t>
            </a:r>
            <a:r>
              <a:rPr lang="en-US" altLang="zh-TW" sz="1600" dirty="0">
                <a:solidFill>
                  <a:schemeClr val="accent4"/>
                </a:solidFill>
                <a:latin typeface="Arial" panose="020B0604020202020204" pitchFamily="34" charset="0"/>
                <a:cs typeface="Arial" panose="020B0604020202020204" pitchFamily="34" charset="0"/>
              </a:rPr>
              <a:t>feature vector for each pixel of the input image. This image of feature vectors is then processed with two separate trains of a </a:t>
            </a:r>
            <a:r>
              <a:rPr lang="en-US" altLang="zh-TW" sz="1600" b="1" dirty="0">
                <a:solidFill>
                  <a:schemeClr val="accent4"/>
                </a:solidFill>
                <a:latin typeface="Arial" panose="020B0604020202020204" pitchFamily="34" charset="0"/>
                <a:cs typeface="Arial" panose="020B0604020202020204" pitchFamily="34" charset="0"/>
              </a:rPr>
              <a:t>2D convolutional</a:t>
            </a:r>
            <a:r>
              <a:rPr lang="en-US" altLang="zh-TW" sz="1600" dirty="0">
                <a:solidFill>
                  <a:schemeClr val="accent4"/>
                </a:solidFill>
                <a:latin typeface="Arial" panose="020B0604020202020204" pitchFamily="34" charset="0"/>
                <a:cs typeface="Arial" panose="020B0604020202020204" pitchFamily="34" charset="0"/>
              </a:rPr>
              <a:t> unit and a suitable nonlinearity to produce the </a:t>
            </a:r>
            <a:r>
              <a:rPr lang="en-US" altLang="zh-TW" sz="1600" b="1" dirty="0">
                <a:solidFill>
                  <a:srgbClr val="0000CC"/>
                </a:solidFill>
                <a:latin typeface="Arial" panose="020B0604020202020204" pitchFamily="34" charset="0"/>
                <a:cs typeface="Arial" panose="020B0604020202020204" pitchFamily="34" charset="0"/>
              </a:rPr>
              <a:t>alpha mask </a:t>
            </a:r>
            <a:r>
              <a:rPr lang="en-US" altLang="zh-TW" sz="1600" dirty="0">
                <a:solidFill>
                  <a:schemeClr val="accent4"/>
                </a:solidFill>
                <a:latin typeface="Arial" panose="020B0604020202020204" pitchFamily="34" charset="0"/>
                <a:cs typeface="Arial" panose="020B0604020202020204" pitchFamily="34" charset="0"/>
              </a:rPr>
              <a:t>and the change image. </a:t>
            </a:r>
          </a:p>
          <a:p>
            <a:pPr algn="just"/>
            <a:r>
              <a:rPr lang="en-US" altLang="zh-TW" sz="1600" dirty="0">
                <a:solidFill>
                  <a:schemeClr val="accent4"/>
                </a:solidFill>
                <a:latin typeface="Arial" panose="020B0604020202020204" pitchFamily="34" charset="0"/>
                <a:cs typeface="Arial" panose="020B0604020202020204" pitchFamily="34" charset="0"/>
              </a:rPr>
              <a:t>They optimized the network with the </a:t>
            </a:r>
            <a:r>
              <a:rPr lang="en-US" altLang="zh-TW" sz="1600" b="1" dirty="0">
                <a:solidFill>
                  <a:schemeClr val="accent4"/>
                </a:solidFill>
                <a:latin typeface="Arial" panose="020B0604020202020204" pitchFamily="34" charset="0"/>
                <a:cs typeface="Arial" panose="020B0604020202020204" pitchFamily="34" charset="0"/>
              </a:rPr>
              <a:t>Adam</a:t>
            </a:r>
            <a:r>
              <a:rPr lang="en-US" altLang="zh-TW" sz="1600" dirty="0">
                <a:solidFill>
                  <a:schemeClr val="accent4"/>
                </a:solidFill>
                <a:latin typeface="Arial" panose="020B0604020202020204" pitchFamily="34" charset="0"/>
                <a:cs typeface="Arial" panose="020B0604020202020204" pitchFamily="34" charset="0"/>
              </a:rPr>
              <a:t> algorithm using the same setting as </a:t>
            </a:r>
            <a:r>
              <a:rPr lang="en-US" altLang="zh-TW" sz="1600" dirty="0" err="1">
                <a:solidFill>
                  <a:schemeClr val="accent4"/>
                </a:solidFill>
                <a:latin typeface="Arial" panose="020B0604020202020204" pitchFamily="34" charset="0"/>
                <a:cs typeface="Arial" panose="020B0604020202020204" pitchFamily="34" charset="0"/>
              </a:rPr>
              <a:t>Pumarola</a:t>
            </a:r>
            <a:r>
              <a:rPr lang="en-US" altLang="zh-TW" sz="1600" dirty="0">
                <a:solidFill>
                  <a:schemeClr val="accent4"/>
                </a:solidFill>
                <a:latin typeface="Arial" panose="020B0604020202020204" pitchFamily="34" charset="0"/>
                <a:cs typeface="Arial" panose="020B0604020202020204" pitchFamily="34" charset="0"/>
              </a:rPr>
              <a:t> et al.'s: </a:t>
            </a:r>
            <a:r>
              <a:rPr lang="en-US" altLang="zh-TW" sz="1600" b="1" dirty="0">
                <a:solidFill>
                  <a:schemeClr val="accent4"/>
                </a:solidFill>
                <a:latin typeface="Arial" panose="020B0604020202020204" pitchFamily="34" charset="0"/>
                <a:cs typeface="Arial" panose="020B0604020202020204" pitchFamily="34" charset="0"/>
              </a:rPr>
              <a:t>batch size of 25</a:t>
            </a:r>
            <a:r>
              <a:rPr lang="en-US" altLang="zh-TW" sz="1600" dirty="0">
                <a:solidFill>
                  <a:schemeClr val="accent4"/>
                </a:solidFill>
                <a:latin typeface="Arial" panose="020B0604020202020204" pitchFamily="34" charset="0"/>
                <a:cs typeface="Arial" panose="020B0604020202020204" pitchFamily="34" charset="0"/>
              </a:rPr>
              <a:t>. The network was trained for </a:t>
            </a:r>
            <a:r>
              <a:rPr lang="en-US" altLang="zh-TW" sz="1600" b="1" dirty="0">
                <a:solidFill>
                  <a:schemeClr val="accent4"/>
                </a:solidFill>
                <a:latin typeface="Arial" panose="020B0604020202020204" pitchFamily="34" charset="0"/>
                <a:cs typeface="Arial" panose="020B0604020202020204" pitchFamily="34" charset="0"/>
              </a:rPr>
              <a:t>6 epochs </a:t>
            </a:r>
            <a:r>
              <a:rPr lang="en-US" altLang="zh-TW" sz="1600" dirty="0">
                <a:solidFill>
                  <a:schemeClr val="accent4"/>
                </a:solidFill>
                <a:latin typeface="Arial" panose="020B0604020202020204" pitchFamily="34" charset="0"/>
                <a:cs typeface="Arial" panose="020B0604020202020204" pitchFamily="34" charset="0"/>
              </a:rPr>
              <a:t>(</a:t>
            </a:r>
            <a:r>
              <a:rPr lang="en-US" altLang="zh-TW" sz="1600" b="1" dirty="0">
                <a:solidFill>
                  <a:schemeClr val="accent4"/>
                </a:solidFill>
                <a:latin typeface="Arial" panose="020B0604020202020204" pitchFamily="34" charset="0"/>
                <a:cs typeface="Arial" panose="020B0604020202020204" pitchFamily="34" charset="0"/>
              </a:rPr>
              <a:t>3,000,000 examples</a:t>
            </a:r>
            <a:r>
              <a:rPr lang="en-US" altLang="zh-TW" sz="1600" dirty="0">
                <a:solidFill>
                  <a:schemeClr val="accent4"/>
                </a:solidFill>
                <a:latin typeface="Arial" panose="020B0604020202020204" pitchFamily="34" charset="0"/>
                <a:cs typeface="Arial" panose="020B0604020202020204" pitchFamily="34" charset="0"/>
              </a:rPr>
              <a:t>), taking about </a:t>
            </a:r>
            <a:r>
              <a:rPr lang="en-US" altLang="zh-TW" sz="1600" b="1" dirty="0">
                <a:solidFill>
                  <a:schemeClr val="accent4"/>
                </a:solidFill>
                <a:latin typeface="Arial" panose="020B0604020202020204" pitchFamily="34" charset="0"/>
                <a:cs typeface="Arial" panose="020B0604020202020204" pitchFamily="34" charset="0"/>
              </a:rPr>
              <a:t>2 days </a:t>
            </a:r>
            <a:r>
              <a:rPr lang="en-US" altLang="zh-TW" sz="1600" dirty="0">
                <a:solidFill>
                  <a:schemeClr val="accent4"/>
                </a:solidFill>
                <a:latin typeface="Arial" panose="020B0604020202020204" pitchFamily="34" charset="0"/>
                <a:cs typeface="Arial" panose="020B0604020202020204" pitchFamily="34" charset="0"/>
              </a:rPr>
              <a:t>with their </a:t>
            </a:r>
            <a:r>
              <a:rPr lang="en-US" altLang="zh-TW" sz="1600" b="1" dirty="0">
                <a:solidFill>
                  <a:schemeClr val="accent4"/>
                </a:solidFill>
                <a:latin typeface="Arial" panose="020B0604020202020204" pitchFamily="34" charset="0"/>
                <a:cs typeface="Arial" panose="020B0604020202020204" pitchFamily="34" charset="0"/>
              </a:rPr>
              <a:t>GeForce GTX 1080 </a:t>
            </a:r>
            <a:r>
              <a:rPr lang="en-US" altLang="zh-TW" sz="1600" b="1" dirty="0" err="1">
                <a:solidFill>
                  <a:schemeClr val="accent4"/>
                </a:solidFill>
                <a:latin typeface="Arial" panose="020B0604020202020204" pitchFamily="34" charset="0"/>
                <a:cs typeface="Arial" panose="020B0604020202020204" pitchFamily="34" charset="0"/>
              </a:rPr>
              <a:t>Ti</a:t>
            </a:r>
            <a:r>
              <a:rPr lang="en-US" altLang="zh-TW" sz="1600" b="1" dirty="0">
                <a:solidFill>
                  <a:schemeClr val="accent4"/>
                </a:solidFill>
                <a:latin typeface="Arial" panose="020B0604020202020204" pitchFamily="34" charset="0"/>
                <a:cs typeface="Arial" panose="020B0604020202020204" pitchFamily="34" charset="0"/>
              </a:rPr>
              <a:t> GPU</a:t>
            </a:r>
            <a:r>
              <a:rPr lang="en-US" altLang="zh-TW" sz="1600" dirty="0">
                <a:solidFill>
                  <a:schemeClr val="accent4"/>
                </a:solidFill>
                <a:latin typeface="Arial" panose="020B0604020202020204" pitchFamily="34" charset="0"/>
                <a:cs typeface="Arial" panose="020B0604020202020204" pitchFamily="34" charset="0"/>
              </a:rPr>
              <a:t>.</a:t>
            </a:r>
            <a:endParaRPr lang="zh-TW" altLang="en-US" sz="1600" dirty="0">
              <a:solidFill>
                <a:schemeClr val="accent4"/>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739097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26128" y="-945"/>
            <a:ext cx="4962617" cy="830997"/>
          </a:xfrm>
          <a:prstGeom prst="rect">
            <a:avLst/>
          </a:prstGeom>
          <a:noFill/>
        </p:spPr>
        <p:txBody>
          <a:bodyPr wrap="square" rtlCol="0">
            <a:spAutoFit/>
          </a:bodyPr>
          <a:lstStyle/>
          <a:p>
            <a:r>
              <a:rPr lang="en-US" sz="4800" dirty="0">
                <a:solidFill>
                  <a:schemeClr val="accent1"/>
                </a:solidFill>
                <a:latin typeface="Arial" panose="020B0604020202020204" pitchFamily="34" charset="0"/>
                <a:cs typeface="Arial" panose="020B0604020202020204" pitchFamily="34" charset="0"/>
              </a:rPr>
              <a:t>Face Rotator</a:t>
            </a:r>
          </a:p>
        </p:txBody>
      </p:sp>
      <p:sp>
        <p:nvSpPr>
          <p:cNvPr id="4" name="矩形 3">
            <a:extLst>
              <a:ext uri="{FF2B5EF4-FFF2-40B4-BE49-F238E27FC236}">
                <a16:creationId xmlns:a16="http://schemas.microsoft.com/office/drawing/2014/main" id="{E567B3C8-4BA5-49A9-A0D5-E40820FB177D}"/>
              </a:ext>
            </a:extLst>
          </p:cNvPr>
          <p:cNvSpPr/>
          <p:nvPr/>
        </p:nvSpPr>
        <p:spPr>
          <a:xfrm>
            <a:off x="189055" y="786649"/>
            <a:ext cx="11871766" cy="830997"/>
          </a:xfrm>
          <a:prstGeom prst="rect">
            <a:avLst/>
          </a:prstGeom>
          <a:noFill/>
        </p:spPr>
        <p:txBody>
          <a:bodyPr wrap="square" rtlCol="0">
            <a:spAutoFit/>
          </a:bodyPr>
          <a:lstStyle/>
          <a:p>
            <a:pPr algn="just"/>
            <a:r>
              <a:rPr lang="en-US" altLang="zh-TW" sz="1600" dirty="0">
                <a:solidFill>
                  <a:schemeClr val="accent4"/>
                </a:solidFill>
                <a:latin typeface="Arial" panose="020B0604020202020204" pitchFamily="34" charset="0"/>
                <a:cs typeface="Arial" panose="020B0604020202020204" pitchFamily="34" charset="0"/>
              </a:rPr>
              <a:t>The face rotator consists of two subnetworks. The two-algorithm rotator rotates the character's face with two different algorithms, each with its own strength and weakness. To combine their strength, the combiner takes the two output images, blends them together with an alpha mask, and also retouches the image to improve quality.</a:t>
            </a:r>
            <a:endParaRPr lang="zh-TW" altLang="en-US" sz="1600" dirty="0">
              <a:solidFill>
                <a:schemeClr val="accent4"/>
              </a:solidFill>
              <a:latin typeface="Arial" panose="020B0604020202020204" pitchFamily="34" charset="0"/>
              <a:cs typeface="Arial" panose="020B0604020202020204" pitchFamily="34" charset="0"/>
            </a:endParaRPr>
          </a:p>
        </p:txBody>
      </p:sp>
      <p:pic>
        <p:nvPicPr>
          <p:cNvPr id="12" name="圖片 11">
            <a:extLst>
              <a:ext uri="{FF2B5EF4-FFF2-40B4-BE49-F238E27FC236}">
                <a16:creationId xmlns:a16="http://schemas.microsoft.com/office/drawing/2014/main" id="{718F9233-85F7-497B-AE58-94CB8DC622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88433" y="1617646"/>
            <a:ext cx="7527966" cy="5044250"/>
          </a:xfrm>
          <a:prstGeom prst="rect">
            <a:avLst/>
          </a:prstGeom>
        </p:spPr>
      </p:pic>
    </p:spTree>
    <p:extLst>
      <p:ext uri="{BB962C8B-B14F-4D97-AF65-F5344CB8AC3E}">
        <p14:creationId xmlns:p14="http://schemas.microsoft.com/office/powerpoint/2010/main" val="10702647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26128" y="-945"/>
            <a:ext cx="4962617" cy="830997"/>
          </a:xfrm>
          <a:prstGeom prst="rect">
            <a:avLst/>
          </a:prstGeom>
          <a:noFill/>
        </p:spPr>
        <p:txBody>
          <a:bodyPr wrap="square" rtlCol="0">
            <a:spAutoFit/>
          </a:bodyPr>
          <a:lstStyle/>
          <a:p>
            <a:r>
              <a:rPr lang="en-US" sz="4800" dirty="0">
                <a:solidFill>
                  <a:schemeClr val="accent1"/>
                </a:solidFill>
                <a:latin typeface="Arial" panose="020B0604020202020204" pitchFamily="34" charset="0"/>
                <a:cs typeface="Arial" panose="020B0604020202020204" pitchFamily="34" charset="0"/>
              </a:rPr>
              <a:t>Combiner</a:t>
            </a:r>
          </a:p>
        </p:txBody>
      </p:sp>
      <p:sp>
        <p:nvSpPr>
          <p:cNvPr id="4" name="矩形 3">
            <a:extLst>
              <a:ext uri="{FF2B5EF4-FFF2-40B4-BE49-F238E27FC236}">
                <a16:creationId xmlns:a16="http://schemas.microsoft.com/office/drawing/2014/main" id="{E567B3C8-4BA5-49A9-A0D5-E40820FB177D}"/>
              </a:ext>
            </a:extLst>
          </p:cNvPr>
          <p:cNvSpPr/>
          <p:nvPr/>
        </p:nvSpPr>
        <p:spPr>
          <a:xfrm>
            <a:off x="189055" y="786649"/>
            <a:ext cx="11871766" cy="1077218"/>
          </a:xfrm>
          <a:prstGeom prst="rect">
            <a:avLst/>
          </a:prstGeom>
          <a:noFill/>
        </p:spPr>
        <p:txBody>
          <a:bodyPr wrap="square" rtlCol="0">
            <a:spAutoFit/>
          </a:bodyPr>
          <a:lstStyle/>
          <a:p>
            <a:pPr algn="just"/>
            <a:r>
              <a:rPr lang="en-US" altLang="zh-TW" sz="1600" dirty="0">
                <a:solidFill>
                  <a:schemeClr val="accent4"/>
                </a:solidFill>
                <a:latin typeface="Arial" panose="020B0604020202020204" pitchFamily="34" charset="0"/>
                <a:cs typeface="Arial" panose="020B0604020202020204" pitchFamily="34" charset="0"/>
              </a:rPr>
              <a:t>It is instructive to see the outputs of the two-algorithm rotator to see that one of them alone does not suffice. We see in Figure that Zhou et al.'s algorithm used the arm pixels to reconstruct the </a:t>
            </a:r>
            <a:r>
              <a:rPr lang="en-US" altLang="zh-TW" sz="1600" dirty="0" err="1">
                <a:solidFill>
                  <a:schemeClr val="accent4"/>
                </a:solidFill>
                <a:latin typeface="Arial" panose="020B0604020202020204" pitchFamily="34" charset="0"/>
                <a:cs typeface="Arial" panose="020B0604020202020204" pitchFamily="34" charset="0"/>
              </a:rPr>
              <a:t>disoccluded</a:t>
            </a:r>
            <a:r>
              <a:rPr lang="en-US" altLang="zh-TW" sz="1600" dirty="0">
                <a:solidFill>
                  <a:schemeClr val="accent4"/>
                </a:solidFill>
                <a:latin typeface="Arial" panose="020B0604020202020204" pitchFamily="34" charset="0"/>
                <a:cs typeface="Arial" panose="020B0604020202020204" pitchFamily="34" charset="0"/>
              </a:rPr>
              <a:t> hair. On the other hand, </a:t>
            </a:r>
            <a:r>
              <a:rPr lang="en-US" altLang="zh-TW" sz="1600" dirty="0" err="1">
                <a:solidFill>
                  <a:schemeClr val="accent4"/>
                </a:solidFill>
                <a:latin typeface="Arial" panose="020B0604020202020204" pitchFamily="34" charset="0"/>
                <a:cs typeface="Arial" panose="020B0604020202020204" pitchFamily="34" charset="0"/>
              </a:rPr>
              <a:t>Pumarola</a:t>
            </a:r>
            <a:r>
              <a:rPr lang="en-US" altLang="zh-TW" sz="1600" dirty="0">
                <a:solidFill>
                  <a:schemeClr val="accent4"/>
                </a:solidFill>
                <a:latin typeface="Arial" panose="020B0604020202020204" pitchFamily="34" charset="0"/>
                <a:cs typeface="Arial" panose="020B0604020202020204" pitchFamily="34" charset="0"/>
              </a:rPr>
              <a:t> et al.'s hair has a more natural color. By combining the outputs of the two algorithms, we can get a much better result: relocated visible pixels would remain sharp, and pixels of </a:t>
            </a:r>
            <a:r>
              <a:rPr lang="en-US" altLang="zh-TW" sz="1600" dirty="0" err="1">
                <a:solidFill>
                  <a:schemeClr val="accent4"/>
                </a:solidFill>
                <a:latin typeface="Arial" panose="020B0604020202020204" pitchFamily="34" charset="0"/>
                <a:cs typeface="Arial" panose="020B0604020202020204" pitchFamily="34" charset="0"/>
              </a:rPr>
              <a:t>disoccluded</a:t>
            </a:r>
            <a:r>
              <a:rPr lang="en-US" altLang="zh-TW" sz="1600" dirty="0">
                <a:solidFill>
                  <a:schemeClr val="accent4"/>
                </a:solidFill>
                <a:latin typeface="Arial" panose="020B0604020202020204" pitchFamily="34" charset="0"/>
                <a:cs typeface="Arial" panose="020B0604020202020204" pitchFamily="34" charset="0"/>
              </a:rPr>
              <a:t> parts would have natural colors. The combiner network is depicted in Figure at next page.</a:t>
            </a:r>
            <a:endParaRPr lang="zh-TW" altLang="en-US" sz="1600" dirty="0">
              <a:solidFill>
                <a:schemeClr val="accent4"/>
              </a:solidFill>
              <a:latin typeface="Arial" panose="020B0604020202020204" pitchFamily="34" charset="0"/>
              <a:cs typeface="Arial" panose="020B0604020202020204" pitchFamily="34" charset="0"/>
            </a:endParaRPr>
          </a:p>
        </p:txBody>
      </p:sp>
      <p:pic>
        <p:nvPicPr>
          <p:cNvPr id="5" name="圖片 4">
            <a:extLst>
              <a:ext uri="{FF2B5EF4-FFF2-40B4-BE49-F238E27FC236}">
                <a16:creationId xmlns:a16="http://schemas.microsoft.com/office/drawing/2014/main" id="{F64548CE-9EEC-48E8-B985-B2401C8B5B95}"/>
              </a:ext>
            </a:extLst>
          </p:cNvPr>
          <p:cNvPicPr>
            <a:picLocks noChangeAspect="1"/>
          </p:cNvPicPr>
          <p:nvPr/>
        </p:nvPicPr>
        <p:blipFill>
          <a:blip r:embed="rId3"/>
          <a:stretch>
            <a:fillRect/>
          </a:stretch>
        </p:blipFill>
        <p:spPr>
          <a:xfrm>
            <a:off x="2906753" y="1886101"/>
            <a:ext cx="6378493" cy="4701947"/>
          </a:xfrm>
          <a:prstGeom prst="rect">
            <a:avLst/>
          </a:prstGeom>
        </p:spPr>
      </p:pic>
    </p:spTree>
    <p:extLst>
      <p:ext uri="{BB962C8B-B14F-4D97-AF65-F5344CB8AC3E}">
        <p14:creationId xmlns:p14="http://schemas.microsoft.com/office/powerpoint/2010/main" val="21879383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26128" y="-945"/>
            <a:ext cx="4962617" cy="830997"/>
          </a:xfrm>
          <a:prstGeom prst="rect">
            <a:avLst/>
          </a:prstGeom>
          <a:noFill/>
        </p:spPr>
        <p:txBody>
          <a:bodyPr wrap="square" rtlCol="0">
            <a:spAutoFit/>
          </a:bodyPr>
          <a:lstStyle/>
          <a:p>
            <a:r>
              <a:rPr lang="en-US" sz="4800" dirty="0">
                <a:solidFill>
                  <a:schemeClr val="accent1"/>
                </a:solidFill>
                <a:latin typeface="Arial" panose="020B0604020202020204" pitchFamily="34" charset="0"/>
                <a:cs typeface="Arial" panose="020B0604020202020204" pitchFamily="34" charset="0"/>
              </a:rPr>
              <a:t>Combiner</a:t>
            </a:r>
          </a:p>
        </p:txBody>
      </p:sp>
      <p:sp>
        <p:nvSpPr>
          <p:cNvPr id="4" name="矩形 3">
            <a:extLst>
              <a:ext uri="{FF2B5EF4-FFF2-40B4-BE49-F238E27FC236}">
                <a16:creationId xmlns:a16="http://schemas.microsoft.com/office/drawing/2014/main" id="{E567B3C8-4BA5-49A9-A0D5-E40820FB177D}"/>
              </a:ext>
            </a:extLst>
          </p:cNvPr>
          <p:cNvSpPr/>
          <p:nvPr/>
        </p:nvSpPr>
        <p:spPr>
          <a:xfrm>
            <a:off x="189055" y="786649"/>
            <a:ext cx="11871766" cy="1077218"/>
          </a:xfrm>
          <a:prstGeom prst="rect">
            <a:avLst/>
          </a:prstGeom>
          <a:noFill/>
        </p:spPr>
        <p:txBody>
          <a:bodyPr wrap="square" rtlCol="0">
            <a:spAutoFit/>
          </a:bodyPr>
          <a:lstStyle/>
          <a:p>
            <a:pPr algn="just"/>
            <a:r>
              <a:rPr lang="en-US" altLang="zh-TW" sz="1600" dirty="0">
                <a:solidFill>
                  <a:schemeClr val="accent4"/>
                </a:solidFill>
                <a:latin typeface="Arial" panose="020B0604020202020204" pitchFamily="34" charset="0"/>
                <a:cs typeface="Arial" panose="020B0604020202020204" pitchFamily="34" charset="0"/>
              </a:rPr>
              <a:t>This study use </a:t>
            </a:r>
            <a:r>
              <a:rPr lang="en-US" altLang="zh-TW" sz="1600" b="1" dirty="0">
                <a:solidFill>
                  <a:schemeClr val="accent4"/>
                </a:solidFill>
                <a:latin typeface="Arial" panose="020B0604020202020204" pitchFamily="34" charset="0"/>
                <a:cs typeface="Arial" panose="020B0604020202020204" pitchFamily="34" charset="0"/>
              </a:rPr>
              <a:t>U-Net</a:t>
            </a:r>
            <a:r>
              <a:rPr lang="en-US" altLang="zh-TW" sz="1600" dirty="0">
                <a:solidFill>
                  <a:schemeClr val="accent4"/>
                </a:solidFill>
                <a:latin typeface="Arial" panose="020B0604020202020204" pitchFamily="34" charset="0"/>
                <a:cs typeface="Arial" panose="020B0604020202020204" pitchFamily="34" charset="0"/>
              </a:rPr>
              <a:t>  as the main body of the combiner in order to facilitate per pixel operations. Its output is then transformed into two alpha masks and a change image. The first alpha mask is used to combine the two input images. The second alpha mask and the change image are then combined with the output of the previous step to produce the final output. This last step "retouches" the combined image to improve its quality.</a:t>
            </a:r>
          </a:p>
        </p:txBody>
      </p:sp>
      <p:pic>
        <p:nvPicPr>
          <p:cNvPr id="3" name="圖片 2">
            <a:extLst>
              <a:ext uri="{FF2B5EF4-FFF2-40B4-BE49-F238E27FC236}">
                <a16:creationId xmlns:a16="http://schemas.microsoft.com/office/drawing/2014/main" id="{FDAA9A91-3D67-4162-AD04-9F28F657C474}"/>
              </a:ext>
            </a:extLst>
          </p:cNvPr>
          <p:cNvPicPr>
            <a:picLocks noChangeAspect="1"/>
          </p:cNvPicPr>
          <p:nvPr/>
        </p:nvPicPr>
        <p:blipFill rotWithShape="1">
          <a:blip r:embed="rId3"/>
          <a:srcRect b="7934"/>
          <a:stretch/>
        </p:blipFill>
        <p:spPr>
          <a:xfrm>
            <a:off x="1132492" y="1850066"/>
            <a:ext cx="10372162" cy="4611361"/>
          </a:xfrm>
          <a:prstGeom prst="rect">
            <a:avLst/>
          </a:prstGeom>
        </p:spPr>
      </p:pic>
    </p:spTree>
    <p:extLst>
      <p:ext uri="{BB962C8B-B14F-4D97-AF65-F5344CB8AC3E}">
        <p14:creationId xmlns:p14="http://schemas.microsoft.com/office/powerpoint/2010/main" val="35443042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1137213" y="1950684"/>
            <a:ext cx="1920240" cy="3931920"/>
            <a:chOff x="5700156" y="1781299"/>
            <a:chExt cx="1828800" cy="3586347"/>
          </a:xfrm>
        </p:grpSpPr>
        <p:sp>
          <p:nvSpPr>
            <p:cNvPr id="5" name="Donut 4"/>
            <p:cNvSpPr/>
            <p:nvPr/>
          </p:nvSpPr>
          <p:spPr>
            <a:xfrm>
              <a:off x="5700156" y="3538846"/>
              <a:ext cx="1828800" cy="1828800"/>
            </a:xfrm>
            <a:prstGeom prst="roundRect">
              <a:avLst/>
            </a:pr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5400000" scaled="1"/>
              <a:tileRect/>
            </a:gradFill>
            <a:ln>
              <a:noFill/>
            </a:ln>
            <a:effectLst>
              <a:outerShdw blurRad="444500" dist="38100" dir="12600000" sx="108000" sy="108000" algn="t" rotWithShape="0">
                <a:prstClr val="black">
                  <a:alpha val="13000"/>
                </a:prstClr>
              </a:outerShdw>
            </a:effectLst>
            <a:scene3d>
              <a:camera prst="isometricTopUp"/>
              <a:lightRig rig="threePt" dir="t"/>
            </a:scene3d>
            <a:sp3d extrusionH="2540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onut 3"/>
            <p:cNvSpPr/>
            <p:nvPr/>
          </p:nvSpPr>
          <p:spPr>
            <a:xfrm>
              <a:off x="5700156" y="2952997"/>
              <a:ext cx="1828800" cy="1828800"/>
            </a:xfrm>
            <a:prstGeom prst="roundRect">
              <a:avLst/>
            </a:prstGeom>
            <a:gradFill flip="none" rotWithShape="1">
              <a:gsLst>
                <a:gs pos="0">
                  <a:schemeClr val="accent4">
                    <a:shade val="30000"/>
                    <a:satMod val="115000"/>
                  </a:schemeClr>
                </a:gs>
                <a:gs pos="50000">
                  <a:schemeClr val="accent4">
                    <a:shade val="67500"/>
                    <a:satMod val="115000"/>
                  </a:schemeClr>
                </a:gs>
                <a:gs pos="100000">
                  <a:schemeClr val="accent4">
                    <a:shade val="100000"/>
                    <a:satMod val="115000"/>
                  </a:schemeClr>
                </a:gs>
              </a:gsLst>
              <a:lin ang="5400000" scaled="1"/>
              <a:tileRect/>
            </a:gradFill>
            <a:ln>
              <a:noFill/>
            </a:ln>
            <a:effectLst>
              <a:outerShdw blurRad="444500" dist="38100" dir="12600000" sx="108000" sy="108000" algn="t" rotWithShape="0">
                <a:prstClr val="black">
                  <a:alpha val="13000"/>
                </a:prstClr>
              </a:outerShdw>
            </a:effectLst>
            <a:scene3d>
              <a:camera prst="isometricTopUp"/>
              <a:lightRig rig="threePt" dir="t"/>
            </a:scene3d>
            <a:sp3d extrusionH="2540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Donut 2"/>
            <p:cNvSpPr/>
            <p:nvPr/>
          </p:nvSpPr>
          <p:spPr>
            <a:xfrm>
              <a:off x="5700156" y="2367148"/>
              <a:ext cx="1828800" cy="1828800"/>
            </a:xfrm>
            <a:prstGeom prst="roundRect">
              <a:avLst/>
            </a:prstGeom>
            <a:gradFill flip="none" rotWithShape="1">
              <a:gsLst>
                <a:gs pos="0">
                  <a:schemeClr val="accent3">
                    <a:shade val="30000"/>
                    <a:satMod val="115000"/>
                  </a:schemeClr>
                </a:gs>
                <a:gs pos="50000">
                  <a:schemeClr val="accent3">
                    <a:shade val="67500"/>
                    <a:satMod val="115000"/>
                  </a:schemeClr>
                </a:gs>
                <a:gs pos="100000">
                  <a:schemeClr val="accent3">
                    <a:shade val="100000"/>
                    <a:satMod val="115000"/>
                  </a:schemeClr>
                </a:gs>
              </a:gsLst>
              <a:lin ang="5400000" scaled="1"/>
              <a:tileRect/>
            </a:gradFill>
            <a:ln>
              <a:noFill/>
            </a:ln>
            <a:effectLst>
              <a:outerShdw blurRad="444500" dist="38100" dir="12600000" sx="108000" sy="108000" algn="t" rotWithShape="0">
                <a:prstClr val="black">
                  <a:alpha val="13000"/>
                </a:prstClr>
              </a:outerShdw>
            </a:effectLst>
            <a:scene3d>
              <a:camera prst="isometricTopUp"/>
              <a:lightRig rig="threePt" dir="t"/>
            </a:scene3d>
            <a:sp3d extrusionH="2540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Donut 1"/>
            <p:cNvSpPr/>
            <p:nvPr/>
          </p:nvSpPr>
          <p:spPr>
            <a:xfrm>
              <a:off x="5700156" y="1781299"/>
              <a:ext cx="1828800" cy="1828800"/>
            </a:xfrm>
            <a:prstGeom prst="round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1"/>
              <a:tileRect/>
            </a:gradFill>
            <a:ln>
              <a:noFill/>
            </a:ln>
            <a:effectLst>
              <a:outerShdw blurRad="444500" dist="38100" dir="12600000" sx="108000" sy="108000" algn="t" rotWithShape="0">
                <a:prstClr val="black">
                  <a:alpha val="13000"/>
                </a:prstClr>
              </a:outerShdw>
            </a:effectLst>
            <a:scene3d>
              <a:camera prst="isometricTopUp"/>
              <a:lightRig rig="threePt" dir="t"/>
            </a:scene3d>
            <a:sp3d extrusionH="2540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TextBox 6"/>
          <p:cNvSpPr txBox="1"/>
          <p:nvPr/>
        </p:nvSpPr>
        <p:spPr>
          <a:xfrm>
            <a:off x="314961" y="211039"/>
            <a:ext cx="3891280" cy="830997"/>
          </a:xfrm>
          <a:prstGeom prst="rect">
            <a:avLst/>
          </a:prstGeom>
          <a:noFill/>
        </p:spPr>
        <p:txBody>
          <a:bodyPr wrap="square" rtlCol="0">
            <a:spAutoFit/>
          </a:bodyPr>
          <a:lstStyle/>
          <a:p>
            <a:r>
              <a:rPr lang="en-US" sz="4800" spc="-300" dirty="0">
                <a:solidFill>
                  <a:schemeClr val="accent1"/>
                </a:solidFill>
                <a:latin typeface="Arial" panose="020B0604020202020204" pitchFamily="34" charset="0"/>
                <a:cs typeface="Arial" panose="020B0604020202020204" pitchFamily="34" charset="0"/>
              </a:rPr>
              <a:t>Connection</a:t>
            </a:r>
          </a:p>
        </p:txBody>
      </p:sp>
      <p:sp>
        <p:nvSpPr>
          <p:cNvPr id="8" name="Oval 7"/>
          <p:cNvSpPr/>
          <p:nvPr/>
        </p:nvSpPr>
        <p:spPr>
          <a:xfrm>
            <a:off x="3988977" y="3086040"/>
            <a:ext cx="1005840" cy="1005840"/>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3988977" y="4658255"/>
            <a:ext cx="1005840" cy="1005840"/>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3989759" y="1521440"/>
            <a:ext cx="1005840" cy="1005840"/>
          </a:xfrm>
          <a:prstGeom prst="ellipse">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5423507" y="3087699"/>
            <a:ext cx="4464767" cy="954107"/>
          </a:xfrm>
          <a:prstGeom prst="rect">
            <a:avLst/>
          </a:prstGeom>
        </p:spPr>
        <p:txBody>
          <a:bodyPr wrap="square">
            <a:spAutoFit/>
          </a:bodyPr>
          <a:lstStyle/>
          <a:p>
            <a:r>
              <a:rPr lang="en-US" sz="2000" dirty="0">
                <a:solidFill>
                  <a:schemeClr val="accent4"/>
                </a:solidFill>
                <a:latin typeface="Arial" panose="020B0604020202020204" pitchFamily="34" charset="0"/>
                <a:cs typeface="Arial" panose="020B0604020202020204" pitchFamily="34" charset="0"/>
              </a:rPr>
              <a:t>Future applications</a:t>
            </a:r>
          </a:p>
          <a:p>
            <a:r>
              <a:rPr lang="en-US" dirty="0"/>
              <a:t>Autopilot, sleep detection, animation, virtual companion</a:t>
            </a:r>
          </a:p>
        </p:txBody>
      </p:sp>
      <p:sp>
        <p:nvSpPr>
          <p:cNvPr id="15" name="Rectangle 14"/>
          <p:cNvSpPr/>
          <p:nvPr/>
        </p:nvSpPr>
        <p:spPr>
          <a:xfrm>
            <a:off x="5423507" y="1569964"/>
            <a:ext cx="5038930" cy="954107"/>
          </a:xfrm>
          <a:prstGeom prst="rect">
            <a:avLst/>
          </a:prstGeom>
        </p:spPr>
        <p:txBody>
          <a:bodyPr wrap="square">
            <a:spAutoFit/>
          </a:bodyPr>
          <a:lstStyle/>
          <a:p>
            <a:r>
              <a:rPr lang="en-US" sz="2000" dirty="0">
                <a:solidFill>
                  <a:schemeClr val="accent4"/>
                </a:solidFill>
                <a:latin typeface="Arial" panose="020B0604020202020204" pitchFamily="34" charset="0"/>
                <a:cs typeface="Arial" panose="020B0604020202020204" pitchFamily="34" charset="0"/>
              </a:rPr>
              <a:t>Improvement opportunities</a:t>
            </a:r>
          </a:p>
          <a:p>
            <a:r>
              <a:rPr lang="en-US" altLang="zh-TW" dirty="0"/>
              <a:t>G</a:t>
            </a:r>
            <a:r>
              <a:rPr lang="en-US" dirty="0"/>
              <a:t>enerative Adversarial Nets</a:t>
            </a:r>
          </a:p>
          <a:p>
            <a:r>
              <a:rPr lang="en-US" dirty="0"/>
              <a:t>Reinforcement Learning</a:t>
            </a:r>
          </a:p>
        </p:txBody>
      </p:sp>
      <p:sp>
        <p:nvSpPr>
          <p:cNvPr id="16" name="Rectangle 15"/>
          <p:cNvSpPr/>
          <p:nvPr/>
        </p:nvSpPr>
        <p:spPr>
          <a:xfrm>
            <a:off x="5423508" y="4622794"/>
            <a:ext cx="6589321" cy="1785104"/>
          </a:xfrm>
          <a:prstGeom prst="rect">
            <a:avLst/>
          </a:prstGeom>
        </p:spPr>
        <p:txBody>
          <a:bodyPr wrap="square">
            <a:spAutoFit/>
          </a:bodyPr>
          <a:lstStyle/>
          <a:p>
            <a:r>
              <a:rPr lang="en-US" sz="2000" dirty="0">
                <a:solidFill>
                  <a:srgbClr val="42515E"/>
                </a:solidFill>
                <a:latin typeface="Arial" panose="020B0604020202020204" pitchFamily="34" charset="0"/>
                <a:cs typeface="Arial" panose="020B0604020202020204" pitchFamily="34" charset="0"/>
              </a:rPr>
              <a:t>Privacy</a:t>
            </a:r>
          </a:p>
          <a:p>
            <a:r>
              <a:rPr lang="en-US" dirty="0"/>
              <a:t>The most important aspect of developing the AI interaction was making sure that viewers were comfortable enough to interact with the system. These days, there is a sense of panic around AI recognition and classification systems, their invasion of our privacy, and their susceptibility to bias.</a:t>
            </a:r>
          </a:p>
        </p:txBody>
      </p:sp>
      <p:sp>
        <p:nvSpPr>
          <p:cNvPr id="17" name="Oval 16"/>
          <p:cNvSpPr/>
          <p:nvPr/>
        </p:nvSpPr>
        <p:spPr>
          <a:xfrm>
            <a:off x="3988977" y="4675959"/>
            <a:ext cx="1005840" cy="100584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4"/>
          <p:cNvGrpSpPr>
            <a:grpSpLocks noChangeAspect="1"/>
          </p:cNvGrpSpPr>
          <p:nvPr/>
        </p:nvGrpSpPr>
        <p:grpSpPr bwMode="auto">
          <a:xfrm>
            <a:off x="4214747" y="3314822"/>
            <a:ext cx="554300" cy="548276"/>
            <a:chOff x="304" y="696"/>
            <a:chExt cx="276" cy="273"/>
          </a:xfrm>
          <a:noFill/>
        </p:grpSpPr>
        <p:sp>
          <p:nvSpPr>
            <p:cNvPr id="24" name="Freeform 6"/>
            <p:cNvSpPr>
              <a:spLocks noEditPoints="1"/>
            </p:cNvSpPr>
            <p:nvPr/>
          </p:nvSpPr>
          <p:spPr bwMode="auto">
            <a:xfrm>
              <a:off x="304" y="696"/>
              <a:ext cx="164" cy="163"/>
            </a:xfrm>
            <a:custGeom>
              <a:avLst/>
              <a:gdLst>
                <a:gd name="T0" fmla="*/ 859 w 1962"/>
                <a:gd name="T1" fmla="*/ 645 h 1957"/>
                <a:gd name="T2" fmla="*/ 724 w 1962"/>
                <a:gd name="T3" fmla="*/ 739 h 1957"/>
                <a:gd name="T4" fmla="*/ 645 w 1962"/>
                <a:gd name="T5" fmla="*/ 885 h 1957"/>
                <a:gd name="T6" fmla="*/ 645 w 1962"/>
                <a:gd name="T7" fmla="*/ 1056 h 1957"/>
                <a:gd name="T8" fmla="*/ 724 w 1962"/>
                <a:gd name="T9" fmla="*/ 1202 h 1957"/>
                <a:gd name="T10" fmla="*/ 859 w 1962"/>
                <a:gd name="T11" fmla="*/ 1296 h 1957"/>
                <a:gd name="T12" fmla="*/ 1030 w 1962"/>
                <a:gd name="T13" fmla="*/ 1317 h 1957"/>
                <a:gd name="T14" fmla="*/ 1185 w 1962"/>
                <a:gd name="T15" fmla="*/ 1257 h 1957"/>
                <a:gd name="T16" fmla="*/ 1295 w 1962"/>
                <a:gd name="T17" fmla="*/ 1135 h 1957"/>
                <a:gd name="T18" fmla="*/ 1336 w 1962"/>
                <a:gd name="T19" fmla="*/ 971 h 1957"/>
                <a:gd name="T20" fmla="*/ 1295 w 1962"/>
                <a:gd name="T21" fmla="*/ 807 h 1957"/>
                <a:gd name="T22" fmla="*/ 1185 w 1962"/>
                <a:gd name="T23" fmla="*/ 684 h 1957"/>
                <a:gd name="T24" fmla="*/ 1030 w 1962"/>
                <a:gd name="T25" fmla="*/ 624 h 1957"/>
                <a:gd name="T26" fmla="*/ 1113 w 1962"/>
                <a:gd name="T27" fmla="*/ 3 h 1957"/>
                <a:gd name="T28" fmla="*/ 1175 w 1962"/>
                <a:gd name="T29" fmla="*/ 58 h 1957"/>
                <a:gd name="T30" fmla="*/ 1295 w 1962"/>
                <a:gd name="T31" fmla="*/ 235 h 1957"/>
                <a:gd name="T32" fmla="*/ 1500 w 1962"/>
                <a:gd name="T33" fmla="*/ 197 h 1957"/>
                <a:gd name="T34" fmla="*/ 1572 w 1962"/>
                <a:gd name="T35" fmla="*/ 194 h 1957"/>
                <a:gd name="T36" fmla="*/ 1766 w 1962"/>
                <a:gd name="T37" fmla="*/ 381 h 1957"/>
                <a:gd name="T38" fmla="*/ 1771 w 1962"/>
                <a:gd name="T39" fmla="*/ 463 h 1957"/>
                <a:gd name="T40" fmla="*/ 1738 w 1962"/>
                <a:gd name="T41" fmla="*/ 701 h 1957"/>
                <a:gd name="T42" fmla="*/ 1924 w 1962"/>
                <a:gd name="T43" fmla="*/ 795 h 1957"/>
                <a:gd name="T44" fmla="*/ 1962 w 1962"/>
                <a:gd name="T45" fmla="*/ 868 h 1957"/>
                <a:gd name="T46" fmla="*/ 1940 w 1962"/>
                <a:gd name="T47" fmla="*/ 1139 h 1957"/>
                <a:gd name="T48" fmla="*/ 1756 w 1962"/>
                <a:gd name="T49" fmla="*/ 1183 h 1957"/>
                <a:gd name="T50" fmla="*/ 1760 w 1962"/>
                <a:gd name="T51" fmla="*/ 1473 h 1957"/>
                <a:gd name="T52" fmla="*/ 1778 w 1962"/>
                <a:gd name="T53" fmla="*/ 1543 h 1957"/>
                <a:gd name="T54" fmla="*/ 1603 w 1962"/>
                <a:gd name="T55" fmla="*/ 1742 h 1957"/>
                <a:gd name="T56" fmla="*/ 1524 w 1962"/>
                <a:gd name="T57" fmla="*/ 1767 h 1957"/>
                <a:gd name="T58" fmla="*/ 1317 w 1962"/>
                <a:gd name="T59" fmla="*/ 1697 h 1957"/>
                <a:gd name="T60" fmla="*/ 1167 w 1962"/>
                <a:gd name="T61" fmla="*/ 1899 h 1957"/>
                <a:gd name="T62" fmla="*/ 1105 w 1962"/>
                <a:gd name="T63" fmla="*/ 1954 h 1957"/>
                <a:gd name="T64" fmla="*/ 829 w 1962"/>
                <a:gd name="T65" fmla="*/ 1946 h 1957"/>
                <a:gd name="T66" fmla="*/ 782 w 1962"/>
                <a:gd name="T67" fmla="*/ 1878 h 1957"/>
                <a:gd name="T68" fmla="*/ 587 w 1962"/>
                <a:gd name="T69" fmla="*/ 1663 h 1957"/>
                <a:gd name="T70" fmla="*/ 427 w 1962"/>
                <a:gd name="T71" fmla="*/ 1768 h 1957"/>
                <a:gd name="T72" fmla="*/ 359 w 1962"/>
                <a:gd name="T73" fmla="*/ 1742 h 1957"/>
                <a:gd name="T74" fmla="*/ 184 w 1962"/>
                <a:gd name="T75" fmla="*/ 1534 h 1957"/>
                <a:gd name="T76" fmla="*/ 289 w 1962"/>
                <a:gd name="T77" fmla="*/ 1363 h 1957"/>
                <a:gd name="T78" fmla="*/ 79 w 1962"/>
                <a:gd name="T79" fmla="*/ 1177 h 1957"/>
                <a:gd name="T80" fmla="*/ 10 w 1962"/>
                <a:gd name="T81" fmla="*/ 1130 h 1957"/>
                <a:gd name="T82" fmla="*/ 3 w 1962"/>
                <a:gd name="T83" fmla="*/ 855 h 1957"/>
                <a:gd name="T84" fmla="*/ 58 w 1962"/>
                <a:gd name="T85" fmla="*/ 793 h 1957"/>
                <a:gd name="T86" fmla="*/ 254 w 1962"/>
                <a:gd name="T87" fmla="*/ 647 h 1957"/>
                <a:gd name="T88" fmla="*/ 186 w 1962"/>
                <a:gd name="T89" fmla="*/ 449 h 1957"/>
                <a:gd name="T90" fmla="*/ 197 w 1962"/>
                <a:gd name="T91" fmla="*/ 379 h 1957"/>
                <a:gd name="T92" fmla="*/ 396 w 1962"/>
                <a:gd name="T93" fmla="*/ 192 h 1957"/>
                <a:gd name="T94" fmla="*/ 479 w 1962"/>
                <a:gd name="T95" fmla="*/ 208 h 1957"/>
                <a:gd name="T96" fmla="*/ 724 w 1962"/>
                <a:gd name="T97" fmla="*/ 216 h 1957"/>
                <a:gd name="T98" fmla="*/ 806 w 1962"/>
                <a:gd name="T99" fmla="*/ 39 h 1957"/>
                <a:gd name="T100" fmla="*/ 879 w 1962"/>
                <a:gd name="T101" fmla="*/ 0 h 19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962" h="1957">
                  <a:moveTo>
                    <a:pt x="986" y="621"/>
                  </a:moveTo>
                  <a:lnTo>
                    <a:pt x="941" y="624"/>
                  </a:lnTo>
                  <a:lnTo>
                    <a:pt x="899" y="632"/>
                  </a:lnTo>
                  <a:lnTo>
                    <a:pt x="859" y="645"/>
                  </a:lnTo>
                  <a:lnTo>
                    <a:pt x="821" y="662"/>
                  </a:lnTo>
                  <a:lnTo>
                    <a:pt x="786" y="684"/>
                  </a:lnTo>
                  <a:lnTo>
                    <a:pt x="753" y="710"/>
                  </a:lnTo>
                  <a:lnTo>
                    <a:pt x="724" y="739"/>
                  </a:lnTo>
                  <a:lnTo>
                    <a:pt x="698" y="771"/>
                  </a:lnTo>
                  <a:lnTo>
                    <a:pt x="676" y="807"/>
                  </a:lnTo>
                  <a:lnTo>
                    <a:pt x="658" y="845"/>
                  </a:lnTo>
                  <a:lnTo>
                    <a:pt x="645" y="885"/>
                  </a:lnTo>
                  <a:lnTo>
                    <a:pt x="637" y="927"/>
                  </a:lnTo>
                  <a:lnTo>
                    <a:pt x="635" y="971"/>
                  </a:lnTo>
                  <a:lnTo>
                    <a:pt x="637" y="1014"/>
                  </a:lnTo>
                  <a:lnTo>
                    <a:pt x="645" y="1056"/>
                  </a:lnTo>
                  <a:lnTo>
                    <a:pt x="658" y="1097"/>
                  </a:lnTo>
                  <a:lnTo>
                    <a:pt x="676" y="1135"/>
                  </a:lnTo>
                  <a:lnTo>
                    <a:pt x="698" y="1170"/>
                  </a:lnTo>
                  <a:lnTo>
                    <a:pt x="724" y="1202"/>
                  </a:lnTo>
                  <a:lnTo>
                    <a:pt x="753" y="1232"/>
                  </a:lnTo>
                  <a:lnTo>
                    <a:pt x="786" y="1257"/>
                  </a:lnTo>
                  <a:lnTo>
                    <a:pt x="821" y="1279"/>
                  </a:lnTo>
                  <a:lnTo>
                    <a:pt x="859" y="1296"/>
                  </a:lnTo>
                  <a:lnTo>
                    <a:pt x="899" y="1309"/>
                  </a:lnTo>
                  <a:lnTo>
                    <a:pt x="941" y="1317"/>
                  </a:lnTo>
                  <a:lnTo>
                    <a:pt x="986" y="1320"/>
                  </a:lnTo>
                  <a:lnTo>
                    <a:pt x="1030" y="1317"/>
                  </a:lnTo>
                  <a:lnTo>
                    <a:pt x="1072" y="1309"/>
                  </a:lnTo>
                  <a:lnTo>
                    <a:pt x="1112" y="1296"/>
                  </a:lnTo>
                  <a:lnTo>
                    <a:pt x="1150" y="1279"/>
                  </a:lnTo>
                  <a:lnTo>
                    <a:pt x="1185" y="1257"/>
                  </a:lnTo>
                  <a:lnTo>
                    <a:pt x="1218" y="1232"/>
                  </a:lnTo>
                  <a:lnTo>
                    <a:pt x="1248" y="1202"/>
                  </a:lnTo>
                  <a:lnTo>
                    <a:pt x="1274" y="1170"/>
                  </a:lnTo>
                  <a:lnTo>
                    <a:pt x="1295" y="1135"/>
                  </a:lnTo>
                  <a:lnTo>
                    <a:pt x="1313" y="1097"/>
                  </a:lnTo>
                  <a:lnTo>
                    <a:pt x="1326" y="1056"/>
                  </a:lnTo>
                  <a:lnTo>
                    <a:pt x="1334" y="1014"/>
                  </a:lnTo>
                  <a:lnTo>
                    <a:pt x="1336" y="971"/>
                  </a:lnTo>
                  <a:lnTo>
                    <a:pt x="1334" y="927"/>
                  </a:lnTo>
                  <a:lnTo>
                    <a:pt x="1326" y="885"/>
                  </a:lnTo>
                  <a:lnTo>
                    <a:pt x="1313" y="845"/>
                  </a:lnTo>
                  <a:lnTo>
                    <a:pt x="1295" y="807"/>
                  </a:lnTo>
                  <a:lnTo>
                    <a:pt x="1274" y="771"/>
                  </a:lnTo>
                  <a:lnTo>
                    <a:pt x="1248" y="739"/>
                  </a:lnTo>
                  <a:lnTo>
                    <a:pt x="1218" y="710"/>
                  </a:lnTo>
                  <a:lnTo>
                    <a:pt x="1185" y="684"/>
                  </a:lnTo>
                  <a:lnTo>
                    <a:pt x="1150" y="662"/>
                  </a:lnTo>
                  <a:lnTo>
                    <a:pt x="1112" y="645"/>
                  </a:lnTo>
                  <a:lnTo>
                    <a:pt x="1072" y="632"/>
                  </a:lnTo>
                  <a:lnTo>
                    <a:pt x="1030" y="624"/>
                  </a:lnTo>
                  <a:lnTo>
                    <a:pt x="986" y="621"/>
                  </a:lnTo>
                  <a:close/>
                  <a:moveTo>
                    <a:pt x="879" y="0"/>
                  </a:moveTo>
                  <a:lnTo>
                    <a:pt x="1091" y="0"/>
                  </a:lnTo>
                  <a:lnTo>
                    <a:pt x="1113" y="3"/>
                  </a:lnTo>
                  <a:lnTo>
                    <a:pt x="1133" y="10"/>
                  </a:lnTo>
                  <a:lnTo>
                    <a:pt x="1151" y="23"/>
                  </a:lnTo>
                  <a:lnTo>
                    <a:pt x="1165" y="39"/>
                  </a:lnTo>
                  <a:lnTo>
                    <a:pt x="1175" y="58"/>
                  </a:lnTo>
                  <a:lnTo>
                    <a:pt x="1180" y="79"/>
                  </a:lnTo>
                  <a:lnTo>
                    <a:pt x="1194" y="201"/>
                  </a:lnTo>
                  <a:lnTo>
                    <a:pt x="1246" y="216"/>
                  </a:lnTo>
                  <a:lnTo>
                    <a:pt x="1295" y="235"/>
                  </a:lnTo>
                  <a:lnTo>
                    <a:pt x="1343" y="257"/>
                  </a:lnTo>
                  <a:lnTo>
                    <a:pt x="1390" y="282"/>
                  </a:lnTo>
                  <a:lnTo>
                    <a:pt x="1484" y="208"/>
                  </a:lnTo>
                  <a:lnTo>
                    <a:pt x="1500" y="197"/>
                  </a:lnTo>
                  <a:lnTo>
                    <a:pt x="1517" y="191"/>
                  </a:lnTo>
                  <a:lnTo>
                    <a:pt x="1536" y="188"/>
                  </a:lnTo>
                  <a:lnTo>
                    <a:pt x="1554" y="189"/>
                  </a:lnTo>
                  <a:lnTo>
                    <a:pt x="1572" y="194"/>
                  </a:lnTo>
                  <a:lnTo>
                    <a:pt x="1589" y="202"/>
                  </a:lnTo>
                  <a:lnTo>
                    <a:pt x="1603" y="214"/>
                  </a:lnTo>
                  <a:lnTo>
                    <a:pt x="1752" y="363"/>
                  </a:lnTo>
                  <a:lnTo>
                    <a:pt x="1766" y="381"/>
                  </a:lnTo>
                  <a:lnTo>
                    <a:pt x="1775" y="401"/>
                  </a:lnTo>
                  <a:lnTo>
                    <a:pt x="1778" y="422"/>
                  </a:lnTo>
                  <a:lnTo>
                    <a:pt x="1777" y="443"/>
                  </a:lnTo>
                  <a:lnTo>
                    <a:pt x="1771" y="463"/>
                  </a:lnTo>
                  <a:lnTo>
                    <a:pt x="1759" y="482"/>
                  </a:lnTo>
                  <a:lnTo>
                    <a:pt x="1683" y="580"/>
                  </a:lnTo>
                  <a:lnTo>
                    <a:pt x="1713" y="639"/>
                  </a:lnTo>
                  <a:lnTo>
                    <a:pt x="1738" y="701"/>
                  </a:lnTo>
                  <a:lnTo>
                    <a:pt x="1758" y="765"/>
                  </a:lnTo>
                  <a:lnTo>
                    <a:pt x="1883" y="779"/>
                  </a:lnTo>
                  <a:lnTo>
                    <a:pt x="1905" y="784"/>
                  </a:lnTo>
                  <a:lnTo>
                    <a:pt x="1924" y="795"/>
                  </a:lnTo>
                  <a:lnTo>
                    <a:pt x="1940" y="809"/>
                  </a:lnTo>
                  <a:lnTo>
                    <a:pt x="1952" y="826"/>
                  </a:lnTo>
                  <a:lnTo>
                    <a:pt x="1960" y="846"/>
                  </a:lnTo>
                  <a:lnTo>
                    <a:pt x="1962" y="868"/>
                  </a:lnTo>
                  <a:lnTo>
                    <a:pt x="1962" y="1079"/>
                  </a:lnTo>
                  <a:lnTo>
                    <a:pt x="1960" y="1101"/>
                  </a:lnTo>
                  <a:lnTo>
                    <a:pt x="1952" y="1121"/>
                  </a:lnTo>
                  <a:lnTo>
                    <a:pt x="1940" y="1139"/>
                  </a:lnTo>
                  <a:lnTo>
                    <a:pt x="1924" y="1153"/>
                  </a:lnTo>
                  <a:lnTo>
                    <a:pt x="1905" y="1163"/>
                  </a:lnTo>
                  <a:lnTo>
                    <a:pt x="1883" y="1168"/>
                  </a:lnTo>
                  <a:lnTo>
                    <a:pt x="1756" y="1183"/>
                  </a:lnTo>
                  <a:lnTo>
                    <a:pt x="1735" y="1247"/>
                  </a:lnTo>
                  <a:lnTo>
                    <a:pt x="1709" y="1309"/>
                  </a:lnTo>
                  <a:lnTo>
                    <a:pt x="1678" y="1369"/>
                  </a:lnTo>
                  <a:lnTo>
                    <a:pt x="1760" y="1473"/>
                  </a:lnTo>
                  <a:lnTo>
                    <a:pt x="1770" y="1489"/>
                  </a:lnTo>
                  <a:lnTo>
                    <a:pt x="1776" y="1507"/>
                  </a:lnTo>
                  <a:lnTo>
                    <a:pt x="1779" y="1525"/>
                  </a:lnTo>
                  <a:lnTo>
                    <a:pt x="1778" y="1543"/>
                  </a:lnTo>
                  <a:lnTo>
                    <a:pt x="1773" y="1561"/>
                  </a:lnTo>
                  <a:lnTo>
                    <a:pt x="1765" y="1577"/>
                  </a:lnTo>
                  <a:lnTo>
                    <a:pt x="1753" y="1592"/>
                  </a:lnTo>
                  <a:lnTo>
                    <a:pt x="1603" y="1742"/>
                  </a:lnTo>
                  <a:lnTo>
                    <a:pt x="1586" y="1756"/>
                  </a:lnTo>
                  <a:lnTo>
                    <a:pt x="1566" y="1765"/>
                  </a:lnTo>
                  <a:lnTo>
                    <a:pt x="1545" y="1768"/>
                  </a:lnTo>
                  <a:lnTo>
                    <a:pt x="1524" y="1767"/>
                  </a:lnTo>
                  <a:lnTo>
                    <a:pt x="1503" y="1761"/>
                  </a:lnTo>
                  <a:lnTo>
                    <a:pt x="1484" y="1749"/>
                  </a:lnTo>
                  <a:lnTo>
                    <a:pt x="1378" y="1666"/>
                  </a:lnTo>
                  <a:lnTo>
                    <a:pt x="1317" y="1697"/>
                  </a:lnTo>
                  <a:lnTo>
                    <a:pt x="1254" y="1723"/>
                  </a:lnTo>
                  <a:lnTo>
                    <a:pt x="1187" y="1743"/>
                  </a:lnTo>
                  <a:lnTo>
                    <a:pt x="1172" y="1878"/>
                  </a:lnTo>
                  <a:lnTo>
                    <a:pt x="1167" y="1899"/>
                  </a:lnTo>
                  <a:lnTo>
                    <a:pt x="1157" y="1918"/>
                  </a:lnTo>
                  <a:lnTo>
                    <a:pt x="1142" y="1934"/>
                  </a:lnTo>
                  <a:lnTo>
                    <a:pt x="1125" y="1946"/>
                  </a:lnTo>
                  <a:lnTo>
                    <a:pt x="1105" y="1954"/>
                  </a:lnTo>
                  <a:lnTo>
                    <a:pt x="1083" y="1957"/>
                  </a:lnTo>
                  <a:lnTo>
                    <a:pt x="871" y="1957"/>
                  </a:lnTo>
                  <a:lnTo>
                    <a:pt x="849" y="1954"/>
                  </a:lnTo>
                  <a:lnTo>
                    <a:pt x="829" y="1946"/>
                  </a:lnTo>
                  <a:lnTo>
                    <a:pt x="811" y="1934"/>
                  </a:lnTo>
                  <a:lnTo>
                    <a:pt x="797" y="1918"/>
                  </a:lnTo>
                  <a:lnTo>
                    <a:pt x="787" y="1899"/>
                  </a:lnTo>
                  <a:lnTo>
                    <a:pt x="782" y="1878"/>
                  </a:lnTo>
                  <a:lnTo>
                    <a:pt x="766" y="1738"/>
                  </a:lnTo>
                  <a:lnTo>
                    <a:pt x="705" y="1718"/>
                  </a:lnTo>
                  <a:lnTo>
                    <a:pt x="644" y="1693"/>
                  </a:lnTo>
                  <a:lnTo>
                    <a:pt x="587" y="1663"/>
                  </a:lnTo>
                  <a:lnTo>
                    <a:pt x="479" y="1749"/>
                  </a:lnTo>
                  <a:lnTo>
                    <a:pt x="463" y="1759"/>
                  </a:lnTo>
                  <a:lnTo>
                    <a:pt x="445" y="1765"/>
                  </a:lnTo>
                  <a:lnTo>
                    <a:pt x="427" y="1768"/>
                  </a:lnTo>
                  <a:lnTo>
                    <a:pt x="408" y="1767"/>
                  </a:lnTo>
                  <a:lnTo>
                    <a:pt x="390" y="1762"/>
                  </a:lnTo>
                  <a:lnTo>
                    <a:pt x="374" y="1754"/>
                  </a:lnTo>
                  <a:lnTo>
                    <a:pt x="359" y="1742"/>
                  </a:lnTo>
                  <a:lnTo>
                    <a:pt x="209" y="1592"/>
                  </a:lnTo>
                  <a:lnTo>
                    <a:pt x="196" y="1574"/>
                  </a:lnTo>
                  <a:lnTo>
                    <a:pt x="187" y="1555"/>
                  </a:lnTo>
                  <a:lnTo>
                    <a:pt x="184" y="1534"/>
                  </a:lnTo>
                  <a:lnTo>
                    <a:pt x="185" y="1512"/>
                  </a:lnTo>
                  <a:lnTo>
                    <a:pt x="191" y="1492"/>
                  </a:lnTo>
                  <a:lnTo>
                    <a:pt x="203" y="1473"/>
                  </a:lnTo>
                  <a:lnTo>
                    <a:pt x="289" y="1363"/>
                  </a:lnTo>
                  <a:lnTo>
                    <a:pt x="261" y="1309"/>
                  </a:lnTo>
                  <a:lnTo>
                    <a:pt x="237" y="1252"/>
                  </a:lnTo>
                  <a:lnTo>
                    <a:pt x="218" y="1193"/>
                  </a:lnTo>
                  <a:lnTo>
                    <a:pt x="79" y="1177"/>
                  </a:lnTo>
                  <a:lnTo>
                    <a:pt x="58" y="1172"/>
                  </a:lnTo>
                  <a:lnTo>
                    <a:pt x="39" y="1162"/>
                  </a:lnTo>
                  <a:lnTo>
                    <a:pt x="23" y="1148"/>
                  </a:lnTo>
                  <a:lnTo>
                    <a:pt x="10" y="1130"/>
                  </a:lnTo>
                  <a:lnTo>
                    <a:pt x="3" y="1110"/>
                  </a:lnTo>
                  <a:lnTo>
                    <a:pt x="0" y="1088"/>
                  </a:lnTo>
                  <a:lnTo>
                    <a:pt x="0" y="877"/>
                  </a:lnTo>
                  <a:lnTo>
                    <a:pt x="3" y="855"/>
                  </a:lnTo>
                  <a:lnTo>
                    <a:pt x="10" y="835"/>
                  </a:lnTo>
                  <a:lnTo>
                    <a:pt x="23" y="817"/>
                  </a:lnTo>
                  <a:lnTo>
                    <a:pt x="39" y="803"/>
                  </a:lnTo>
                  <a:lnTo>
                    <a:pt x="58" y="793"/>
                  </a:lnTo>
                  <a:lnTo>
                    <a:pt x="79" y="788"/>
                  </a:lnTo>
                  <a:lnTo>
                    <a:pt x="210" y="773"/>
                  </a:lnTo>
                  <a:lnTo>
                    <a:pt x="230" y="709"/>
                  </a:lnTo>
                  <a:lnTo>
                    <a:pt x="254" y="647"/>
                  </a:lnTo>
                  <a:lnTo>
                    <a:pt x="284" y="587"/>
                  </a:lnTo>
                  <a:lnTo>
                    <a:pt x="203" y="483"/>
                  </a:lnTo>
                  <a:lnTo>
                    <a:pt x="192" y="467"/>
                  </a:lnTo>
                  <a:lnTo>
                    <a:pt x="186" y="449"/>
                  </a:lnTo>
                  <a:lnTo>
                    <a:pt x="183" y="431"/>
                  </a:lnTo>
                  <a:lnTo>
                    <a:pt x="184" y="413"/>
                  </a:lnTo>
                  <a:lnTo>
                    <a:pt x="189" y="395"/>
                  </a:lnTo>
                  <a:lnTo>
                    <a:pt x="197" y="379"/>
                  </a:lnTo>
                  <a:lnTo>
                    <a:pt x="209" y="364"/>
                  </a:lnTo>
                  <a:lnTo>
                    <a:pt x="359" y="214"/>
                  </a:lnTo>
                  <a:lnTo>
                    <a:pt x="376" y="201"/>
                  </a:lnTo>
                  <a:lnTo>
                    <a:pt x="396" y="192"/>
                  </a:lnTo>
                  <a:lnTo>
                    <a:pt x="418" y="189"/>
                  </a:lnTo>
                  <a:lnTo>
                    <a:pt x="439" y="190"/>
                  </a:lnTo>
                  <a:lnTo>
                    <a:pt x="460" y="196"/>
                  </a:lnTo>
                  <a:lnTo>
                    <a:pt x="479" y="208"/>
                  </a:lnTo>
                  <a:lnTo>
                    <a:pt x="576" y="285"/>
                  </a:lnTo>
                  <a:lnTo>
                    <a:pt x="624" y="259"/>
                  </a:lnTo>
                  <a:lnTo>
                    <a:pt x="673" y="236"/>
                  </a:lnTo>
                  <a:lnTo>
                    <a:pt x="724" y="216"/>
                  </a:lnTo>
                  <a:lnTo>
                    <a:pt x="776" y="201"/>
                  </a:lnTo>
                  <a:lnTo>
                    <a:pt x="790" y="79"/>
                  </a:lnTo>
                  <a:lnTo>
                    <a:pt x="796" y="58"/>
                  </a:lnTo>
                  <a:lnTo>
                    <a:pt x="806" y="39"/>
                  </a:lnTo>
                  <a:lnTo>
                    <a:pt x="820" y="23"/>
                  </a:lnTo>
                  <a:lnTo>
                    <a:pt x="837" y="10"/>
                  </a:lnTo>
                  <a:lnTo>
                    <a:pt x="857" y="3"/>
                  </a:lnTo>
                  <a:lnTo>
                    <a:pt x="879" y="0"/>
                  </a:lnTo>
                  <a:close/>
                </a:path>
              </a:pathLst>
            </a:custGeom>
            <a:grpFill/>
            <a:ln w="0">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5" name="Freeform 7"/>
            <p:cNvSpPr>
              <a:spLocks noEditPoints="1"/>
            </p:cNvSpPr>
            <p:nvPr/>
          </p:nvSpPr>
          <p:spPr bwMode="auto">
            <a:xfrm>
              <a:off x="446" y="780"/>
              <a:ext cx="134" cy="134"/>
            </a:xfrm>
            <a:custGeom>
              <a:avLst/>
              <a:gdLst>
                <a:gd name="T0" fmla="*/ 711 w 1613"/>
                <a:gd name="T1" fmla="*/ 529 h 1610"/>
                <a:gd name="T2" fmla="*/ 590 w 1613"/>
                <a:gd name="T3" fmla="*/ 613 h 1610"/>
                <a:gd name="T4" fmla="*/ 527 w 1613"/>
                <a:gd name="T5" fmla="*/ 746 h 1610"/>
                <a:gd name="T6" fmla="*/ 540 w 1613"/>
                <a:gd name="T7" fmla="*/ 898 h 1610"/>
                <a:gd name="T8" fmla="*/ 624 w 1613"/>
                <a:gd name="T9" fmla="*/ 1017 h 1610"/>
                <a:gd name="T10" fmla="*/ 757 w 1613"/>
                <a:gd name="T11" fmla="*/ 1080 h 1610"/>
                <a:gd name="T12" fmla="*/ 908 w 1613"/>
                <a:gd name="T13" fmla="*/ 1067 h 1610"/>
                <a:gd name="T14" fmla="*/ 1029 w 1613"/>
                <a:gd name="T15" fmla="*/ 983 h 1610"/>
                <a:gd name="T16" fmla="*/ 1092 w 1613"/>
                <a:gd name="T17" fmla="*/ 851 h 1610"/>
                <a:gd name="T18" fmla="*/ 1079 w 1613"/>
                <a:gd name="T19" fmla="*/ 700 h 1610"/>
                <a:gd name="T20" fmla="*/ 995 w 1613"/>
                <a:gd name="T21" fmla="*/ 579 h 1610"/>
                <a:gd name="T22" fmla="*/ 862 w 1613"/>
                <a:gd name="T23" fmla="*/ 517 h 1610"/>
                <a:gd name="T24" fmla="*/ 858 w 1613"/>
                <a:gd name="T25" fmla="*/ 7 h 1610"/>
                <a:gd name="T26" fmla="*/ 910 w 1613"/>
                <a:gd name="T27" fmla="*/ 71 h 1610"/>
                <a:gd name="T28" fmla="*/ 1092 w 1613"/>
                <a:gd name="T29" fmla="*/ 209 h 1610"/>
                <a:gd name="T30" fmla="*/ 1213 w 1613"/>
                <a:gd name="T31" fmla="*/ 127 h 1610"/>
                <a:gd name="T32" fmla="*/ 1384 w 1613"/>
                <a:gd name="T33" fmla="*/ 242 h 1610"/>
                <a:gd name="T34" fmla="*/ 1415 w 1613"/>
                <a:gd name="T35" fmla="*/ 306 h 1610"/>
                <a:gd name="T36" fmla="*/ 1351 w 1613"/>
                <a:gd name="T37" fmla="*/ 432 h 1610"/>
                <a:gd name="T38" fmla="*/ 1515 w 1613"/>
                <a:gd name="T39" fmla="*/ 580 h 1610"/>
                <a:gd name="T40" fmla="*/ 1586 w 1613"/>
                <a:gd name="T41" fmla="*/ 621 h 1610"/>
                <a:gd name="T42" fmla="*/ 1612 w 1613"/>
                <a:gd name="T43" fmla="*/ 830 h 1610"/>
                <a:gd name="T44" fmla="*/ 1563 w 1613"/>
                <a:gd name="T45" fmla="*/ 895 h 1610"/>
                <a:gd name="T46" fmla="*/ 1423 w 1613"/>
                <a:gd name="T47" fmla="*/ 1027 h 1610"/>
                <a:gd name="T48" fmla="*/ 1488 w 1613"/>
                <a:gd name="T49" fmla="*/ 1184 h 1610"/>
                <a:gd name="T50" fmla="*/ 1469 w 1613"/>
                <a:gd name="T51" fmla="*/ 1264 h 1610"/>
                <a:gd name="T52" fmla="*/ 1329 w 1613"/>
                <a:gd name="T53" fmla="*/ 1404 h 1610"/>
                <a:gd name="T54" fmla="*/ 1259 w 1613"/>
                <a:gd name="T55" fmla="*/ 1392 h 1610"/>
                <a:gd name="T56" fmla="*/ 1028 w 1613"/>
                <a:gd name="T57" fmla="*/ 1415 h 1610"/>
                <a:gd name="T58" fmla="*/ 1000 w 1613"/>
                <a:gd name="T59" fmla="*/ 1570 h 1610"/>
                <a:gd name="T60" fmla="*/ 797 w 1613"/>
                <a:gd name="T61" fmla="*/ 1610 h 1610"/>
                <a:gd name="T62" fmla="*/ 721 w 1613"/>
                <a:gd name="T63" fmla="*/ 1578 h 1610"/>
                <a:gd name="T64" fmla="*/ 631 w 1613"/>
                <a:gd name="T65" fmla="*/ 1427 h 1610"/>
                <a:gd name="T66" fmla="*/ 442 w 1613"/>
                <a:gd name="T67" fmla="*/ 1472 h 1610"/>
                <a:gd name="T68" fmla="*/ 359 w 1613"/>
                <a:gd name="T69" fmla="*/ 1474 h 1610"/>
                <a:gd name="T70" fmla="*/ 207 w 1613"/>
                <a:gd name="T71" fmla="*/ 1339 h 1610"/>
                <a:gd name="T72" fmla="*/ 204 w 1613"/>
                <a:gd name="T73" fmla="*/ 1268 h 1610"/>
                <a:gd name="T74" fmla="*/ 218 w 1613"/>
                <a:gd name="T75" fmla="*/ 1080 h 1610"/>
                <a:gd name="T76" fmla="*/ 56 w 1613"/>
                <a:gd name="T77" fmla="*/ 1018 h 1610"/>
                <a:gd name="T78" fmla="*/ 12 w 1613"/>
                <a:gd name="T79" fmla="*/ 949 h 1610"/>
                <a:gd name="T80" fmla="*/ 17 w 1613"/>
                <a:gd name="T81" fmla="*/ 743 h 1610"/>
                <a:gd name="T82" fmla="*/ 163 w 1613"/>
                <a:gd name="T83" fmla="*/ 691 h 1610"/>
                <a:gd name="T84" fmla="*/ 146 w 1613"/>
                <a:gd name="T85" fmla="*/ 464 h 1610"/>
                <a:gd name="T86" fmla="*/ 124 w 1613"/>
                <a:gd name="T87" fmla="*/ 385 h 1610"/>
                <a:gd name="T88" fmla="*/ 251 w 1613"/>
                <a:gd name="T89" fmla="*/ 221 h 1610"/>
                <a:gd name="T90" fmla="*/ 319 w 1613"/>
                <a:gd name="T91" fmla="*/ 204 h 1610"/>
                <a:gd name="T92" fmla="*/ 478 w 1613"/>
                <a:gd name="T93" fmla="*/ 234 h 1610"/>
                <a:gd name="T94" fmla="*/ 591 w 1613"/>
                <a:gd name="T95" fmla="*/ 76 h 1610"/>
                <a:gd name="T96" fmla="*/ 649 w 1613"/>
                <a:gd name="T97" fmla="*/ 17 h 16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613" h="1610">
                  <a:moveTo>
                    <a:pt x="824" y="512"/>
                  </a:moveTo>
                  <a:lnTo>
                    <a:pt x="785" y="513"/>
                  </a:lnTo>
                  <a:lnTo>
                    <a:pt x="747" y="519"/>
                  </a:lnTo>
                  <a:lnTo>
                    <a:pt x="711" y="529"/>
                  </a:lnTo>
                  <a:lnTo>
                    <a:pt x="676" y="545"/>
                  </a:lnTo>
                  <a:lnTo>
                    <a:pt x="644" y="564"/>
                  </a:lnTo>
                  <a:lnTo>
                    <a:pt x="615" y="587"/>
                  </a:lnTo>
                  <a:lnTo>
                    <a:pt x="590" y="613"/>
                  </a:lnTo>
                  <a:lnTo>
                    <a:pt x="568" y="644"/>
                  </a:lnTo>
                  <a:lnTo>
                    <a:pt x="550" y="676"/>
                  </a:lnTo>
                  <a:lnTo>
                    <a:pt x="537" y="710"/>
                  </a:lnTo>
                  <a:lnTo>
                    <a:pt x="527" y="746"/>
                  </a:lnTo>
                  <a:lnTo>
                    <a:pt x="523" y="784"/>
                  </a:lnTo>
                  <a:lnTo>
                    <a:pt x="524" y="823"/>
                  </a:lnTo>
                  <a:lnTo>
                    <a:pt x="529" y="861"/>
                  </a:lnTo>
                  <a:lnTo>
                    <a:pt x="540" y="898"/>
                  </a:lnTo>
                  <a:lnTo>
                    <a:pt x="555" y="932"/>
                  </a:lnTo>
                  <a:lnTo>
                    <a:pt x="575" y="963"/>
                  </a:lnTo>
                  <a:lnTo>
                    <a:pt x="598" y="992"/>
                  </a:lnTo>
                  <a:lnTo>
                    <a:pt x="624" y="1017"/>
                  </a:lnTo>
                  <a:lnTo>
                    <a:pt x="654" y="1039"/>
                  </a:lnTo>
                  <a:lnTo>
                    <a:pt x="686" y="1057"/>
                  </a:lnTo>
                  <a:lnTo>
                    <a:pt x="721" y="1071"/>
                  </a:lnTo>
                  <a:lnTo>
                    <a:pt x="757" y="1080"/>
                  </a:lnTo>
                  <a:lnTo>
                    <a:pt x="795" y="1084"/>
                  </a:lnTo>
                  <a:lnTo>
                    <a:pt x="834" y="1084"/>
                  </a:lnTo>
                  <a:lnTo>
                    <a:pt x="872" y="1078"/>
                  </a:lnTo>
                  <a:lnTo>
                    <a:pt x="908" y="1067"/>
                  </a:lnTo>
                  <a:lnTo>
                    <a:pt x="943" y="1052"/>
                  </a:lnTo>
                  <a:lnTo>
                    <a:pt x="975" y="1033"/>
                  </a:lnTo>
                  <a:lnTo>
                    <a:pt x="1004" y="1010"/>
                  </a:lnTo>
                  <a:lnTo>
                    <a:pt x="1029" y="983"/>
                  </a:lnTo>
                  <a:lnTo>
                    <a:pt x="1051" y="954"/>
                  </a:lnTo>
                  <a:lnTo>
                    <a:pt x="1069" y="922"/>
                  </a:lnTo>
                  <a:lnTo>
                    <a:pt x="1082" y="888"/>
                  </a:lnTo>
                  <a:lnTo>
                    <a:pt x="1092" y="851"/>
                  </a:lnTo>
                  <a:lnTo>
                    <a:pt x="1096" y="814"/>
                  </a:lnTo>
                  <a:lnTo>
                    <a:pt x="1095" y="775"/>
                  </a:lnTo>
                  <a:lnTo>
                    <a:pt x="1089" y="736"/>
                  </a:lnTo>
                  <a:lnTo>
                    <a:pt x="1079" y="700"/>
                  </a:lnTo>
                  <a:lnTo>
                    <a:pt x="1064" y="666"/>
                  </a:lnTo>
                  <a:lnTo>
                    <a:pt x="1044" y="634"/>
                  </a:lnTo>
                  <a:lnTo>
                    <a:pt x="1021" y="605"/>
                  </a:lnTo>
                  <a:lnTo>
                    <a:pt x="995" y="579"/>
                  </a:lnTo>
                  <a:lnTo>
                    <a:pt x="965" y="558"/>
                  </a:lnTo>
                  <a:lnTo>
                    <a:pt x="933" y="540"/>
                  </a:lnTo>
                  <a:lnTo>
                    <a:pt x="898" y="526"/>
                  </a:lnTo>
                  <a:lnTo>
                    <a:pt x="862" y="517"/>
                  </a:lnTo>
                  <a:lnTo>
                    <a:pt x="824" y="512"/>
                  </a:lnTo>
                  <a:close/>
                  <a:moveTo>
                    <a:pt x="815" y="0"/>
                  </a:moveTo>
                  <a:lnTo>
                    <a:pt x="837" y="1"/>
                  </a:lnTo>
                  <a:lnTo>
                    <a:pt x="858" y="7"/>
                  </a:lnTo>
                  <a:lnTo>
                    <a:pt x="876" y="17"/>
                  </a:lnTo>
                  <a:lnTo>
                    <a:pt x="891" y="32"/>
                  </a:lnTo>
                  <a:lnTo>
                    <a:pt x="903" y="50"/>
                  </a:lnTo>
                  <a:lnTo>
                    <a:pt x="910" y="71"/>
                  </a:lnTo>
                  <a:lnTo>
                    <a:pt x="928" y="156"/>
                  </a:lnTo>
                  <a:lnTo>
                    <a:pt x="984" y="168"/>
                  </a:lnTo>
                  <a:lnTo>
                    <a:pt x="1039" y="186"/>
                  </a:lnTo>
                  <a:lnTo>
                    <a:pt x="1092" y="209"/>
                  </a:lnTo>
                  <a:lnTo>
                    <a:pt x="1154" y="151"/>
                  </a:lnTo>
                  <a:lnTo>
                    <a:pt x="1171" y="138"/>
                  </a:lnTo>
                  <a:lnTo>
                    <a:pt x="1191" y="130"/>
                  </a:lnTo>
                  <a:lnTo>
                    <a:pt x="1213" y="127"/>
                  </a:lnTo>
                  <a:lnTo>
                    <a:pt x="1234" y="129"/>
                  </a:lnTo>
                  <a:lnTo>
                    <a:pt x="1254" y="136"/>
                  </a:lnTo>
                  <a:lnTo>
                    <a:pt x="1272" y="148"/>
                  </a:lnTo>
                  <a:lnTo>
                    <a:pt x="1384" y="242"/>
                  </a:lnTo>
                  <a:lnTo>
                    <a:pt x="1397" y="256"/>
                  </a:lnTo>
                  <a:lnTo>
                    <a:pt x="1406" y="271"/>
                  </a:lnTo>
                  <a:lnTo>
                    <a:pt x="1412" y="288"/>
                  </a:lnTo>
                  <a:lnTo>
                    <a:pt x="1415" y="306"/>
                  </a:lnTo>
                  <a:lnTo>
                    <a:pt x="1414" y="324"/>
                  </a:lnTo>
                  <a:lnTo>
                    <a:pt x="1409" y="342"/>
                  </a:lnTo>
                  <a:lnTo>
                    <a:pt x="1400" y="359"/>
                  </a:lnTo>
                  <a:lnTo>
                    <a:pt x="1351" y="432"/>
                  </a:lnTo>
                  <a:lnTo>
                    <a:pt x="1380" y="478"/>
                  </a:lnTo>
                  <a:lnTo>
                    <a:pt x="1405" y="527"/>
                  </a:lnTo>
                  <a:lnTo>
                    <a:pt x="1425" y="577"/>
                  </a:lnTo>
                  <a:lnTo>
                    <a:pt x="1515" y="580"/>
                  </a:lnTo>
                  <a:lnTo>
                    <a:pt x="1537" y="584"/>
                  </a:lnTo>
                  <a:lnTo>
                    <a:pt x="1556" y="592"/>
                  </a:lnTo>
                  <a:lnTo>
                    <a:pt x="1573" y="605"/>
                  </a:lnTo>
                  <a:lnTo>
                    <a:pt x="1586" y="621"/>
                  </a:lnTo>
                  <a:lnTo>
                    <a:pt x="1596" y="641"/>
                  </a:lnTo>
                  <a:lnTo>
                    <a:pt x="1600" y="662"/>
                  </a:lnTo>
                  <a:lnTo>
                    <a:pt x="1613" y="808"/>
                  </a:lnTo>
                  <a:lnTo>
                    <a:pt x="1612" y="830"/>
                  </a:lnTo>
                  <a:lnTo>
                    <a:pt x="1606" y="850"/>
                  </a:lnTo>
                  <a:lnTo>
                    <a:pt x="1595" y="868"/>
                  </a:lnTo>
                  <a:lnTo>
                    <a:pt x="1580" y="883"/>
                  </a:lnTo>
                  <a:lnTo>
                    <a:pt x="1563" y="895"/>
                  </a:lnTo>
                  <a:lnTo>
                    <a:pt x="1542" y="902"/>
                  </a:lnTo>
                  <a:lnTo>
                    <a:pt x="1452" y="920"/>
                  </a:lnTo>
                  <a:lnTo>
                    <a:pt x="1440" y="974"/>
                  </a:lnTo>
                  <a:lnTo>
                    <a:pt x="1423" y="1027"/>
                  </a:lnTo>
                  <a:lnTo>
                    <a:pt x="1401" y="1078"/>
                  </a:lnTo>
                  <a:lnTo>
                    <a:pt x="1466" y="1146"/>
                  </a:lnTo>
                  <a:lnTo>
                    <a:pt x="1480" y="1164"/>
                  </a:lnTo>
                  <a:lnTo>
                    <a:pt x="1488" y="1184"/>
                  </a:lnTo>
                  <a:lnTo>
                    <a:pt x="1491" y="1204"/>
                  </a:lnTo>
                  <a:lnTo>
                    <a:pt x="1489" y="1225"/>
                  </a:lnTo>
                  <a:lnTo>
                    <a:pt x="1482" y="1245"/>
                  </a:lnTo>
                  <a:lnTo>
                    <a:pt x="1469" y="1264"/>
                  </a:lnTo>
                  <a:lnTo>
                    <a:pt x="1375" y="1375"/>
                  </a:lnTo>
                  <a:lnTo>
                    <a:pt x="1362" y="1388"/>
                  </a:lnTo>
                  <a:lnTo>
                    <a:pt x="1346" y="1398"/>
                  </a:lnTo>
                  <a:lnTo>
                    <a:pt x="1329" y="1404"/>
                  </a:lnTo>
                  <a:lnTo>
                    <a:pt x="1311" y="1407"/>
                  </a:lnTo>
                  <a:lnTo>
                    <a:pt x="1293" y="1406"/>
                  </a:lnTo>
                  <a:lnTo>
                    <a:pt x="1275" y="1401"/>
                  </a:lnTo>
                  <a:lnTo>
                    <a:pt x="1259" y="1392"/>
                  </a:lnTo>
                  <a:lnTo>
                    <a:pt x="1177" y="1339"/>
                  </a:lnTo>
                  <a:lnTo>
                    <a:pt x="1130" y="1368"/>
                  </a:lnTo>
                  <a:lnTo>
                    <a:pt x="1080" y="1394"/>
                  </a:lnTo>
                  <a:lnTo>
                    <a:pt x="1028" y="1415"/>
                  </a:lnTo>
                  <a:lnTo>
                    <a:pt x="1025" y="1512"/>
                  </a:lnTo>
                  <a:lnTo>
                    <a:pt x="1021" y="1534"/>
                  </a:lnTo>
                  <a:lnTo>
                    <a:pt x="1013" y="1554"/>
                  </a:lnTo>
                  <a:lnTo>
                    <a:pt x="1000" y="1570"/>
                  </a:lnTo>
                  <a:lnTo>
                    <a:pt x="984" y="1584"/>
                  </a:lnTo>
                  <a:lnTo>
                    <a:pt x="965" y="1593"/>
                  </a:lnTo>
                  <a:lnTo>
                    <a:pt x="944" y="1598"/>
                  </a:lnTo>
                  <a:lnTo>
                    <a:pt x="797" y="1610"/>
                  </a:lnTo>
                  <a:lnTo>
                    <a:pt x="775" y="1609"/>
                  </a:lnTo>
                  <a:lnTo>
                    <a:pt x="755" y="1603"/>
                  </a:lnTo>
                  <a:lnTo>
                    <a:pt x="737" y="1592"/>
                  </a:lnTo>
                  <a:lnTo>
                    <a:pt x="721" y="1578"/>
                  </a:lnTo>
                  <a:lnTo>
                    <a:pt x="710" y="1560"/>
                  </a:lnTo>
                  <a:lnTo>
                    <a:pt x="703" y="1539"/>
                  </a:lnTo>
                  <a:lnTo>
                    <a:pt x="683" y="1439"/>
                  </a:lnTo>
                  <a:lnTo>
                    <a:pt x="631" y="1427"/>
                  </a:lnTo>
                  <a:lnTo>
                    <a:pt x="581" y="1411"/>
                  </a:lnTo>
                  <a:lnTo>
                    <a:pt x="532" y="1391"/>
                  </a:lnTo>
                  <a:lnTo>
                    <a:pt x="459" y="1459"/>
                  </a:lnTo>
                  <a:lnTo>
                    <a:pt x="442" y="1472"/>
                  </a:lnTo>
                  <a:lnTo>
                    <a:pt x="422" y="1480"/>
                  </a:lnTo>
                  <a:lnTo>
                    <a:pt x="401" y="1483"/>
                  </a:lnTo>
                  <a:lnTo>
                    <a:pt x="380" y="1481"/>
                  </a:lnTo>
                  <a:lnTo>
                    <a:pt x="359" y="1474"/>
                  </a:lnTo>
                  <a:lnTo>
                    <a:pt x="341" y="1462"/>
                  </a:lnTo>
                  <a:lnTo>
                    <a:pt x="229" y="1368"/>
                  </a:lnTo>
                  <a:lnTo>
                    <a:pt x="216" y="1354"/>
                  </a:lnTo>
                  <a:lnTo>
                    <a:pt x="207" y="1339"/>
                  </a:lnTo>
                  <a:lnTo>
                    <a:pt x="200" y="1322"/>
                  </a:lnTo>
                  <a:lnTo>
                    <a:pt x="198" y="1304"/>
                  </a:lnTo>
                  <a:lnTo>
                    <a:pt x="199" y="1286"/>
                  </a:lnTo>
                  <a:lnTo>
                    <a:pt x="204" y="1268"/>
                  </a:lnTo>
                  <a:lnTo>
                    <a:pt x="213" y="1251"/>
                  </a:lnTo>
                  <a:lnTo>
                    <a:pt x="268" y="1168"/>
                  </a:lnTo>
                  <a:lnTo>
                    <a:pt x="241" y="1125"/>
                  </a:lnTo>
                  <a:lnTo>
                    <a:pt x="218" y="1080"/>
                  </a:lnTo>
                  <a:lnTo>
                    <a:pt x="198" y="1033"/>
                  </a:lnTo>
                  <a:lnTo>
                    <a:pt x="98" y="1030"/>
                  </a:lnTo>
                  <a:lnTo>
                    <a:pt x="76" y="1027"/>
                  </a:lnTo>
                  <a:lnTo>
                    <a:pt x="56" y="1018"/>
                  </a:lnTo>
                  <a:lnTo>
                    <a:pt x="39" y="1006"/>
                  </a:lnTo>
                  <a:lnTo>
                    <a:pt x="26" y="989"/>
                  </a:lnTo>
                  <a:lnTo>
                    <a:pt x="17" y="970"/>
                  </a:lnTo>
                  <a:lnTo>
                    <a:pt x="12" y="949"/>
                  </a:lnTo>
                  <a:lnTo>
                    <a:pt x="0" y="803"/>
                  </a:lnTo>
                  <a:lnTo>
                    <a:pt x="1" y="782"/>
                  </a:lnTo>
                  <a:lnTo>
                    <a:pt x="7" y="761"/>
                  </a:lnTo>
                  <a:lnTo>
                    <a:pt x="17" y="743"/>
                  </a:lnTo>
                  <a:lnTo>
                    <a:pt x="32" y="728"/>
                  </a:lnTo>
                  <a:lnTo>
                    <a:pt x="50" y="716"/>
                  </a:lnTo>
                  <a:lnTo>
                    <a:pt x="70" y="709"/>
                  </a:lnTo>
                  <a:lnTo>
                    <a:pt x="163" y="691"/>
                  </a:lnTo>
                  <a:lnTo>
                    <a:pt x="175" y="637"/>
                  </a:lnTo>
                  <a:lnTo>
                    <a:pt x="191" y="583"/>
                  </a:lnTo>
                  <a:lnTo>
                    <a:pt x="211" y="532"/>
                  </a:lnTo>
                  <a:lnTo>
                    <a:pt x="146" y="464"/>
                  </a:lnTo>
                  <a:lnTo>
                    <a:pt x="133" y="446"/>
                  </a:lnTo>
                  <a:lnTo>
                    <a:pt x="125" y="426"/>
                  </a:lnTo>
                  <a:lnTo>
                    <a:pt x="122" y="406"/>
                  </a:lnTo>
                  <a:lnTo>
                    <a:pt x="124" y="385"/>
                  </a:lnTo>
                  <a:lnTo>
                    <a:pt x="131" y="365"/>
                  </a:lnTo>
                  <a:lnTo>
                    <a:pt x="143" y="346"/>
                  </a:lnTo>
                  <a:lnTo>
                    <a:pt x="237" y="234"/>
                  </a:lnTo>
                  <a:lnTo>
                    <a:pt x="251" y="221"/>
                  </a:lnTo>
                  <a:lnTo>
                    <a:pt x="267" y="211"/>
                  </a:lnTo>
                  <a:lnTo>
                    <a:pt x="284" y="205"/>
                  </a:lnTo>
                  <a:lnTo>
                    <a:pt x="301" y="203"/>
                  </a:lnTo>
                  <a:lnTo>
                    <a:pt x="319" y="204"/>
                  </a:lnTo>
                  <a:lnTo>
                    <a:pt x="337" y="209"/>
                  </a:lnTo>
                  <a:lnTo>
                    <a:pt x="354" y="217"/>
                  </a:lnTo>
                  <a:lnTo>
                    <a:pt x="428" y="266"/>
                  </a:lnTo>
                  <a:lnTo>
                    <a:pt x="478" y="234"/>
                  </a:lnTo>
                  <a:lnTo>
                    <a:pt x="530" y="206"/>
                  </a:lnTo>
                  <a:lnTo>
                    <a:pt x="585" y="184"/>
                  </a:lnTo>
                  <a:lnTo>
                    <a:pt x="588" y="97"/>
                  </a:lnTo>
                  <a:lnTo>
                    <a:pt x="591" y="76"/>
                  </a:lnTo>
                  <a:lnTo>
                    <a:pt x="600" y="56"/>
                  </a:lnTo>
                  <a:lnTo>
                    <a:pt x="612" y="39"/>
                  </a:lnTo>
                  <a:lnTo>
                    <a:pt x="629" y="26"/>
                  </a:lnTo>
                  <a:lnTo>
                    <a:pt x="649" y="17"/>
                  </a:lnTo>
                  <a:lnTo>
                    <a:pt x="670" y="12"/>
                  </a:lnTo>
                  <a:lnTo>
                    <a:pt x="815" y="0"/>
                  </a:lnTo>
                  <a:close/>
                </a:path>
              </a:pathLst>
            </a:custGeom>
            <a:grpFill/>
            <a:ln w="0">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6" name="Freeform 8"/>
            <p:cNvSpPr>
              <a:spLocks noEditPoints="1"/>
            </p:cNvSpPr>
            <p:nvPr/>
          </p:nvSpPr>
          <p:spPr bwMode="auto">
            <a:xfrm>
              <a:off x="358" y="860"/>
              <a:ext cx="109" cy="109"/>
            </a:xfrm>
            <a:custGeom>
              <a:avLst/>
              <a:gdLst>
                <a:gd name="T0" fmla="*/ 587 w 1310"/>
                <a:gd name="T1" fmla="*/ 425 h 1305"/>
                <a:gd name="T2" fmla="*/ 495 w 1310"/>
                <a:gd name="T3" fmla="*/ 480 h 1305"/>
                <a:gd name="T4" fmla="*/ 437 w 1310"/>
                <a:gd name="T5" fmla="*/ 571 h 1305"/>
                <a:gd name="T6" fmla="*/ 427 w 1310"/>
                <a:gd name="T7" fmla="*/ 682 h 1305"/>
                <a:gd name="T8" fmla="*/ 468 w 1310"/>
                <a:gd name="T9" fmla="*/ 783 h 1305"/>
                <a:gd name="T10" fmla="*/ 548 w 1310"/>
                <a:gd name="T11" fmla="*/ 853 h 1305"/>
                <a:gd name="T12" fmla="*/ 656 w 1310"/>
                <a:gd name="T13" fmla="*/ 881 h 1305"/>
                <a:gd name="T14" fmla="*/ 763 w 1310"/>
                <a:gd name="T15" fmla="*/ 856 h 1305"/>
                <a:gd name="T16" fmla="*/ 845 w 1310"/>
                <a:gd name="T17" fmla="*/ 787 h 1305"/>
                <a:gd name="T18" fmla="*/ 889 w 1310"/>
                <a:gd name="T19" fmla="*/ 687 h 1305"/>
                <a:gd name="T20" fmla="*/ 881 w 1310"/>
                <a:gd name="T21" fmla="*/ 576 h 1305"/>
                <a:gd name="T22" fmla="*/ 825 w 1310"/>
                <a:gd name="T23" fmla="*/ 484 h 1305"/>
                <a:gd name="T24" fmla="*/ 735 w 1310"/>
                <a:gd name="T25" fmla="*/ 427 h 1305"/>
                <a:gd name="T26" fmla="*/ 622 w 1310"/>
                <a:gd name="T27" fmla="*/ 0 h 1305"/>
                <a:gd name="T28" fmla="*/ 753 w 1310"/>
                <a:gd name="T29" fmla="*/ 11 h 1305"/>
                <a:gd name="T30" fmla="*/ 793 w 1310"/>
                <a:gd name="T31" fmla="*/ 59 h 1305"/>
                <a:gd name="T32" fmla="*/ 849 w 1310"/>
                <a:gd name="T33" fmla="*/ 150 h 1305"/>
                <a:gd name="T34" fmla="*/ 977 w 1310"/>
                <a:gd name="T35" fmla="*/ 158 h 1305"/>
                <a:gd name="T36" fmla="*/ 1037 w 1310"/>
                <a:gd name="T37" fmla="*/ 140 h 1305"/>
                <a:gd name="T38" fmla="*/ 1094 w 1310"/>
                <a:gd name="T39" fmla="*/ 167 h 1305"/>
                <a:gd name="T40" fmla="*/ 1179 w 1310"/>
                <a:gd name="T41" fmla="*/ 268 h 1305"/>
                <a:gd name="T42" fmla="*/ 1175 w 1310"/>
                <a:gd name="T43" fmla="*/ 329 h 1305"/>
                <a:gd name="T44" fmla="*/ 1146 w 1310"/>
                <a:gd name="T45" fmla="*/ 432 h 1305"/>
                <a:gd name="T46" fmla="*/ 1233 w 1310"/>
                <a:gd name="T47" fmla="*/ 523 h 1305"/>
                <a:gd name="T48" fmla="*/ 1289 w 1310"/>
                <a:gd name="T49" fmla="*/ 553 h 1305"/>
                <a:gd name="T50" fmla="*/ 1310 w 1310"/>
                <a:gd name="T51" fmla="*/ 612 h 1305"/>
                <a:gd name="T52" fmla="*/ 1298 w 1310"/>
                <a:gd name="T53" fmla="*/ 743 h 1305"/>
                <a:gd name="T54" fmla="*/ 1251 w 1310"/>
                <a:gd name="T55" fmla="*/ 785 h 1305"/>
                <a:gd name="T56" fmla="*/ 1157 w 1310"/>
                <a:gd name="T57" fmla="*/ 839 h 1305"/>
                <a:gd name="T58" fmla="*/ 1155 w 1310"/>
                <a:gd name="T59" fmla="*/ 969 h 1305"/>
                <a:gd name="T60" fmla="*/ 1174 w 1310"/>
                <a:gd name="T61" fmla="*/ 1029 h 1305"/>
                <a:gd name="T62" fmla="*/ 1146 w 1310"/>
                <a:gd name="T63" fmla="*/ 1086 h 1305"/>
                <a:gd name="T64" fmla="*/ 1045 w 1310"/>
                <a:gd name="T65" fmla="*/ 1171 h 1305"/>
                <a:gd name="T66" fmla="*/ 983 w 1310"/>
                <a:gd name="T67" fmla="*/ 1166 h 1305"/>
                <a:gd name="T68" fmla="*/ 874 w 1310"/>
                <a:gd name="T69" fmla="*/ 1134 h 1305"/>
                <a:gd name="T70" fmla="*/ 779 w 1310"/>
                <a:gd name="T71" fmla="*/ 1228 h 1305"/>
                <a:gd name="T72" fmla="*/ 749 w 1310"/>
                <a:gd name="T73" fmla="*/ 1284 h 1305"/>
                <a:gd name="T74" fmla="*/ 690 w 1310"/>
                <a:gd name="T75" fmla="*/ 1305 h 1305"/>
                <a:gd name="T76" fmla="*/ 558 w 1310"/>
                <a:gd name="T77" fmla="*/ 1293 h 1305"/>
                <a:gd name="T78" fmla="*/ 517 w 1310"/>
                <a:gd name="T79" fmla="*/ 1246 h 1305"/>
                <a:gd name="T80" fmla="*/ 465 w 1310"/>
                <a:gd name="T81" fmla="*/ 1143 h 1305"/>
                <a:gd name="T82" fmla="*/ 335 w 1310"/>
                <a:gd name="T83" fmla="*/ 1146 h 1305"/>
                <a:gd name="T84" fmla="*/ 273 w 1310"/>
                <a:gd name="T85" fmla="*/ 1165 h 1305"/>
                <a:gd name="T86" fmla="*/ 216 w 1310"/>
                <a:gd name="T87" fmla="*/ 1138 h 1305"/>
                <a:gd name="T88" fmla="*/ 132 w 1310"/>
                <a:gd name="T89" fmla="*/ 1037 h 1305"/>
                <a:gd name="T90" fmla="*/ 137 w 1310"/>
                <a:gd name="T91" fmla="*/ 975 h 1305"/>
                <a:gd name="T92" fmla="*/ 172 w 1310"/>
                <a:gd name="T93" fmla="*/ 868 h 1305"/>
                <a:gd name="T94" fmla="*/ 78 w 1310"/>
                <a:gd name="T95" fmla="*/ 782 h 1305"/>
                <a:gd name="T96" fmla="*/ 22 w 1310"/>
                <a:gd name="T97" fmla="*/ 751 h 1305"/>
                <a:gd name="T98" fmla="*/ 0 w 1310"/>
                <a:gd name="T99" fmla="*/ 692 h 1305"/>
                <a:gd name="T100" fmla="*/ 12 w 1310"/>
                <a:gd name="T101" fmla="*/ 561 h 1305"/>
                <a:gd name="T102" fmla="*/ 60 w 1310"/>
                <a:gd name="T103" fmla="*/ 520 h 1305"/>
                <a:gd name="T104" fmla="*/ 157 w 1310"/>
                <a:gd name="T105" fmla="*/ 466 h 1305"/>
                <a:gd name="T106" fmla="*/ 156 w 1310"/>
                <a:gd name="T107" fmla="*/ 336 h 1305"/>
                <a:gd name="T108" fmla="*/ 138 w 1310"/>
                <a:gd name="T109" fmla="*/ 276 h 1305"/>
                <a:gd name="T110" fmla="*/ 164 w 1310"/>
                <a:gd name="T111" fmla="*/ 219 h 1305"/>
                <a:gd name="T112" fmla="*/ 266 w 1310"/>
                <a:gd name="T113" fmla="*/ 134 h 1305"/>
                <a:gd name="T114" fmla="*/ 329 w 1310"/>
                <a:gd name="T115" fmla="*/ 139 h 1305"/>
                <a:gd name="T116" fmla="*/ 434 w 1310"/>
                <a:gd name="T117" fmla="*/ 164 h 1305"/>
                <a:gd name="T118" fmla="*/ 532 w 1310"/>
                <a:gd name="T119" fmla="*/ 77 h 1305"/>
                <a:gd name="T120" fmla="*/ 562 w 1310"/>
                <a:gd name="T121" fmla="*/ 21 h 1305"/>
                <a:gd name="T122" fmla="*/ 622 w 1310"/>
                <a:gd name="T123" fmla="*/ 0 h 1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310" h="1305">
                  <a:moveTo>
                    <a:pt x="661" y="414"/>
                  </a:moveTo>
                  <a:lnTo>
                    <a:pt x="624" y="417"/>
                  </a:lnTo>
                  <a:lnTo>
                    <a:pt x="587" y="425"/>
                  </a:lnTo>
                  <a:lnTo>
                    <a:pt x="553" y="439"/>
                  </a:lnTo>
                  <a:lnTo>
                    <a:pt x="522" y="457"/>
                  </a:lnTo>
                  <a:lnTo>
                    <a:pt x="495" y="480"/>
                  </a:lnTo>
                  <a:lnTo>
                    <a:pt x="471" y="507"/>
                  </a:lnTo>
                  <a:lnTo>
                    <a:pt x="452" y="537"/>
                  </a:lnTo>
                  <a:lnTo>
                    <a:pt x="437" y="571"/>
                  </a:lnTo>
                  <a:lnTo>
                    <a:pt x="428" y="606"/>
                  </a:lnTo>
                  <a:lnTo>
                    <a:pt x="425" y="644"/>
                  </a:lnTo>
                  <a:lnTo>
                    <a:pt x="427" y="682"/>
                  </a:lnTo>
                  <a:lnTo>
                    <a:pt x="436" y="718"/>
                  </a:lnTo>
                  <a:lnTo>
                    <a:pt x="449" y="751"/>
                  </a:lnTo>
                  <a:lnTo>
                    <a:pt x="468" y="783"/>
                  </a:lnTo>
                  <a:lnTo>
                    <a:pt x="491" y="810"/>
                  </a:lnTo>
                  <a:lnTo>
                    <a:pt x="518" y="834"/>
                  </a:lnTo>
                  <a:lnTo>
                    <a:pt x="548" y="853"/>
                  </a:lnTo>
                  <a:lnTo>
                    <a:pt x="581" y="868"/>
                  </a:lnTo>
                  <a:lnTo>
                    <a:pt x="618" y="877"/>
                  </a:lnTo>
                  <a:lnTo>
                    <a:pt x="656" y="881"/>
                  </a:lnTo>
                  <a:lnTo>
                    <a:pt x="693" y="878"/>
                  </a:lnTo>
                  <a:lnTo>
                    <a:pt x="729" y="870"/>
                  </a:lnTo>
                  <a:lnTo>
                    <a:pt x="763" y="856"/>
                  </a:lnTo>
                  <a:lnTo>
                    <a:pt x="794" y="837"/>
                  </a:lnTo>
                  <a:lnTo>
                    <a:pt x="821" y="814"/>
                  </a:lnTo>
                  <a:lnTo>
                    <a:pt x="845" y="787"/>
                  </a:lnTo>
                  <a:lnTo>
                    <a:pt x="864" y="756"/>
                  </a:lnTo>
                  <a:lnTo>
                    <a:pt x="880" y="723"/>
                  </a:lnTo>
                  <a:lnTo>
                    <a:pt x="889" y="687"/>
                  </a:lnTo>
                  <a:lnTo>
                    <a:pt x="892" y="650"/>
                  </a:lnTo>
                  <a:lnTo>
                    <a:pt x="890" y="612"/>
                  </a:lnTo>
                  <a:lnTo>
                    <a:pt x="881" y="576"/>
                  </a:lnTo>
                  <a:lnTo>
                    <a:pt x="867" y="542"/>
                  </a:lnTo>
                  <a:lnTo>
                    <a:pt x="848" y="512"/>
                  </a:lnTo>
                  <a:lnTo>
                    <a:pt x="825" y="484"/>
                  </a:lnTo>
                  <a:lnTo>
                    <a:pt x="798" y="460"/>
                  </a:lnTo>
                  <a:lnTo>
                    <a:pt x="768" y="441"/>
                  </a:lnTo>
                  <a:lnTo>
                    <a:pt x="735" y="427"/>
                  </a:lnTo>
                  <a:lnTo>
                    <a:pt x="699" y="417"/>
                  </a:lnTo>
                  <a:lnTo>
                    <a:pt x="661" y="414"/>
                  </a:lnTo>
                  <a:close/>
                  <a:moveTo>
                    <a:pt x="622" y="0"/>
                  </a:moveTo>
                  <a:lnTo>
                    <a:pt x="711" y="1"/>
                  </a:lnTo>
                  <a:lnTo>
                    <a:pt x="733" y="3"/>
                  </a:lnTo>
                  <a:lnTo>
                    <a:pt x="753" y="11"/>
                  </a:lnTo>
                  <a:lnTo>
                    <a:pt x="770" y="24"/>
                  </a:lnTo>
                  <a:lnTo>
                    <a:pt x="784" y="40"/>
                  </a:lnTo>
                  <a:lnTo>
                    <a:pt x="793" y="59"/>
                  </a:lnTo>
                  <a:lnTo>
                    <a:pt x="798" y="80"/>
                  </a:lnTo>
                  <a:lnTo>
                    <a:pt x="804" y="135"/>
                  </a:lnTo>
                  <a:lnTo>
                    <a:pt x="849" y="150"/>
                  </a:lnTo>
                  <a:lnTo>
                    <a:pt x="893" y="169"/>
                  </a:lnTo>
                  <a:lnTo>
                    <a:pt x="934" y="191"/>
                  </a:lnTo>
                  <a:lnTo>
                    <a:pt x="977" y="158"/>
                  </a:lnTo>
                  <a:lnTo>
                    <a:pt x="996" y="147"/>
                  </a:lnTo>
                  <a:lnTo>
                    <a:pt x="1016" y="141"/>
                  </a:lnTo>
                  <a:lnTo>
                    <a:pt x="1037" y="140"/>
                  </a:lnTo>
                  <a:lnTo>
                    <a:pt x="1058" y="144"/>
                  </a:lnTo>
                  <a:lnTo>
                    <a:pt x="1077" y="153"/>
                  </a:lnTo>
                  <a:lnTo>
                    <a:pt x="1094" y="167"/>
                  </a:lnTo>
                  <a:lnTo>
                    <a:pt x="1158" y="231"/>
                  </a:lnTo>
                  <a:lnTo>
                    <a:pt x="1171" y="248"/>
                  </a:lnTo>
                  <a:lnTo>
                    <a:pt x="1179" y="268"/>
                  </a:lnTo>
                  <a:lnTo>
                    <a:pt x="1183" y="288"/>
                  </a:lnTo>
                  <a:lnTo>
                    <a:pt x="1181" y="309"/>
                  </a:lnTo>
                  <a:lnTo>
                    <a:pt x="1175" y="329"/>
                  </a:lnTo>
                  <a:lnTo>
                    <a:pt x="1163" y="348"/>
                  </a:lnTo>
                  <a:lnTo>
                    <a:pt x="1126" y="392"/>
                  </a:lnTo>
                  <a:lnTo>
                    <a:pt x="1146" y="432"/>
                  </a:lnTo>
                  <a:lnTo>
                    <a:pt x="1163" y="473"/>
                  </a:lnTo>
                  <a:lnTo>
                    <a:pt x="1176" y="516"/>
                  </a:lnTo>
                  <a:lnTo>
                    <a:pt x="1233" y="523"/>
                  </a:lnTo>
                  <a:lnTo>
                    <a:pt x="1254" y="529"/>
                  </a:lnTo>
                  <a:lnTo>
                    <a:pt x="1273" y="539"/>
                  </a:lnTo>
                  <a:lnTo>
                    <a:pt x="1289" y="553"/>
                  </a:lnTo>
                  <a:lnTo>
                    <a:pt x="1300" y="570"/>
                  </a:lnTo>
                  <a:lnTo>
                    <a:pt x="1308" y="590"/>
                  </a:lnTo>
                  <a:lnTo>
                    <a:pt x="1310" y="612"/>
                  </a:lnTo>
                  <a:lnTo>
                    <a:pt x="1309" y="702"/>
                  </a:lnTo>
                  <a:lnTo>
                    <a:pt x="1306" y="723"/>
                  </a:lnTo>
                  <a:lnTo>
                    <a:pt x="1298" y="743"/>
                  </a:lnTo>
                  <a:lnTo>
                    <a:pt x="1286" y="760"/>
                  </a:lnTo>
                  <a:lnTo>
                    <a:pt x="1270" y="775"/>
                  </a:lnTo>
                  <a:lnTo>
                    <a:pt x="1251" y="785"/>
                  </a:lnTo>
                  <a:lnTo>
                    <a:pt x="1230" y="790"/>
                  </a:lnTo>
                  <a:lnTo>
                    <a:pt x="1171" y="796"/>
                  </a:lnTo>
                  <a:lnTo>
                    <a:pt x="1157" y="839"/>
                  </a:lnTo>
                  <a:lnTo>
                    <a:pt x="1138" y="880"/>
                  </a:lnTo>
                  <a:lnTo>
                    <a:pt x="1116" y="920"/>
                  </a:lnTo>
                  <a:lnTo>
                    <a:pt x="1155" y="969"/>
                  </a:lnTo>
                  <a:lnTo>
                    <a:pt x="1166" y="988"/>
                  </a:lnTo>
                  <a:lnTo>
                    <a:pt x="1173" y="1008"/>
                  </a:lnTo>
                  <a:lnTo>
                    <a:pt x="1174" y="1029"/>
                  </a:lnTo>
                  <a:lnTo>
                    <a:pt x="1170" y="1050"/>
                  </a:lnTo>
                  <a:lnTo>
                    <a:pt x="1161" y="1069"/>
                  </a:lnTo>
                  <a:lnTo>
                    <a:pt x="1146" y="1086"/>
                  </a:lnTo>
                  <a:lnTo>
                    <a:pt x="1082" y="1149"/>
                  </a:lnTo>
                  <a:lnTo>
                    <a:pt x="1065" y="1162"/>
                  </a:lnTo>
                  <a:lnTo>
                    <a:pt x="1045" y="1171"/>
                  </a:lnTo>
                  <a:lnTo>
                    <a:pt x="1024" y="1174"/>
                  </a:lnTo>
                  <a:lnTo>
                    <a:pt x="1003" y="1172"/>
                  </a:lnTo>
                  <a:lnTo>
                    <a:pt x="983" y="1166"/>
                  </a:lnTo>
                  <a:lnTo>
                    <a:pt x="965" y="1154"/>
                  </a:lnTo>
                  <a:lnTo>
                    <a:pt x="915" y="1114"/>
                  </a:lnTo>
                  <a:lnTo>
                    <a:pt x="874" y="1134"/>
                  </a:lnTo>
                  <a:lnTo>
                    <a:pt x="831" y="1151"/>
                  </a:lnTo>
                  <a:lnTo>
                    <a:pt x="787" y="1164"/>
                  </a:lnTo>
                  <a:lnTo>
                    <a:pt x="779" y="1228"/>
                  </a:lnTo>
                  <a:lnTo>
                    <a:pt x="773" y="1249"/>
                  </a:lnTo>
                  <a:lnTo>
                    <a:pt x="763" y="1268"/>
                  </a:lnTo>
                  <a:lnTo>
                    <a:pt x="749" y="1284"/>
                  </a:lnTo>
                  <a:lnTo>
                    <a:pt x="731" y="1296"/>
                  </a:lnTo>
                  <a:lnTo>
                    <a:pt x="711" y="1303"/>
                  </a:lnTo>
                  <a:lnTo>
                    <a:pt x="690" y="1305"/>
                  </a:lnTo>
                  <a:lnTo>
                    <a:pt x="600" y="1304"/>
                  </a:lnTo>
                  <a:lnTo>
                    <a:pt x="577" y="1301"/>
                  </a:lnTo>
                  <a:lnTo>
                    <a:pt x="558" y="1293"/>
                  </a:lnTo>
                  <a:lnTo>
                    <a:pt x="540" y="1281"/>
                  </a:lnTo>
                  <a:lnTo>
                    <a:pt x="527" y="1265"/>
                  </a:lnTo>
                  <a:lnTo>
                    <a:pt x="517" y="1246"/>
                  </a:lnTo>
                  <a:lnTo>
                    <a:pt x="512" y="1225"/>
                  </a:lnTo>
                  <a:lnTo>
                    <a:pt x="505" y="1157"/>
                  </a:lnTo>
                  <a:lnTo>
                    <a:pt x="465" y="1143"/>
                  </a:lnTo>
                  <a:lnTo>
                    <a:pt x="425" y="1126"/>
                  </a:lnTo>
                  <a:lnTo>
                    <a:pt x="388" y="1106"/>
                  </a:lnTo>
                  <a:lnTo>
                    <a:pt x="335" y="1146"/>
                  </a:lnTo>
                  <a:lnTo>
                    <a:pt x="315" y="1158"/>
                  </a:lnTo>
                  <a:lnTo>
                    <a:pt x="294" y="1164"/>
                  </a:lnTo>
                  <a:lnTo>
                    <a:pt x="273" y="1165"/>
                  </a:lnTo>
                  <a:lnTo>
                    <a:pt x="253" y="1161"/>
                  </a:lnTo>
                  <a:lnTo>
                    <a:pt x="233" y="1152"/>
                  </a:lnTo>
                  <a:lnTo>
                    <a:pt x="216" y="1138"/>
                  </a:lnTo>
                  <a:lnTo>
                    <a:pt x="154" y="1074"/>
                  </a:lnTo>
                  <a:lnTo>
                    <a:pt x="140" y="1057"/>
                  </a:lnTo>
                  <a:lnTo>
                    <a:pt x="132" y="1037"/>
                  </a:lnTo>
                  <a:lnTo>
                    <a:pt x="129" y="1017"/>
                  </a:lnTo>
                  <a:lnTo>
                    <a:pt x="130" y="996"/>
                  </a:lnTo>
                  <a:lnTo>
                    <a:pt x="137" y="975"/>
                  </a:lnTo>
                  <a:lnTo>
                    <a:pt x="148" y="957"/>
                  </a:lnTo>
                  <a:lnTo>
                    <a:pt x="191" y="904"/>
                  </a:lnTo>
                  <a:lnTo>
                    <a:pt x="172" y="868"/>
                  </a:lnTo>
                  <a:lnTo>
                    <a:pt x="157" y="829"/>
                  </a:lnTo>
                  <a:lnTo>
                    <a:pt x="144" y="790"/>
                  </a:lnTo>
                  <a:lnTo>
                    <a:pt x="78" y="782"/>
                  </a:lnTo>
                  <a:lnTo>
                    <a:pt x="57" y="776"/>
                  </a:lnTo>
                  <a:lnTo>
                    <a:pt x="37" y="766"/>
                  </a:lnTo>
                  <a:lnTo>
                    <a:pt x="22" y="751"/>
                  </a:lnTo>
                  <a:lnTo>
                    <a:pt x="10" y="733"/>
                  </a:lnTo>
                  <a:lnTo>
                    <a:pt x="3" y="714"/>
                  </a:lnTo>
                  <a:lnTo>
                    <a:pt x="0" y="692"/>
                  </a:lnTo>
                  <a:lnTo>
                    <a:pt x="1" y="602"/>
                  </a:lnTo>
                  <a:lnTo>
                    <a:pt x="4" y="580"/>
                  </a:lnTo>
                  <a:lnTo>
                    <a:pt x="12" y="561"/>
                  </a:lnTo>
                  <a:lnTo>
                    <a:pt x="24" y="544"/>
                  </a:lnTo>
                  <a:lnTo>
                    <a:pt x="40" y="530"/>
                  </a:lnTo>
                  <a:lnTo>
                    <a:pt x="60" y="520"/>
                  </a:lnTo>
                  <a:lnTo>
                    <a:pt x="81" y="515"/>
                  </a:lnTo>
                  <a:lnTo>
                    <a:pt x="143" y="509"/>
                  </a:lnTo>
                  <a:lnTo>
                    <a:pt x="157" y="466"/>
                  </a:lnTo>
                  <a:lnTo>
                    <a:pt x="174" y="425"/>
                  </a:lnTo>
                  <a:lnTo>
                    <a:pt x="194" y="385"/>
                  </a:lnTo>
                  <a:lnTo>
                    <a:pt x="156" y="336"/>
                  </a:lnTo>
                  <a:lnTo>
                    <a:pt x="145" y="317"/>
                  </a:lnTo>
                  <a:lnTo>
                    <a:pt x="139" y="297"/>
                  </a:lnTo>
                  <a:lnTo>
                    <a:pt x="138" y="276"/>
                  </a:lnTo>
                  <a:lnTo>
                    <a:pt x="142" y="255"/>
                  </a:lnTo>
                  <a:lnTo>
                    <a:pt x="151" y="236"/>
                  </a:lnTo>
                  <a:lnTo>
                    <a:pt x="164" y="219"/>
                  </a:lnTo>
                  <a:lnTo>
                    <a:pt x="229" y="156"/>
                  </a:lnTo>
                  <a:lnTo>
                    <a:pt x="246" y="142"/>
                  </a:lnTo>
                  <a:lnTo>
                    <a:pt x="266" y="134"/>
                  </a:lnTo>
                  <a:lnTo>
                    <a:pt x="286" y="130"/>
                  </a:lnTo>
                  <a:lnTo>
                    <a:pt x="307" y="132"/>
                  </a:lnTo>
                  <a:lnTo>
                    <a:pt x="329" y="139"/>
                  </a:lnTo>
                  <a:lnTo>
                    <a:pt x="347" y="150"/>
                  </a:lnTo>
                  <a:lnTo>
                    <a:pt x="391" y="186"/>
                  </a:lnTo>
                  <a:lnTo>
                    <a:pt x="434" y="164"/>
                  </a:lnTo>
                  <a:lnTo>
                    <a:pt x="479" y="146"/>
                  </a:lnTo>
                  <a:lnTo>
                    <a:pt x="525" y="132"/>
                  </a:lnTo>
                  <a:lnTo>
                    <a:pt x="532" y="77"/>
                  </a:lnTo>
                  <a:lnTo>
                    <a:pt x="537" y="55"/>
                  </a:lnTo>
                  <a:lnTo>
                    <a:pt x="547" y="37"/>
                  </a:lnTo>
                  <a:lnTo>
                    <a:pt x="562" y="21"/>
                  </a:lnTo>
                  <a:lnTo>
                    <a:pt x="579" y="9"/>
                  </a:lnTo>
                  <a:lnTo>
                    <a:pt x="600" y="2"/>
                  </a:lnTo>
                  <a:lnTo>
                    <a:pt x="622" y="0"/>
                  </a:lnTo>
                  <a:close/>
                </a:path>
              </a:pathLst>
            </a:custGeom>
            <a:grpFill/>
            <a:ln w="0">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28" name="Group 11"/>
          <p:cNvGrpSpPr>
            <a:grpSpLocks noChangeAspect="1"/>
          </p:cNvGrpSpPr>
          <p:nvPr/>
        </p:nvGrpSpPr>
        <p:grpSpPr bwMode="auto">
          <a:xfrm>
            <a:off x="4282881" y="4905780"/>
            <a:ext cx="418032" cy="510790"/>
            <a:chOff x="524" y="510"/>
            <a:chExt cx="338" cy="413"/>
          </a:xfrm>
          <a:noFill/>
        </p:grpSpPr>
        <p:sp>
          <p:nvSpPr>
            <p:cNvPr id="31" name="Freeform 13"/>
            <p:cNvSpPr>
              <a:spLocks/>
            </p:cNvSpPr>
            <p:nvPr/>
          </p:nvSpPr>
          <p:spPr bwMode="auto">
            <a:xfrm>
              <a:off x="572" y="556"/>
              <a:ext cx="290" cy="367"/>
            </a:xfrm>
            <a:custGeom>
              <a:avLst/>
              <a:gdLst>
                <a:gd name="T0" fmla="*/ 2046 w 2325"/>
                <a:gd name="T1" fmla="*/ 0 h 2937"/>
                <a:gd name="T2" fmla="*/ 2143 w 2325"/>
                <a:gd name="T3" fmla="*/ 0 h 2937"/>
                <a:gd name="T4" fmla="*/ 2175 w 2325"/>
                <a:gd name="T5" fmla="*/ 3 h 2937"/>
                <a:gd name="T6" fmla="*/ 2206 w 2325"/>
                <a:gd name="T7" fmla="*/ 11 h 2937"/>
                <a:gd name="T8" fmla="*/ 2235 w 2325"/>
                <a:gd name="T9" fmla="*/ 24 h 2937"/>
                <a:gd name="T10" fmla="*/ 2261 w 2325"/>
                <a:gd name="T11" fmla="*/ 43 h 2937"/>
                <a:gd name="T12" fmla="*/ 2282 w 2325"/>
                <a:gd name="T13" fmla="*/ 65 h 2937"/>
                <a:gd name="T14" fmla="*/ 2300 w 2325"/>
                <a:gd name="T15" fmla="*/ 91 h 2937"/>
                <a:gd name="T16" fmla="*/ 2314 w 2325"/>
                <a:gd name="T17" fmla="*/ 119 h 2937"/>
                <a:gd name="T18" fmla="*/ 2322 w 2325"/>
                <a:gd name="T19" fmla="*/ 150 h 2937"/>
                <a:gd name="T20" fmla="*/ 2325 w 2325"/>
                <a:gd name="T21" fmla="*/ 182 h 2937"/>
                <a:gd name="T22" fmla="*/ 2325 w 2325"/>
                <a:gd name="T23" fmla="*/ 2754 h 2937"/>
                <a:gd name="T24" fmla="*/ 2322 w 2325"/>
                <a:gd name="T25" fmla="*/ 2787 h 2937"/>
                <a:gd name="T26" fmla="*/ 2314 w 2325"/>
                <a:gd name="T27" fmla="*/ 2817 h 2937"/>
                <a:gd name="T28" fmla="*/ 2300 w 2325"/>
                <a:gd name="T29" fmla="*/ 2846 h 2937"/>
                <a:gd name="T30" fmla="*/ 2282 w 2325"/>
                <a:gd name="T31" fmla="*/ 2872 h 2937"/>
                <a:gd name="T32" fmla="*/ 2260 w 2325"/>
                <a:gd name="T33" fmla="*/ 2894 h 2937"/>
                <a:gd name="T34" fmla="*/ 2235 w 2325"/>
                <a:gd name="T35" fmla="*/ 2912 h 2937"/>
                <a:gd name="T36" fmla="*/ 2206 w 2325"/>
                <a:gd name="T37" fmla="*/ 2925 h 2937"/>
                <a:gd name="T38" fmla="*/ 2175 w 2325"/>
                <a:gd name="T39" fmla="*/ 2934 h 2937"/>
                <a:gd name="T40" fmla="*/ 2142 w 2325"/>
                <a:gd name="T41" fmla="*/ 2937 h 2937"/>
                <a:gd name="T42" fmla="*/ 183 w 2325"/>
                <a:gd name="T43" fmla="*/ 2937 h 2937"/>
                <a:gd name="T44" fmla="*/ 150 w 2325"/>
                <a:gd name="T45" fmla="*/ 2934 h 2937"/>
                <a:gd name="T46" fmla="*/ 119 w 2325"/>
                <a:gd name="T47" fmla="*/ 2925 h 2937"/>
                <a:gd name="T48" fmla="*/ 90 w 2325"/>
                <a:gd name="T49" fmla="*/ 2912 h 2937"/>
                <a:gd name="T50" fmla="*/ 64 w 2325"/>
                <a:gd name="T51" fmla="*/ 2894 h 2937"/>
                <a:gd name="T52" fmla="*/ 42 w 2325"/>
                <a:gd name="T53" fmla="*/ 2872 h 2937"/>
                <a:gd name="T54" fmla="*/ 25 w 2325"/>
                <a:gd name="T55" fmla="*/ 2846 h 2937"/>
                <a:gd name="T56" fmla="*/ 11 w 2325"/>
                <a:gd name="T57" fmla="*/ 2817 h 2937"/>
                <a:gd name="T58" fmla="*/ 3 w 2325"/>
                <a:gd name="T59" fmla="*/ 2787 h 2937"/>
                <a:gd name="T60" fmla="*/ 0 w 2325"/>
                <a:gd name="T61" fmla="*/ 2754 h 2937"/>
                <a:gd name="T62" fmla="*/ 0 w 2325"/>
                <a:gd name="T63" fmla="*/ 2665 h 2937"/>
                <a:gd name="T64" fmla="*/ 1759 w 2325"/>
                <a:gd name="T65" fmla="*/ 2665 h 2937"/>
                <a:gd name="T66" fmla="*/ 1801 w 2325"/>
                <a:gd name="T67" fmla="*/ 2662 h 2937"/>
                <a:gd name="T68" fmla="*/ 1842 w 2325"/>
                <a:gd name="T69" fmla="*/ 2653 h 2937"/>
                <a:gd name="T70" fmla="*/ 1880 w 2325"/>
                <a:gd name="T71" fmla="*/ 2639 h 2937"/>
                <a:gd name="T72" fmla="*/ 1915 w 2325"/>
                <a:gd name="T73" fmla="*/ 2619 h 2937"/>
                <a:gd name="T74" fmla="*/ 1947 w 2325"/>
                <a:gd name="T75" fmla="*/ 2595 h 2937"/>
                <a:gd name="T76" fmla="*/ 1975 w 2325"/>
                <a:gd name="T77" fmla="*/ 2567 h 2937"/>
                <a:gd name="T78" fmla="*/ 1999 w 2325"/>
                <a:gd name="T79" fmla="*/ 2535 h 2937"/>
                <a:gd name="T80" fmla="*/ 2019 w 2325"/>
                <a:gd name="T81" fmla="*/ 2499 h 2937"/>
                <a:gd name="T82" fmla="*/ 2033 w 2325"/>
                <a:gd name="T83" fmla="*/ 2461 h 2937"/>
                <a:gd name="T84" fmla="*/ 2043 w 2325"/>
                <a:gd name="T85" fmla="*/ 2421 h 2937"/>
                <a:gd name="T86" fmla="*/ 2046 w 2325"/>
                <a:gd name="T87" fmla="*/ 2379 h 2937"/>
                <a:gd name="T88" fmla="*/ 2046 w 2325"/>
                <a:gd name="T89" fmla="*/ 0 h 29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325" h="2937">
                  <a:moveTo>
                    <a:pt x="2046" y="0"/>
                  </a:moveTo>
                  <a:lnTo>
                    <a:pt x="2143" y="0"/>
                  </a:lnTo>
                  <a:lnTo>
                    <a:pt x="2175" y="3"/>
                  </a:lnTo>
                  <a:lnTo>
                    <a:pt x="2206" y="11"/>
                  </a:lnTo>
                  <a:lnTo>
                    <a:pt x="2235" y="24"/>
                  </a:lnTo>
                  <a:lnTo>
                    <a:pt x="2261" y="43"/>
                  </a:lnTo>
                  <a:lnTo>
                    <a:pt x="2282" y="65"/>
                  </a:lnTo>
                  <a:lnTo>
                    <a:pt x="2300" y="91"/>
                  </a:lnTo>
                  <a:lnTo>
                    <a:pt x="2314" y="119"/>
                  </a:lnTo>
                  <a:lnTo>
                    <a:pt x="2322" y="150"/>
                  </a:lnTo>
                  <a:lnTo>
                    <a:pt x="2325" y="182"/>
                  </a:lnTo>
                  <a:lnTo>
                    <a:pt x="2325" y="2754"/>
                  </a:lnTo>
                  <a:lnTo>
                    <a:pt x="2322" y="2787"/>
                  </a:lnTo>
                  <a:lnTo>
                    <a:pt x="2314" y="2817"/>
                  </a:lnTo>
                  <a:lnTo>
                    <a:pt x="2300" y="2846"/>
                  </a:lnTo>
                  <a:lnTo>
                    <a:pt x="2282" y="2872"/>
                  </a:lnTo>
                  <a:lnTo>
                    <a:pt x="2260" y="2894"/>
                  </a:lnTo>
                  <a:lnTo>
                    <a:pt x="2235" y="2912"/>
                  </a:lnTo>
                  <a:lnTo>
                    <a:pt x="2206" y="2925"/>
                  </a:lnTo>
                  <a:lnTo>
                    <a:pt x="2175" y="2934"/>
                  </a:lnTo>
                  <a:lnTo>
                    <a:pt x="2142" y="2937"/>
                  </a:lnTo>
                  <a:lnTo>
                    <a:pt x="183" y="2937"/>
                  </a:lnTo>
                  <a:lnTo>
                    <a:pt x="150" y="2934"/>
                  </a:lnTo>
                  <a:lnTo>
                    <a:pt x="119" y="2925"/>
                  </a:lnTo>
                  <a:lnTo>
                    <a:pt x="90" y="2912"/>
                  </a:lnTo>
                  <a:lnTo>
                    <a:pt x="64" y="2894"/>
                  </a:lnTo>
                  <a:lnTo>
                    <a:pt x="42" y="2872"/>
                  </a:lnTo>
                  <a:lnTo>
                    <a:pt x="25" y="2846"/>
                  </a:lnTo>
                  <a:lnTo>
                    <a:pt x="11" y="2817"/>
                  </a:lnTo>
                  <a:lnTo>
                    <a:pt x="3" y="2787"/>
                  </a:lnTo>
                  <a:lnTo>
                    <a:pt x="0" y="2754"/>
                  </a:lnTo>
                  <a:lnTo>
                    <a:pt x="0" y="2665"/>
                  </a:lnTo>
                  <a:lnTo>
                    <a:pt x="1759" y="2665"/>
                  </a:lnTo>
                  <a:lnTo>
                    <a:pt x="1801" y="2662"/>
                  </a:lnTo>
                  <a:lnTo>
                    <a:pt x="1842" y="2653"/>
                  </a:lnTo>
                  <a:lnTo>
                    <a:pt x="1880" y="2639"/>
                  </a:lnTo>
                  <a:lnTo>
                    <a:pt x="1915" y="2619"/>
                  </a:lnTo>
                  <a:lnTo>
                    <a:pt x="1947" y="2595"/>
                  </a:lnTo>
                  <a:lnTo>
                    <a:pt x="1975" y="2567"/>
                  </a:lnTo>
                  <a:lnTo>
                    <a:pt x="1999" y="2535"/>
                  </a:lnTo>
                  <a:lnTo>
                    <a:pt x="2019" y="2499"/>
                  </a:lnTo>
                  <a:lnTo>
                    <a:pt x="2033" y="2461"/>
                  </a:lnTo>
                  <a:lnTo>
                    <a:pt x="2043" y="2421"/>
                  </a:lnTo>
                  <a:lnTo>
                    <a:pt x="2046" y="2379"/>
                  </a:lnTo>
                  <a:lnTo>
                    <a:pt x="2046" y="0"/>
                  </a:lnTo>
                  <a:close/>
                </a:path>
              </a:pathLst>
            </a:custGeom>
            <a:grpFill/>
            <a:ln w="0">
              <a:solidFill>
                <a:schemeClr val="accent2"/>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2" name="Freeform 14"/>
            <p:cNvSpPr>
              <a:spLocks noEditPoints="1"/>
            </p:cNvSpPr>
            <p:nvPr/>
          </p:nvSpPr>
          <p:spPr bwMode="auto">
            <a:xfrm>
              <a:off x="524" y="510"/>
              <a:ext cx="291" cy="367"/>
            </a:xfrm>
            <a:custGeom>
              <a:avLst/>
              <a:gdLst>
                <a:gd name="T0" fmla="*/ 517 w 2325"/>
                <a:gd name="T1" fmla="*/ 2154 h 2937"/>
                <a:gd name="T2" fmla="*/ 476 w 2325"/>
                <a:gd name="T3" fmla="*/ 2205 h 2937"/>
                <a:gd name="T4" fmla="*/ 486 w 2325"/>
                <a:gd name="T5" fmla="*/ 2272 h 2937"/>
                <a:gd name="T6" fmla="*/ 538 w 2325"/>
                <a:gd name="T7" fmla="*/ 2312 h 2937"/>
                <a:gd name="T8" fmla="*/ 1222 w 2325"/>
                <a:gd name="T9" fmla="*/ 2312 h 2937"/>
                <a:gd name="T10" fmla="*/ 1274 w 2325"/>
                <a:gd name="T11" fmla="*/ 2272 h 2937"/>
                <a:gd name="T12" fmla="*/ 1283 w 2325"/>
                <a:gd name="T13" fmla="*/ 2205 h 2937"/>
                <a:gd name="T14" fmla="*/ 1243 w 2325"/>
                <a:gd name="T15" fmla="*/ 2154 h 2937"/>
                <a:gd name="T16" fmla="*/ 560 w 2325"/>
                <a:gd name="T17" fmla="*/ 2142 h 2937"/>
                <a:gd name="T18" fmla="*/ 517 w 2325"/>
                <a:gd name="T19" fmla="*/ 1712 h 2937"/>
                <a:gd name="T20" fmla="*/ 476 w 2325"/>
                <a:gd name="T21" fmla="*/ 1765 h 2937"/>
                <a:gd name="T22" fmla="*/ 486 w 2325"/>
                <a:gd name="T23" fmla="*/ 1831 h 2937"/>
                <a:gd name="T24" fmla="*/ 538 w 2325"/>
                <a:gd name="T25" fmla="*/ 1870 h 2937"/>
                <a:gd name="T26" fmla="*/ 1862 w 2325"/>
                <a:gd name="T27" fmla="*/ 1870 h 2937"/>
                <a:gd name="T28" fmla="*/ 1913 w 2325"/>
                <a:gd name="T29" fmla="*/ 1831 h 2937"/>
                <a:gd name="T30" fmla="*/ 1922 w 2325"/>
                <a:gd name="T31" fmla="*/ 1765 h 2937"/>
                <a:gd name="T32" fmla="*/ 1882 w 2325"/>
                <a:gd name="T33" fmla="*/ 1712 h 2937"/>
                <a:gd name="T34" fmla="*/ 560 w 2325"/>
                <a:gd name="T35" fmla="*/ 1701 h 2937"/>
                <a:gd name="T36" fmla="*/ 517 w 2325"/>
                <a:gd name="T37" fmla="*/ 1244 h 2937"/>
                <a:gd name="T38" fmla="*/ 476 w 2325"/>
                <a:gd name="T39" fmla="*/ 1296 h 2937"/>
                <a:gd name="T40" fmla="*/ 486 w 2325"/>
                <a:gd name="T41" fmla="*/ 1362 h 2937"/>
                <a:gd name="T42" fmla="*/ 538 w 2325"/>
                <a:gd name="T43" fmla="*/ 1402 h 2937"/>
                <a:gd name="T44" fmla="*/ 1862 w 2325"/>
                <a:gd name="T45" fmla="*/ 1402 h 2937"/>
                <a:gd name="T46" fmla="*/ 1913 w 2325"/>
                <a:gd name="T47" fmla="*/ 1362 h 2937"/>
                <a:gd name="T48" fmla="*/ 1922 w 2325"/>
                <a:gd name="T49" fmla="*/ 1296 h 2937"/>
                <a:gd name="T50" fmla="*/ 1882 w 2325"/>
                <a:gd name="T51" fmla="*/ 1244 h 2937"/>
                <a:gd name="T52" fmla="*/ 560 w 2325"/>
                <a:gd name="T53" fmla="*/ 1232 h 2937"/>
                <a:gd name="T54" fmla="*/ 2175 w 2325"/>
                <a:gd name="T55" fmla="*/ 3 h 2937"/>
                <a:gd name="T56" fmla="*/ 2260 w 2325"/>
                <a:gd name="T57" fmla="*/ 43 h 2937"/>
                <a:gd name="T58" fmla="*/ 2313 w 2325"/>
                <a:gd name="T59" fmla="*/ 119 h 2937"/>
                <a:gd name="T60" fmla="*/ 2325 w 2325"/>
                <a:gd name="T61" fmla="*/ 2754 h 2937"/>
                <a:gd name="T62" fmla="*/ 2300 w 2325"/>
                <a:gd name="T63" fmla="*/ 2846 h 2937"/>
                <a:gd name="T64" fmla="*/ 2235 w 2325"/>
                <a:gd name="T65" fmla="*/ 2912 h 2937"/>
                <a:gd name="T66" fmla="*/ 2142 w 2325"/>
                <a:gd name="T67" fmla="*/ 2937 h 2937"/>
                <a:gd name="T68" fmla="*/ 119 w 2325"/>
                <a:gd name="T69" fmla="*/ 2926 h 2937"/>
                <a:gd name="T70" fmla="*/ 43 w 2325"/>
                <a:gd name="T71" fmla="*/ 2871 h 2937"/>
                <a:gd name="T72" fmla="*/ 3 w 2325"/>
                <a:gd name="T73" fmla="*/ 2787 h 2937"/>
                <a:gd name="T74" fmla="*/ 63 w 2325"/>
                <a:gd name="T75" fmla="*/ 838 h 2937"/>
                <a:gd name="T76" fmla="*/ 580 w 2325"/>
                <a:gd name="T77" fmla="*/ 839 h 2937"/>
                <a:gd name="T78" fmla="*/ 689 w 2325"/>
                <a:gd name="T79" fmla="*/ 815 h 2937"/>
                <a:gd name="T80" fmla="*/ 774 w 2325"/>
                <a:gd name="T81" fmla="*/ 750 h 2937"/>
                <a:gd name="T82" fmla="*/ 826 w 2325"/>
                <a:gd name="T83" fmla="*/ 655 h 2937"/>
                <a:gd name="T84" fmla="*/ 837 w 2325"/>
                <a:gd name="T85" fmla="*/ 80 h 29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325" h="2937">
                  <a:moveTo>
                    <a:pt x="560" y="2142"/>
                  </a:moveTo>
                  <a:lnTo>
                    <a:pt x="538" y="2145"/>
                  </a:lnTo>
                  <a:lnTo>
                    <a:pt x="517" y="2154"/>
                  </a:lnTo>
                  <a:lnTo>
                    <a:pt x="500" y="2167"/>
                  </a:lnTo>
                  <a:lnTo>
                    <a:pt x="486" y="2185"/>
                  </a:lnTo>
                  <a:lnTo>
                    <a:pt x="476" y="2205"/>
                  </a:lnTo>
                  <a:lnTo>
                    <a:pt x="473" y="2228"/>
                  </a:lnTo>
                  <a:lnTo>
                    <a:pt x="476" y="2252"/>
                  </a:lnTo>
                  <a:lnTo>
                    <a:pt x="486" y="2272"/>
                  </a:lnTo>
                  <a:lnTo>
                    <a:pt x="500" y="2290"/>
                  </a:lnTo>
                  <a:lnTo>
                    <a:pt x="517" y="2303"/>
                  </a:lnTo>
                  <a:lnTo>
                    <a:pt x="538" y="2312"/>
                  </a:lnTo>
                  <a:lnTo>
                    <a:pt x="560" y="2315"/>
                  </a:lnTo>
                  <a:lnTo>
                    <a:pt x="1199" y="2315"/>
                  </a:lnTo>
                  <a:lnTo>
                    <a:pt x="1222" y="2312"/>
                  </a:lnTo>
                  <a:lnTo>
                    <a:pt x="1242" y="2303"/>
                  </a:lnTo>
                  <a:lnTo>
                    <a:pt x="1261" y="2290"/>
                  </a:lnTo>
                  <a:lnTo>
                    <a:pt x="1274" y="2272"/>
                  </a:lnTo>
                  <a:lnTo>
                    <a:pt x="1283" y="2252"/>
                  </a:lnTo>
                  <a:lnTo>
                    <a:pt x="1286" y="2228"/>
                  </a:lnTo>
                  <a:lnTo>
                    <a:pt x="1283" y="2205"/>
                  </a:lnTo>
                  <a:lnTo>
                    <a:pt x="1274" y="2185"/>
                  </a:lnTo>
                  <a:lnTo>
                    <a:pt x="1261" y="2167"/>
                  </a:lnTo>
                  <a:lnTo>
                    <a:pt x="1243" y="2154"/>
                  </a:lnTo>
                  <a:lnTo>
                    <a:pt x="1222" y="2145"/>
                  </a:lnTo>
                  <a:lnTo>
                    <a:pt x="1199" y="2142"/>
                  </a:lnTo>
                  <a:lnTo>
                    <a:pt x="560" y="2142"/>
                  </a:lnTo>
                  <a:close/>
                  <a:moveTo>
                    <a:pt x="560" y="1701"/>
                  </a:moveTo>
                  <a:lnTo>
                    <a:pt x="538" y="1704"/>
                  </a:lnTo>
                  <a:lnTo>
                    <a:pt x="517" y="1712"/>
                  </a:lnTo>
                  <a:lnTo>
                    <a:pt x="500" y="1726"/>
                  </a:lnTo>
                  <a:lnTo>
                    <a:pt x="486" y="1744"/>
                  </a:lnTo>
                  <a:lnTo>
                    <a:pt x="476" y="1765"/>
                  </a:lnTo>
                  <a:lnTo>
                    <a:pt x="473" y="1787"/>
                  </a:lnTo>
                  <a:lnTo>
                    <a:pt x="476" y="1810"/>
                  </a:lnTo>
                  <a:lnTo>
                    <a:pt x="486" y="1831"/>
                  </a:lnTo>
                  <a:lnTo>
                    <a:pt x="500" y="1848"/>
                  </a:lnTo>
                  <a:lnTo>
                    <a:pt x="517" y="1862"/>
                  </a:lnTo>
                  <a:lnTo>
                    <a:pt x="538" y="1870"/>
                  </a:lnTo>
                  <a:lnTo>
                    <a:pt x="560" y="1873"/>
                  </a:lnTo>
                  <a:lnTo>
                    <a:pt x="1838" y="1873"/>
                  </a:lnTo>
                  <a:lnTo>
                    <a:pt x="1862" y="1870"/>
                  </a:lnTo>
                  <a:lnTo>
                    <a:pt x="1882" y="1862"/>
                  </a:lnTo>
                  <a:lnTo>
                    <a:pt x="1900" y="1848"/>
                  </a:lnTo>
                  <a:lnTo>
                    <a:pt x="1913" y="1831"/>
                  </a:lnTo>
                  <a:lnTo>
                    <a:pt x="1922" y="1810"/>
                  </a:lnTo>
                  <a:lnTo>
                    <a:pt x="1925" y="1787"/>
                  </a:lnTo>
                  <a:lnTo>
                    <a:pt x="1922" y="1765"/>
                  </a:lnTo>
                  <a:lnTo>
                    <a:pt x="1913" y="1744"/>
                  </a:lnTo>
                  <a:lnTo>
                    <a:pt x="1900" y="1726"/>
                  </a:lnTo>
                  <a:lnTo>
                    <a:pt x="1882" y="1712"/>
                  </a:lnTo>
                  <a:lnTo>
                    <a:pt x="1862" y="1704"/>
                  </a:lnTo>
                  <a:lnTo>
                    <a:pt x="1838" y="1701"/>
                  </a:lnTo>
                  <a:lnTo>
                    <a:pt x="560" y="1701"/>
                  </a:lnTo>
                  <a:close/>
                  <a:moveTo>
                    <a:pt x="560" y="1232"/>
                  </a:moveTo>
                  <a:lnTo>
                    <a:pt x="538" y="1235"/>
                  </a:lnTo>
                  <a:lnTo>
                    <a:pt x="517" y="1244"/>
                  </a:lnTo>
                  <a:lnTo>
                    <a:pt x="500" y="1258"/>
                  </a:lnTo>
                  <a:lnTo>
                    <a:pt x="486" y="1275"/>
                  </a:lnTo>
                  <a:lnTo>
                    <a:pt x="476" y="1296"/>
                  </a:lnTo>
                  <a:lnTo>
                    <a:pt x="473" y="1319"/>
                  </a:lnTo>
                  <a:lnTo>
                    <a:pt x="476" y="1342"/>
                  </a:lnTo>
                  <a:lnTo>
                    <a:pt x="486" y="1362"/>
                  </a:lnTo>
                  <a:lnTo>
                    <a:pt x="500" y="1379"/>
                  </a:lnTo>
                  <a:lnTo>
                    <a:pt x="517" y="1393"/>
                  </a:lnTo>
                  <a:lnTo>
                    <a:pt x="538" y="1402"/>
                  </a:lnTo>
                  <a:lnTo>
                    <a:pt x="560" y="1405"/>
                  </a:lnTo>
                  <a:lnTo>
                    <a:pt x="1838" y="1405"/>
                  </a:lnTo>
                  <a:lnTo>
                    <a:pt x="1862" y="1402"/>
                  </a:lnTo>
                  <a:lnTo>
                    <a:pt x="1882" y="1393"/>
                  </a:lnTo>
                  <a:lnTo>
                    <a:pt x="1900" y="1379"/>
                  </a:lnTo>
                  <a:lnTo>
                    <a:pt x="1913" y="1362"/>
                  </a:lnTo>
                  <a:lnTo>
                    <a:pt x="1922" y="1342"/>
                  </a:lnTo>
                  <a:lnTo>
                    <a:pt x="1925" y="1319"/>
                  </a:lnTo>
                  <a:lnTo>
                    <a:pt x="1922" y="1296"/>
                  </a:lnTo>
                  <a:lnTo>
                    <a:pt x="1913" y="1275"/>
                  </a:lnTo>
                  <a:lnTo>
                    <a:pt x="1900" y="1258"/>
                  </a:lnTo>
                  <a:lnTo>
                    <a:pt x="1882" y="1244"/>
                  </a:lnTo>
                  <a:lnTo>
                    <a:pt x="1862" y="1235"/>
                  </a:lnTo>
                  <a:lnTo>
                    <a:pt x="1838" y="1232"/>
                  </a:lnTo>
                  <a:lnTo>
                    <a:pt x="560" y="1232"/>
                  </a:lnTo>
                  <a:close/>
                  <a:moveTo>
                    <a:pt x="836" y="0"/>
                  </a:moveTo>
                  <a:lnTo>
                    <a:pt x="2142" y="0"/>
                  </a:lnTo>
                  <a:lnTo>
                    <a:pt x="2175" y="3"/>
                  </a:lnTo>
                  <a:lnTo>
                    <a:pt x="2205" y="11"/>
                  </a:lnTo>
                  <a:lnTo>
                    <a:pt x="2235" y="25"/>
                  </a:lnTo>
                  <a:lnTo>
                    <a:pt x="2260" y="43"/>
                  </a:lnTo>
                  <a:lnTo>
                    <a:pt x="2282" y="65"/>
                  </a:lnTo>
                  <a:lnTo>
                    <a:pt x="2300" y="91"/>
                  </a:lnTo>
                  <a:lnTo>
                    <a:pt x="2313" y="119"/>
                  </a:lnTo>
                  <a:lnTo>
                    <a:pt x="2322" y="150"/>
                  </a:lnTo>
                  <a:lnTo>
                    <a:pt x="2325" y="183"/>
                  </a:lnTo>
                  <a:lnTo>
                    <a:pt x="2325" y="2754"/>
                  </a:lnTo>
                  <a:lnTo>
                    <a:pt x="2322" y="2787"/>
                  </a:lnTo>
                  <a:lnTo>
                    <a:pt x="2313" y="2818"/>
                  </a:lnTo>
                  <a:lnTo>
                    <a:pt x="2300" y="2846"/>
                  </a:lnTo>
                  <a:lnTo>
                    <a:pt x="2282" y="2871"/>
                  </a:lnTo>
                  <a:lnTo>
                    <a:pt x="2260" y="2893"/>
                  </a:lnTo>
                  <a:lnTo>
                    <a:pt x="2235" y="2912"/>
                  </a:lnTo>
                  <a:lnTo>
                    <a:pt x="2205" y="2926"/>
                  </a:lnTo>
                  <a:lnTo>
                    <a:pt x="2175" y="2934"/>
                  </a:lnTo>
                  <a:lnTo>
                    <a:pt x="2142" y="2937"/>
                  </a:lnTo>
                  <a:lnTo>
                    <a:pt x="183" y="2937"/>
                  </a:lnTo>
                  <a:lnTo>
                    <a:pt x="150" y="2934"/>
                  </a:lnTo>
                  <a:lnTo>
                    <a:pt x="119" y="2926"/>
                  </a:lnTo>
                  <a:lnTo>
                    <a:pt x="90" y="2912"/>
                  </a:lnTo>
                  <a:lnTo>
                    <a:pt x="64" y="2893"/>
                  </a:lnTo>
                  <a:lnTo>
                    <a:pt x="43" y="2871"/>
                  </a:lnTo>
                  <a:lnTo>
                    <a:pt x="25" y="2846"/>
                  </a:lnTo>
                  <a:lnTo>
                    <a:pt x="11" y="2818"/>
                  </a:lnTo>
                  <a:lnTo>
                    <a:pt x="3" y="2787"/>
                  </a:lnTo>
                  <a:lnTo>
                    <a:pt x="0" y="2754"/>
                  </a:lnTo>
                  <a:lnTo>
                    <a:pt x="0" y="838"/>
                  </a:lnTo>
                  <a:lnTo>
                    <a:pt x="63" y="838"/>
                  </a:lnTo>
                  <a:lnTo>
                    <a:pt x="71" y="838"/>
                  </a:lnTo>
                  <a:lnTo>
                    <a:pt x="79" y="839"/>
                  </a:lnTo>
                  <a:lnTo>
                    <a:pt x="580" y="839"/>
                  </a:lnTo>
                  <a:lnTo>
                    <a:pt x="618" y="836"/>
                  </a:lnTo>
                  <a:lnTo>
                    <a:pt x="654" y="828"/>
                  </a:lnTo>
                  <a:lnTo>
                    <a:pt x="689" y="815"/>
                  </a:lnTo>
                  <a:lnTo>
                    <a:pt x="720" y="797"/>
                  </a:lnTo>
                  <a:lnTo>
                    <a:pt x="749" y="776"/>
                  </a:lnTo>
                  <a:lnTo>
                    <a:pt x="774" y="750"/>
                  </a:lnTo>
                  <a:lnTo>
                    <a:pt x="796" y="721"/>
                  </a:lnTo>
                  <a:lnTo>
                    <a:pt x="813" y="689"/>
                  </a:lnTo>
                  <a:lnTo>
                    <a:pt x="826" y="655"/>
                  </a:lnTo>
                  <a:lnTo>
                    <a:pt x="834" y="619"/>
                  </a:lnTo>
                  <a:lnTo>
                    <a:pt x="837" y="581"/>
                  </a:lnTo>
                  <a:lnTo>
                    <a:pt x="837" y="80"/>
                  </a:lnTo>
                  <a:lnTo>
                    <a:pt x="836" y="60"/>
                  </a:lnTo>
                  <a:lnTo>
                    <a:pt x="836" y="0"/>
                  </a:lnTo>
                  <a:close/>
                </a:path>
              </a:pathLst>
            </a:custGeom>
            <a:grpFill/>
            <a:ln w="0">
              <a:solidFill>
                <a:schemeClr val="accent2"/>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3" name="Freeform 15"/>
            <p:cNvSpPr>
              <a:spLocks/>
            </p:cNvSpPr>
            <p:nvPr/>
          </p:nvSpPr>
          <p:spPr bwMode="auto">
            <a:xfrm>
              <a:off x="524" y="510"/>
              <a:ext cx="92" cy="91"/>
            </a:xfrm>
            <a:custGeom>
              <a:avLst/>
              <a:gdLst>
                <a:gd name="T0" fmla="*/ 654 w 732"/>
                <a:gd name="T1" fmla="*/ 0 h 731"/>
                <a:gd name="T2" fmla="*/ 670 w 732"/>
                <a:gd name="T3" fmla="*/ 2 h 731"/>
                <a:gd name="T4" fmla="*/ 687 w 732"/>
                <a:gd name="T5" fmla="*/ 7 h 731"/>
                <a:gd name="T6" fmla="*/ 701 w 732"/>
                <a:gd name="T7" fmla="*/ 15 h 731"/>
                <a:gd name="T8" fmla="*/ 714 w 732"/>
                <a:gd name="T9" fmla="*/ 27 h 731"/>
                <a:gd name="T10" fmla="*/ 723 w 732"/>
                <a:gd name="T11" fmla="*/ 41 h 731"/>
                <a:gd name="T12" fmla="*/ 729 w 732"/>
                <a:gd name="T13" fmla="*/ 58 h 731"/>
                <a:gd name="T14" fmla="*/ 732 w 732"/>
                <a:gd name="T15" fmla="*/ 77 h 731"/>
                <a:gd name="T16" fmla="*/ 732 w 732"/>
                <a:gd name="T17" fmla="*/ 580 h 731"/>
                <a:gd name="T18" fmla="*/ 728 w 732"/>
                <a:gd name="T19" fmla="*/ 611 h 731"/>
                <a:gd name="T20" fmla="*/ 719 w 732"/>
                <a:gd name="T21" fmla="*/ 639 h 731"/>
                <a:gd name="T22" fmla="*/ 705 w 732"/>
                <a:gd name="T23" fmla="*/ 664 h 731"/>
                <a:gd name="T24" fmla="*/ 687 w 732"/>
                <a:gd name="T25" fmla="*/ 687 h 731"/>
                <a:gd name="T26" fmla="*/ 664 w 732"/>
                <a:gd name="T27" fmla="*/ 705 h 731"/>
                <a:gd name="T28" fmla="*/ 638 w 732"/>
                <a:gd name="T29" fmla="*/ 719 h 731"/>
                <a:gd name="T30" fmla="*/ 610 w 732"/>
                <a:gd name="T31" fmla="*/ 728 h 731"/>
                <a:gd name="T32" fmla="*/ 579 w 732"/>
                <a:gd name="T33" fmla="*/ 731 h 731"/>
                <a:gd name="T34" fmla="*/ 77 w 732"/>
                <a:gd name="T35" fmla="*/ 731 h 731"/>
                <a:gd name="T36" fmla="*/ 57 w 732"/>
                <a:gd name="T37" fmla="*/ 729 h 731"/>
                <a:gd name="T38" fmla="*/ 40 w 732"/>
                <a:gd name="T39" fmla="*/ 722 h 731"/>
                <a:gd name="T40" fmla="*/ 26 w 732"/>
                <a:gd name="T41" fmla="*/ 712 h 731"/>
                <a:gd name="T42" fmla="*/ 14 w 732"/>
                <a:gd name="T43" fmla="*/ 699 h 731"/>
                <a:gd name="T44" fmla="*/ 6 w 732"/>
                <a:gd name="T45" fmla="*/ 684 h 731"/>
                <a:gd name="T46" fmla="*/ 1 w 732"/>
                <a:gd name="T47" fmla="*/ 668 h 731"/>
                <a:gd name="T48" fmla="*/ 0 w 732"/>
                <a:gd name="T49" fmla="*/ 650 h 731"/>
                <a:gd name="T50" fmla="*/ 3 w 732"/>
                <a:gd name="T51" fmla="*/ 633 h 731"/>
                <a:gd name="T52" fmla="*/ 11 w 732"/>
                <a:gd name="T53" fmla="*/ 616 h 731"/>
                <a:gd name="T54" fmla="*/ 23 w 732"/>
                <a:gd name="T55" fmla="*/ 601 h 731"/>
                <a:gd name="T56" fmla="*/ 600 w 732"/>
                <a:gd name="T57" fmla="*/ 22 h 731"/>
                <a:gd name="T58" fmla="*/ 612 w 732"/>
                <a:gd name="T59" fmla="*/ 12 h 731"/>
                <a:gd name="T60" fmla="*/ 626 w 732"/>
                <a:gd name="T61" fmla="*/ 5 h 731"/>
                <a:gd name="T62" fmla="*/ 639 w 732"/>
                <a:gd name="T63" fmla="*/ 1 h 731"/>
                <a:gd name="T64" fmla="*/ 654 w 732"/>
                <a:gd name="T65" fmla="*/ 0 h 7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32" h="731">
                  <a:moveTo>
                    <a:pt x="654" y="0"/>
                  </a:moveTo>
                  <a:lnTo>
                    <a:pt x="670" y="2"/>
                  </a:lnTo>
                  <a:lnTo>
                    <a:pt x="687" y="7"/>
                  </a:lnTo>
                  <a:lnTo>
                    <a:pt x="701" y="15"/>
                  </a:lnTo>
                  <a:lnTo>
                    <a:pt x="714" y="27"/>
                  </a:lnTo>
                  <a:lnTo>
                    <a:pt x="723" y="41"/>
                  </a:lnTo>
                  <a:lnTo>
                    <a:pt x="729" y="58"/>
                  </a:lnTo>
                  <a:lnTo>
                    <a:pt x="732" y="77"/>
                  </a:lnTo>
                  <a:lnTo>
                    <a:pt x="732" y="580"/>
                  </a:lnTo>
                  <a:lnTo>
                    <a:pt x="728" y="611"/>
                  </a:lnTo>
                  <a:lnTo>
                    <a:pt x="719" y="639"/>
                  </a:lnTo>
                  <a:lnTo>
                    <a:pt x="705" y="664"/>
                  </a:lnTo>
                  <a:lnTo>
                    <a:pt x="687" y="687"/>
                  </a:lnTo>
                  <a:lnTo>
                    <a:pt x="664" y="705"/>
                  </a:lnTo>
                  <a:lnTo>
                    <a:pt x="638" y="719"/>
                  </a:lnTo>
                  <a:lnTo>
                    <a:pt x="610" y="728"/>
                  </a:lnTo>
                  <a:lnTo>
                    <a:pt x="579" y="731"/>
                  </a:lnTo>
                  <a:lnTo>
                    <a:pt x="77" y="731"/>
                  </a:lnTo>
                  <a:lnTo>
                    <a:pt x="57" y="729"/>
                  </a:lnTo>
                  <a:lnTo>
                    <a:pt x="40" y="722"/>
                  </a:lnTo>
                  <a:lnTo>
                    <a:pt x="26" y="712"/>
                  </a:lnTo>
                  <a:lnTo>
                    <a:pt x="14" y="699"/>
                  </a:lnTo>
                  <a:lnTo>
                    <a:pt x="6" y="684"/>
                  </a:lnTo>
                  <a:lnTo>
                    <a:pt x="1" y="668"/>
                  </a:lnTo>
                  <a:lnTo>
                    <a:pt x="0" y="650"/>
                  </a:lnTo>
                  <a:lnTo>
                    <a:pt x="3" y="633"/>
                  </a:lnTo>
                  <a:lnTo>
                    <a:pt x="11" y="616"/>
                  </a:lnTo>
                  <a:lnTo>
                    <a:pt x="23" y="601"/>
                  </a:lnTo>
                  <a:lnTo>
                    <a:pt x="600" y="22"/>
                  </a:lnTo>
                  <a:lnTo>
                    <a:pt x="612" y="12"/>
                  </a:lnTo>
                  <a:lnTo>
                    <a:pt x="626" y="5"/>
                  </a:lnTo>
                  <a:lnTo>
                    <a:pt x="639" y="1"/>
                  </a:lnTo>
                  <a:lnTo>
                    <a:pt x="654" y="0"/>
                  </a:lnTo>
                  <a:close/>
                </a:path>
              </a:pathLst>
            </a:custGeom>
            <a:grpFill/>
            <a:ln w="0">
              <a:solidFill>
                <a:schemeClr val="accent2"/>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35" name="Group 18"/>
          <p:cNvGrpSpPr>
            <a:grpSpLocks noChangeAspect="1"/>
          </p:cNvGrpSpPr>
          <p:nvPr/>
        </p:nvGrpSpPr>
        <p:grpSpPr bwMode="auto">
          <a:xfrm>
            <a:off x="4238679" y="1754260"/>
            <a:ext cx="508000" cy="541338"/>
            <a:chOff x="419" y="545"/>
            <a:chExt cx="320" cy="341"/>
          </a:xfrm>
          <a:noFill/>
        </p:grpSpPr>
        <p:sp>
          <p:nvSpPr>
            <p:cNvPr id="38" name="Freeform 20"/>
            <p:cNvSpPr>
              <a:spLocks noEditPoints="1"/>
            </p:cNvSpPr>
            <p:nvPr/>
          </p:nvSpPr>
          <p:spPr bwMode="auto">
            <a:xfrm>
              <a:off x="419" y="631"/>
              <a:ext cx="154" cy="255"/>
            </a:xfrm>
            <a:custGeom>
              <a:avLst/>
              <a:gdLst>
                <a:gd name="T0" fmla="*/ 702 w 1536"/>
                <a:gd name="T1" fmla="*/ 965 h 2552"/>
                <a:gd name="T2" fmla="*/ 659 w 1536"/>
                <a:gd name="T3" fmla="*/ 993 h 2552"/>
                <a:gd name="T4" fmla="*/ 625 w 1536"/>
                <a:gd name="T5" fmla="*/ 1041 h 2552"/>
                <a:gd name="T6" fmla="*/ 601 w 1536"/>
                <a:gd name="T7" fmla="*/ 1104 h 2552"/>
                <a:gd name="T8" fmla="*/ 591 w 1536"/>
                <a:gd name="T9" fmla="*/ 1180 h 2552"/>
                <a:gd name="T10" fmla="*/ 597 w 1536"/>
                <a:gd name="T11" fmla="*/ 1262 h 2552"/>
                <a:gd name="T12" fmla="*/ 616 w 1536"/>
                <a:gd name="T13" fmla="*/ 1335 h 2552"/>
                <a:gd name="T14" fmla="*/ 647 w 1536"/>
                <a:gd name="T15" fmla="*/ 1395 h 2552"/>
                <a:gd name="T16" fmla="*/ 688 w 1536"/>
                <a:gd name="T17" fmla="*/ 1439 h 2552"/>
                <a:gd name="T18" fmla="*/ 733 w 1536"/>
                <a:gd name="T19" fmla="*/ 1460 h 2552"/>
                <a:gd name="T20" fmla="*/ 783 w 1536"/>
                <a:gd name="T21" fmla="*/ 1457 h 2552"/>
                <a:gd name="T22" fmla="*/ 826 w 1536"/>
                <a:gd name="T23" fmla="*/ 1429 h 2552"/>
                <a:gd name="T24" fmla="*/ 861 w 1536"/>
                <a:gd name="T25" fmla="*/ 1382 h 2552"/>
                <a:gd name="T26" fmla="*/ 884 w 1536"/>
                <a:gd name="T27" fmla="*/ 1319 h 2552"/>
                <a:gd name="T28" fmla="*/ 894 w 1536"/>
                <a:gd name="T29" fmla="*/ 1243 h 2552"/>
                <a:gd name="T30" fmla="*/ 889 w 1536"/>
                <a:gd name="T31" fmla="*/ 1161 h 2552"/>
                <a:gd name="T32" fmla="*/ 869 w 1536"/>
                <a:gd name="T33" fmla="*/ 1087 h 2552"/>
                <a:gd name="T34" fmla="*/ 838 w 1536"/>
                <a:gd name="T35" fmla="*/ 1027 h 2552"/>
                <a:gd name="T36" fmla="*/ 798 w 1536"/>
                <a:gd name="T37" fmla="*/ 984 h 2552"/>
                <a:gd name="T38" fmla="*/ 751 w 1536"/>
                <a:gd name="T39" fmla="*/ 962 h 2552"/>
                <a:gd name="T40" fmla="*/ 93 w 1536"/>
                <a:gd name="T41" fmla="*/ 0 h 2552"/>
                <a:gd name="T42" fmla="*/ 136 w 1536"/>
                <a:gd name="T43" fmla="*/ 9 h 2552"/>
                <a:gd name="T44" fmla="*/ 1498 w 1536"/>
                <a:gd name="T45" fmla="*/ 619 h 2552"/>
                <a:gd name="T46" fmla="*/ 1526 w 1536"/>
                <a:gd name="T47" fmla="*/ 653 h 2552"/>
                <a:gd name="T48" fmla="*/ 1536 w 1536"/>
                <a:gd name="T49" fmla="*/ 696 h 2552"/>
                <a:gd name="T50" fmla="*/ 1533 w 1536"/>
                <a:gd name="T51" fmla="*/ 2478 h 2552"/>
                <a:gd name="T52" fmla="*/ 1514 w 1536"/>
                <a:gd name="T53" fmla="*/ 2516 h 2552"/>
                <a:gd name="T54" fmla="*/ 1483 w 1536"/>
                <a:gd name="T55" fmla="*/ 2541 h 2552"/>
                <a:gd name="T56" fmla="*/ 1443 w 1536"/>
                <a:gd name="T57" fmla="*/ 2552 h 2552"/>
                <a:gd name="T58" fmla="*/ 1400 w 1536"/>
                <a:gd name="T59" fmla="*/ 2543 h 2552"/>
                <a:gd name="T60" fmla="*/ 86 w 1536"/>
                <a:gd name="T61" fmla="*/ 1955 h 2552"/>
                <a:gd name="T62" fmla="*/ 40 w 1536"/>
                <a:gd name="T63" fmla="*/ 1911 h 2552"/>
                <a:gd name="T64" fmla="*/ 10 w 1536"/>
                <a:gd name="T65" fmla="*/ 1856 h 2552"/>
                <a:gd name="T66" fmla="*/ 0 w 1536"/>
                <a:gd name="T67" fmla="*/ 1794 h 2552"/>
                <a:gd name="T68" fmla="*/ 3 w 1536"/>
                <a:gd name="T69" fmla="*/ 74 h 2552"/>
                <a:gd name="T70" fmla="*/ 21 w 1536"/>
                <a:gd name="T71" fmla="*/ 37 h 2552"/>
                <a:gd name="T72" fmla="*/ 53 w 1536"/>
                <a:gd name="T73" fmla="*/ 11 h 2552"/>
                <a:gd name="T74" fmla="*/ 93 w 1536"/>
                <a:gd name="T75" fmla="*/ 0 h 2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36" h="2552">
                  <a:moveTo>
                    <a:pt x="727" y="961"/>
                  </a:moveTo>
                  <a:lnTo>
                    <a:pt x="702" y="965"/>
                  </a:lnTo>
                  <a:lnTo>
                    <a:pt x="679" y="977"/>
                  </a:lnTo>
                  <a:lnTo>
                    <a:pt x="659" y="993"/>
                  </a:lnTo>
                  <a:lnTo>
                    <a:pt x="641" y="1015"/>
                  </a:lnTo>
                  <a:lnTo>
                    <a:pt x="625" y="1041"/>
                  </a:lnTo>
                  <a:lnTo>
                    <a:pt x="611" y="1071"/>
                  </a:lnTo>
                  <a:lnTo>
                    <a:pt x="601" y="1104"/>
                  </a:lnTo>
                  <a:lnTo>
                    <a:pt x="595" y="1141"/>
                  </a:lnTo>
                  <a:lnTo>
                    <a:pt x="591" y="1180"/>
                  </a:lnTo>
                  <a:lnTo>
                    <a:pt x="591" y="1221"/>
                  </a:lnTo>
                  <a:lnTo>
                    <a:pt x="597" y="1262"/>
                  </a:lnTo>
                  <a:lnTo>
                    <a:pt x="605" y="1300"/>
                  </a:lnTo>
                  <a:lnTo>
                    <a:pt x="616" y="1335"/>
                  </a:lnTo>
                  <a:lnTo>
                    <a:pt x="630" y="1367"/>
                  </a:lnTo>
                  <a:lnTo>
                    <a:pt x="647" y="1395"/>
                  </a:lnTo>
                  <a:lnTo>
                    <a:pt x="666" y="1419"/>
                  </a:lnTo>
                  <a:lnTo>
                    <a:pt x="688" y="1439"/>
                  </a:lnTo>
                  <a:lnTo>
                    <a:pt x="709" y="1452"/>
                  </a:lnTo>
                  <a:lnTo>
                    <a:pt x="733" y="1460"/>
                  </a:lnTo>
                  <a:lnTo>
                    <a:pt x="758" y="1462"/>
                  </a:lnTo>
                  <a:lnTo>
                    <a:pt x="783" y="1457"/>
                  </a:lnTo>
                  <a:lnTo>
                    <a:pt x="805" y="1446"/>
                  </a:lnTo>
                  <a:lnTo>
                    <a:pt x="826" y="1429"/>
                  </a:lnTo>
                  <a:lnTo>
                    <a:pt x="844" y="1408"/>
                  </a:lnTo>
                  <a:lnTo>
                    <a:pt x="861" y="1382"/>
                  </a:lnTo>
                  <a:lnTo>
                    <a:pt x="873" y="1352"/>
                  </a:lnTo>
                  <a:lnTo>
                    <a:pt x="884" y="1319"/>
                  </a:lnTo>
                  <a:lnTo>
                    <a:pt x="891" y="1281"/>
                  </a:lnTo>
                  <a:lnTo>
                    <a:pt x="894" y="1243"/>
                  </a:lnTo>
                  <a:lnTo>
                    <a:pt x="893" y="1201"/>
                  </a:lnTo>
                  <a:lnTo>
                    <a:pt x="889" y="1161"/>
                  </a:lnTo>
                  <a:lnTo>
                    <a:pt x="880" y="1123"/>
                  </a:lnTo>
                  <a:lnTo>
                    <a:pt x="869" y="1087"/>
                  </a:lnTo>
                  <a:lnTo>
                    <a:pt x="855" y="1055"/>
                  </a:lnTo>
                  <a:lnTo>
                    <a:pt x="838" y="1027"/>
                  </a:lnTo>
                  <a:lnTo>
                    <a:pt x="818" y="1003"/>
                  </a:lnTo>
                  <a:lnTo>
                    <a:pt x="798" y="984"/>
                  </a:lnTo>
                  <a:lnTo>
                    <a:pt x="775" y="970"/>
                  </a:lnTo>
                  <a:lnTo>
                    <a:pt x="751" y="962"/>
                  </a:lnTo>
                  <a:lnTo>
                    <a:pt x="727" y="961"/>
                  </a:lnTo>
                  <a:close/>
                  <a:moveTo>
                    <a:pt x="93" y="0"/>
                  </a:moveTo>
                  <a:lnTo>
                    <a:pt x="114" y="1"/>
                  </a:lnTo>
                  <a:lnTo>
                    <a:pt x="136" y="9"/>
                  </a:lnTo>
                  <a:lnTo>
                    <a:pt x="1479" y="608"/>
                  </a:lnTo>
                  <a:lnTo>
                    <a:pt x="1498" y="619"/>
                  </a:lnTo>
                  <a:lnTo>
                    <a:pt x="1514" y="635"/>
                  </a:lnTo>
                  <a:lnTo>
                    <a:pt x="1526" y="653"/>
                  </a:lnTo>
                  <a:lnTo>
                    <a:pt x="1533" y="674"/>
                  </a:lnTo>
                  <a:lnTo>
                    <a:pt x="1536" y="696"/>
                  </a:lnTo>
                  <a:lnTo>
                    <a:pt x="1536" y="2455"/>
                  </a:lnTo>
                  <a:lnTo>
                    <a:pt x="1533" y="2478"/>
                  </a:lnTo>
                  <a:lnTo>
                    <a:pt x="1526" y="2498"/>
                  </a:lnTo>
                  <a:lnTo>
                    <a:pt x="1514" y="2516"/>
                  </a:lnTo>
                  <a:lnTo>
                    <a:pt x="1500" y="2530"/>
                  </a:lnTo>
                  <a:lnTo>
                    <a:pt x="1483" y="2541"/>
                  </a:lnTo>
                  <a:lnTo>
                    <a:pt x="1464" y="2549"/>
                  </a:lnTo>
                  <a:lnTo>
                    <a:pt x="1443" y="2552"/>
                  </a:lnTo>
                  <a:lnTo>
                    <a:pt x="1421" y="2551"/>
                  </a:lnTo>
                  <a:lnTo>
                    <a:pt x="1400" y="2543"/>
                  </a:lnTo>
                  <a:lnTo>
                    <a:pt x="114" y="1970"/>
                  </a:lnTo>
                  <a:lnTo>
                    <a:pt x="86" y="1955"/>
                  </a:lnTo>
                  <a:lnTo>
                    <a:pt x="61" y="1935"/>
                  </a:lnTo>
                  <a:lnTo>
                    <a:pt x="40" y="1911"/>
                  </a:lnTo>
                  <a:lnTo>
                    <a:pt x="23" y="1885"/>
                  </a:lnTo>
                  <a:lnTo>
                    <a:pt x="10" y="1856"/>
                  </a:lnTo>
                  <a:lnTo>
                    <a:pt x="3" y="1826"/>
                  </a:lnTo>
                  <a:lnTo>
                    <a:pt x="0" y="1794"/>
                  </a:lnTo>
                  <a:lnTo>
                    <a:pt x="0" y="97"/>
                  </a:lnTo>
                  <a:lnTo>
                    <a:pt x="3" y="74"/>
                  </a:lnTo>
                  <a:lnTo>
                    <a:pt x="9" y="54"/>
                  </a:lnTo>
                  <a:lnTo>
                    <a:pt x="21" y="37"/>
                  </a:lnTo>
                  <a:lnTo>
                    <a:pt x="35" y="22"/>
                  </a:lnTo>
                  <a:lnTo>
                    <a:pt x="53" y="11"/>
                  </a:lnTo>
                  <a:lnTo>
                    <a:pt x="72" y="3"/>
                  </a:lnTo>
                  <a:lnTo>
                    <a:pt x="93" y="0"/>
                  </a:lnTo>
                  <a:close/>
                </a:path>
              </a:pathLst>
            </a:custGeom>
            <a:grpFill/>
            <a:ln w="0">
              <a:solidFill>
                <a:schemeClr val="accent3"/>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9" name="Freeform 21"/>
            <p:cNvSpPr>
              <a:spLocks noEditPoints="1"/>
            </p:cNvSpPr>
            <p:nvPr/>
          </p:nvSpPr>
          <p:spPr bwMode="auto">
            <a:xfrm>
              <a:off x="586" y="631"/>
              <a:ext cx="153" cy="255"/>
            </a:xfrm>
            <a:custGeom>
              <a:avLst/>
              <a:gdLst>
                <a:gd name="T0" fmla="*/ 483 w 1535"/>
                <a:gd name="T1" fmla="*/ 1488 h 2552"/>
                <a:gd name="T2" fmla="*/ 437 w 1535"/>
                <a:gd name="T3" fmla="*/ 1510 h 2552"/>
                <a:gd name="T4" fmla="*/ 396 w 1535"/>
                <a:gd name="T5" fmla="*/ 1554 h 2552"/>
                <a:gd name="T6" fmla="*/ 365 w 1535"/>
                <a:gd name="T7" fmla="*/ 1614 h 2552"/>
                <a:gd name="T8" fmla="*/ 346 w 1535"/>
                <a:gd name="T9" fmla="*/ 1687 h 2552"/>
                <a:gd name="T10" fmla="*/ 341 w 1535"/>
                <a:gd name="T11" fmla="*/ 1769 h 2552"/>
                <a:gd name="T12" fmla="*/ 351 w 1535"/>
                <a:gd name="T13" fmla="*/ 1844 h 2552"/>
                <a:gd name="T14" fmla="*/ 375 w 1535"/>
                <a:gd name="T15" fmla="*/ 1908 h 2552"/>
                <a:gd name="T16" fmla="*/ 409 w 1535"/>
                <a:gd name="T17" fmla="*/ 1956 h 2552"/>
                <a:gd name="T18" fmla="*/ 452 w 1535"/>
                <a:gd name="T19" fmla="*/ 1984 h 2552"/>
                <a:gd name="T20" fmla="*/ 501 w 1535"/>
                <a:gd name="T21" fmla="*/ 1987 h 2552"/>
                <a:gd name="T22" fmla="*/ 548 w 1535"/>
                <a:gd name="T23" fmla="*/ 1964 h 2552"/>
                <a:gd name="T24" fmla="*/ 587 w 1535"/>
                <a:gd name="T25" fmla="*/ 1922 h 2552"/>
                <a:gd name="T26" fmla="*/ 619 w 1535"/>
                <a:gd name="T27" fmla="*/ 1862 h 2552"/>
                <a:gd name="T28" fmla="*/ 638 w 1535"/>
                <a:gd name="T29" fmla="*/ 1788 h 2552"/>
                <a:gd name="T30" fmla="*/ 643 w 1535"/>
                <a:gd name="T31" fmla="*/ 1706 h 2552"/>
                <a:gd name="T32" fmla="*/ 634 w 1535"/>
                <a:gd name="T33" fmla="*/ 1631 h 2552"/>
                <a:gd name="T34" fmla="*/ 610 w 1535"/>
                <a:gd name="T35" fmla="*/ 1567 h 2552"/>
                <a:gd name="T36" fmla="*/ 576 w 1535"/>
                <a:gd name="T37" fmla="*/ 1520 h 2552"/>
                <a:gd name="T38" fmla="*/ 532 w 1535"/>
                <a:gd name="T39" fmla="*/ 1492 h 2552"/>
                <a:gd name="T40" fmla="*/ 1078 w 1535"/>
                <a:gd name="T41" fmla="*/ 509 h 2552"/>
                <a:gd name="T42" fmla="*/ 1029 w 1535"/>
                <a:gd name="T43" fmla="*/ 519 h 2552"/>
                <a:gd name="T44" fmla="*/ 986 w 1535"/>
                <a:gd name="T45" fmla="*/ 552 h 2552"/>
                <a:gd name="T46" fmla="*/ 950 w 1535"/>
                <a:gd name="T47" fmla="*/ 604 h 2552"/>
                <a:gd name="T48" fmla="*/ 924 w 1535"/>
                <a:gd name="T49" fmla="*/ 672 h 2552"/>
                <a:gd name="T50" fmla="*/ 911 w 1535"/>
                <a:gd name="T51" fmla="*/ 751 h 2552"/>
                <a:gd name="T52" fmla="*/ 914 w 1535"/>
                <a:gd name="T53" fmla="*/ 830 h 2552"/>
                <a:gd name="T54" fmla="*/ 931 w 1535"/>
                <a:gd name="T55" fmla="*/ 900 h 2552"/>
                <a:gd name="T56" fmla="*/ 960 w 1535"/>
                <a:gd name="T57" fmla="*/ 957 h 2552"/>
                <a:gd name="T58" fmla="*/ 999 w 1535"/>
                <a:gd name="T59" fmla="*/ 994 h 2552"/>
                <a:gd name="T60" fmla="*/ 1046 w 1535"/>
                <a:gd name="T61" fmla="*/ 1011 h 2552"/>
                <a:gd name="T62" fmla="*/ 1095 w 1535"/>
                <a:gd name="T63" fmla="*/ 1000 h 2552"/>
                <a:gd name="T64" fmla="*/ 1138 w 1535"/>
                <a:gd name="T65" fmla="*/ 967 h 2552"/>
                <a:gd name="T66" fmla="*/ 1174 w 1535"/>
                <a:gd name="T67" fmla="*/ 915 h 2552"/>
                <a:gd name="T68" fmla="*/ 1200 w 1535"/>
                <a:gd name="T69" fmla="*/ 848 h 2552"/>
                <a:gd name="T70" fmla="*/ 1213 w 1535"/>
                <a:gd name="T71" fmla="*/ 769 h 2552"/>
                <a:gd name="T72" fmla="*/ 1211 w 1535"/>
                <a:gd name="T73" fmla="*/ 689 h 2552"/>
                <a:gd name="T74" fmla="*/ 1193 w 1535"/>
                <a:gd name="T75" fmla="*/ 619 h 2552"/>
                <a:gd name="T76" fmla="*/ 1164 w 1535"/>
                <a:gd name="T77" fmla="*/ 563 h 2552"/>
                <a:gd name="T78" fmla="*/ 1125 w 1535"/>
                <a:gd name="T79" fmla="*/ 525 h 2552"/>
                <a:gd name="T80" fmla="*/ 1078 w 1535"/>
                <a:gd name="T81" fmla="*/ 509 h 2552"/>
                <a:gd name="T82" fmla="*/ 1463 w 1535"/>
                <a:gd name="T83" fmla="*/ 3 h 2552"/>
                <a:gd name="T84" fmla="*/ 1500 w 1535"/>
                <a:gd name="T85" fmla="*/ 21 h 2552"/>
                <a:gd name="T86" fmla="*/ 1525 w 1535"/>
                <a:gd name="T87" fmla="*/ 54 h 2552"/>
                <a:gd name="T88" fmla="*/ 1535 w 1535"/>
                <a:gd name="T89" fmla="*/ 97 h 2552"/>
                <a:gd name="T90" fmla="*/ 1533 w 1535"/>
                <a:gd name="T91" fmla="*/ 1825 h 2552"/>
                <a:gd name="T92" fmla="*/ 1512 w 1535"/>
                <a:gd name="T93" fmla="*/ 1885 h 2552"/>
                <a:gd name="T94" fmla="*/ 1475 w 1535"/>
                <a:gd name="T95" fmla="*/ 1935 h 2552"/>
                <a:gd name="T96" fmla="*/ 1422 w 1535"/>
                <a:gd name="T97" fmla="*/ 1969 h 2552"/>
                <a:gd name="T98" fmla="*/ 115 w 1535"/>
                <a:gd name="T99" fmla="*/ 2551 h 2552"/>
                <a:gd name="T100" fmla="*/ 72 w 1535"/>
                <a:gd name="T101" fmla="*/ 2549 h 2552"/>
                <a:gd name="T102" fmla="*/ 36 w 1535"/>
                <a:gd name="T103" fmla="*/ 2530 h 2552"/>
                <a:gd name="T104" fmla="*/ 10 w 1535"/>
                <a:gd name="T105" fmla="*/ 2498 h 2552"/>
                <a:gd name="T106" fmla="*/ 0 w 1535"/>
                <a:gd name="T107" fmla="*/ 2455 h 2552"/>
                <a:gd name="T108" fmla="*/ 3 w 1535"/>
                <a:gd name="T109" fmla="*/ 674 h 2552"/>
                <a:gd name="T110" fmla="*/ 21 w 1535"/>
                <a:gd name="T111" fmla="*/ 635 h 2552"/>
                <a:gd name="T112" fmla="*/ 57 w 1535"/>
                <a:gd name="T113" fmla="*/ 608 h 2552"/>
                <a:gd name="T114" fmla="*/ 1421 w 1535"/>
                <a:gd name="T115" fmla="*/ 1 h 2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535" h="2552">
                  <a:moveTo>
                    <a:pt x="508" y="1487"/>
                  </a:moveTo>
                  <a:lnTo>
                    <a:pt x="483" y="1488"/>
                  </a:lnTo>
                  <a:lnTo>
                    <a:pt x="460" y="1497"/>
                  </a:lnTo>
                  <a:lnTo>
                    <a:pt x="437" y="1510"/>
                  </a:lnTo>
                  <a:lnTo>
                    <a:pt x="416" y="1530"/>
                  </a:lnTo>
                  <a:lnTo>
                    <a:pt x="396" y="1554"/>
                  </a:lnTo>
                  <a:lnTo>
                    <a:pt x="380" y="1582"/>
                  </a:lnTo>
                  <a:lnTo>
                    <a:pt x="365" y="1614"/>
                  </a:lnTo>
                  <a:lnTo>
                    <a:pt x="354" y="1649"/>
                  </a:lnTo>
                  <a:lnTo>
                    <a:pt x="346" y="1687"/>
                  </a:lnTo>
                  <a:lnTo>
                    <a:pt x="342" y="1728"/>
                  </a:lnTo>
                  <a:lnTo>
                    <a:pt x="341" y="1769"/>
                  </a:lnTo>
                  <a:lnTo>
                    <a:pt x="344" y="1808"/>
                  </a:lnTo>
                  <a:lnTo>
                    <a:pt x="351" y="1844"/>
                  </a:lnTo>
                  <a:lnTo>
                    <a:pt x="361" y="1878"/>
                  </a:lnTo>
                  <a:lnTo>
                    <a:pt x="375" y="1908"/>
                  </a:lnTo>
                  <a:lnTo>
                    <a:pt x="390" y="1934"/>
                  </a:lnTo>
                  <a:lnTo>
                    <a:pt x="409" y="1956"/>
                  </a:lnTo>
                  <a:lnTo>
                    <a:pt x="430" y="1972"/>
                  </a:lnTo>
                  <a:lnTo>
                    <a:pt x="452" y="1984"/>
                  </a:lnTo>
                  <a:lnTo>
                    <a:pt x="476" y="1988"/>
                  </a:lnTo>
                  <a:lnTo>
                    <a:pt x="501" y="1987"/>
                  </a:lnTo>
                  <a:lnTo>
                    <a:pt x="525" y="1979"/>
                  </a:lnTo>
                  <a:lnTo>
                    <a:pt x="548" y="1964"/>
                  </a:lnTo>
                  <a:lnTo>
                    <a:pt x="568" y="1946"/>
                  </a:lnTo>
                  <a:lnTo>
                    <a:pt x="587" y="1922"/>
                  </a:lnTo>
                  <a:lnTo>
                    <a:pt x="605" y="1894"/>
                  </a:lnTo>
                  <a:lnTo>
                    <a:pt x="619" y="1862"/>
                  </a:lnTo>
                  <a:lnTo>
                    <a:pt x="631" y="1826"/>
                  </a:lnTo>
                  <a:lnTo>
                    <a:pt x="638" y="1788"/>
                  </a:lnTo>
                  <a:lnTo>
                    <a:pt x="643" y="1748"/>
                  </a:lnTo>
                  <a:lnTo>
                    <a:pt x="643" y="1706"/>
                  </a:lnTo>
                  <a:lnTo>
                    <a:pt x="640" y="1668"/>
                  </a:lnTo>
                  <a:lnTo>
                    <a:pt x="634" y="1631"/>
                  </a:lnTo>
                  <a:lnTo>
                    <a:pt x="623" y="1597"/>
                  </a:lnTo>
                  <a:lnTo>
                    <a:pt x="610" y="1567"/>
                  </a:lnTo>
                  <a:lnTo>
                    <a:pt x="594" y="1541"/>
                  </a:lnTo>
                  <a:lnTo>
                    <a:pt x="576" y="1520"/>
                  </a:lnTo>
                  <a:lnTo>
                    <a:pt x="555" y="1503"/>
                  </a:lnTo>
                  <a:lnTo>
                    <a:pt x="532" y="1492"/>
                  </a:lnTo>
                  <a:lnTo>
                    <a:pt x="508" y="1487"/>
                  </a:lnTo>
                  <a:close/>
                  <a:moveTo>
                    <a:pt x="1078" y="509"/>
                  </a:moveTo>
                  <a:lnTo>
                    <a:pt x="1053" y="511"/>
                  </a:lnTo>
                  <a:lnTo>
                    <a:pt x="1029" y="519"/>
                  </a:lnTo>
                  <a:lnTo>
                    <a:pt x="1007" y="533"/>
                  </a:lnTo>
                  <a:lnTo>
                    <a:pt x="986" y="552"/>
                  </a:lnTo>
                  <a:lnTo>
                    <a:pt x="966" y="575"/>
                  </a:lnTo>
                  <a:lnTo>
                    <a:pt x="950" y="604"/>
                  </a:lnTo>
                  <a:lnTo>
                    <a:pt x="935" y="637"/>
                  </a:lnTo>
                  <a:lnTo>
                    <a:pt x="924" y="672"/>
                  </a:lnTo>
                  <a:lnTo>
                    <a:pt x="915" y="710"/>
                  </a:lnTo>
                  <a:lnTo>
                    <a:pt x="911" y="751"/>
                  </a:lnTo>
                  <a:lnTo>
                    <a:pt x="910" y="791"/>
                  </a:lnTo>
                  <a:lnTo>
                    <a:pt x="914" y="830"/>
                  </a:lnTo>
                  <a:lnTo>
                    <a:pt x="921" y="867"/>
                  </a:lnTo>
                  <a:lnTo>
                    <a:pt x="931" y="900"/>
                  </a:lnTo>
                  <a:lnTo>
                    <a:pt x="944" y="930"/>
                  </a:lnTo>
                  <a:lnTo>
                    <a:pt x="960" y="957"/>
                  </a:lnTo>
                  <a:lnTo>
                    <a:pt x="979" y="978"/>
                  </a:lnTo>
                  <a:lnTo>
                    <a:pt x="999" y="994"/>
                  </a:lnTo>
                  <a:lnTo>
                    <a:pt x="1022" y="1006"/>
                  </a:lnTo>
                  <a:lnTo>
                    <a:pt x="1046" y="1011"/>
                  </a:lnTo>
                  <a:lnTo>
                    <a:pt x="1071" y="1009"/>
                  </a:lnTo>
                  <a:lnTo>
                    <a:pt x="1095" y="1000"/>
                  </a:lnTo>
                  <a:lnTo>
                    <a:pt x="1117" y="987"/>
                  </a:lnTo>
                  <a:lnTo>
                    <a:pt x="1138" y="967"/>
                  </a:lnTo>
                  <a:lnTo>
                    <a:pt x="1158" y="943"/>
                  </a:lnTo>
                  <a:lnTo>
                    <a:pt x="1174" y="915"/>
                  </a:lnTo>
                  <a:lnTo>
                    <a:pt x="1189" y="883"/>
                  </a:lnTo>
                  <a:lnTo>
                    <a:pt x="1200" y="848"/>
                  </a:lnTo>
                  <a:lnTo>
                    <a:pt x="1209" y="810"/>
                  </a:lnTo>
                  <a:lnTo>
                    <a:pt x="1213" y="769"/>
                  </a:lnTo>
                  <a:lnTo>
                    <a:pt x="1214" y="729"/>
                  </a:lnTo>
                  <a:lnTo>
                    <a:pt x="1211" y="689"/>
                  </a:lnTo>
                  <a:lnTo>
                    <a:pt x="1203" y="653"/>
                  </a:lnTo>
                  <a:lnTo>
                    <a:pt x="1193" y="619"/>
                  </a:lnTo>
                  <a:lnTo>
                    <a:pt x="1180" y="589"/>
                  </a:lnTo>
                  <a:lnTo>
                    <a:pt x="1164" y="563"/>
                  </a:lnTo>
                  <a:lnTo>
                    <a:pt x="1145" y="541"/>
                  </a:lnTo>
                  <a:lnTo>
                    <a:pt x="1125" y="525"/>
                  </a:lnTo>
                  <a:lnTo>
                    <a:pt x="1102" y="514"/>
                  </a:lnTo>
                  <a:lnTo>
                    <a:pt x="1078" y="509"/>
                  </a:lnTo>
                  <a:close/>
                  <a:moveTo>
                    <a:pt x="1443" y="0"/>
                  </a:moveTo>
                  <a:lnTo>
                    <a:pt x="1463" y="3"/>
                  </a:lnTo>
                  <a:lnTo>
                    <a:pt x="1482" y="11"/>
                  </a:lnTo>
                  <a:lnTo>
                    <a:pt x="1500" y="21"/>
                  </a:lnTo>
                  <a:lnTo>
                    <a:pt x="1514" y="37"/>
                  </a:lnTo>
                  <a:lnTo>
                    <a:pt x="1525" y="54"/>
                  </a:lnTo>
                  <a:lnTo>
                    <a:pt x="1533" y="74"/>
                  </a:lnTo>
                  <a:lnTo>
                    <a:pt x="1535" y="97"/>
                  </a:lnTo>
                  <a:lnTo>
                    <a:pt x="1535" y="1793"/>
                  </a:lnTo>
                  <a:lnTo>
                    <a:pt x="1533" y="1825"/>
                  </a:lnTo>
                  <a:lnTo>
                    <a:pt x="1524" y="1856"/>
                  </a:lnTo>
                  <a:lnTo>
                    <a:pt x="1512" y="1885"/>
                  </a:lnTo>
                  <a:lnTo>
                    <a:pt x="1495" y="1911"/>
                  </a:lnTo>
                  <a:lnTo>
                    <a:pt x="1475" y="1935"/>
                  </a:lnTo>
                  <a:lnTo>
                    <a:pt x="1450" y="1954"/>
                  </a:lnTo>
                  <a:lnTo>
                    <a:pt x="1422" y="1969"/>
                  </a:lnTo>
                  <a:lnTo>
                    <a:pt x="135" y="2543"/>
                  </a:lnTo>
                  <a:lnTo>
                    <a:pt x="115" y="2551"/>
                  </a:lnTo>
                  <a:lnTo>
                    <a:pt x="93" y="2552"/>
                  </a:lnTo>
                  <a:lnTo>
                    <a:pt x="72" y="2549"/>
                  </a:lnTo>
                  <a:lnTo>
                    <a:pt x="53" y="2541"/>
                  </a:lnTo>
                  <a:lnTo>
                    <a:pt x="36" y="2530"/>
                  </a:lnTo>
                  <a:lnTo>
                    <a:pt x="20" y="2516"/>
                  </a:lnTo>
                  <a:lnTo>
                    <a:pt x="10" y="2498"/>
                  </a:lnTo>
                  <a:lnTo>
                    <a:pt x="3" y="2478"/>
                  </a:lnTo>
                  <a:lnTo>
                    <a:pt x="0" y="2455"/>
                  </a:lnTo>
                  <a:lnTo>
                    <a:pt x="0" y="696"/>
                  </a:lnTo>
                  <a:lnTo>
                    <a:pt x="3" y="674"/>
                  </a:lnTo>
                  <a:lnTo>
                    <a:pt x="10" y="653"/>
                  </a:lnTo>
                  <a:lnTo>
                    <a:pt x="21" y="635"/>
                  </a:lnTo>
                  <a:lnTo>
                    <a:pt x="38" y="619"/>
                  </a:lnTo>
                  <a:lnTo>
                    <a:pt x="57" y="608"/>
                  </a:lnTo>
                  <a:lnTo>
                    <a:pt x="1399" y="9"/>
                  </a:lnTo>
                  <a:lnTo>
                    <a:pt x="1421" y="1"/>
                  </a:lnTo>
                  <a:lnTo>
                    <a:pt x="1443" y="0"/>
                  </a:lnTo>
                  <a:close/>
                </a:path>
              </a:pathLst>
            </a:custGeom>
            <a:grpFill/>
            <a:ln w="0">
              <a:solidFill>
                <a:schemeClr val="accent3"/>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0" name="Freeform 22"/>
            <p:cNvSpPr>
              <a:spLocks noEditPoints="1"/>
            </p:cNvSpPr>
            <p:nvPr/>
          </p:nvSpPr>
          <p:spPr bwMode="auto">
            <a:xfrm>
              <a:off x="434" y="545"/>
              <a:ext cx="291" cy="137"/>
            </a:xfrm>
            <a:custGeom>
              <a:avLst/>
              <a:gdLst>
                <a:gd name="T0" fmla="*/ 2112 w 2915"/>
                <a:gd name="T1" fmla="*/ 510 h 1366"/>
                <a:gd name="T2" fmla="*/ 2015 w 2915"/>
                <a:gd name="T3" fmla="*/ 547 h 1366"/>
                <a:gd name="T4" fmla="*/ 1955 w 2915"/>
                <a:gd name="T5" fmla="*/ 607 h 1366"/>
                <a:gd name="T6" fmla="*/ 1945 w 2915"/>
                <a:gd name="T7" fmla="*/ 680 h 1366"/>
                <a:gd name="T8" fmla="*/ 1991 w 2915"/>
                <a:gd name="T9" fmla="*/ 744 h 1366"/>
                <a:gd name="T10" fmla="*/ 2078 w 2915"/>
                <a:gd name="T11" fmla="*/ 790 h 1366"/>
                <a:gd name="T12" fmla="*/ 2193 w 2915"/>
                <a:gd name="T13" fmla="*/ 805 h 1366"/>
                <a:gd name="T14" fmla="*/ 2309 w 2915"/>
                <a:gd name="T15" fmla="*/ 789 h 1366"/>
                <a:gd name="T16" fmla="*/ 2395 w 2915"/>
                <a:gd name="T17" fmla="*/ 743 h 1366"/>
                <a:gd name="T18" fmla="*/ 2440 w 2915"/>
                <a:gd name="T19" fmla="*/ 678 h 1366"/>
                <a:gd name="T20" fmla="*/ 2430 w 2915"/>
                <a:gd name="T21" fmla="*/ 605 h 1366"/>
                <a:gd name="T22" fmla="*/ 2369 w 2915"/>
                <a:gd name="T23" fmla="*/ 546 h 1366"/>
                <a:gd name="T24" fmla="*/ 2271 w 2915"/>
                <a:gd name="T25" fmla="*/ 510 h 1366"/>
                <a:gd name="T26" fmla="*/ 1456 w 2915"/>
                <a:gd name="T27" fmla="*/ 503 h 1366"/>
                <a:gd name="T28" fmla="*/ 1341 w 2915"/>
                <a:gd name="T29" fmla="*/ 519 h 1366"/>
                <a:gd name="T30" fmla="*/ 1254 w 2915"/>
                <a:gd name="T31" fmla="*/ 566 h 1366"/>
                <a:gd name="T32" fmla="*/ 1210 w 2915"/>
                <a:gd name="T33" fmla="*/ 630 h 1366"/>
                <a:gd name="T34" fmla="*/ 1219 w 2915"/>
                <a:gd name="T35" fmla="*/ 703 h 1366"/>
                <a:gd name="T36" fmla="*/ 1280 w 2915"/>
                <a:gd name="T37" fmla="*/ 762 h 1366"/>
                <a:gd name="T38" fmla="*/ 1379 w 2915"/>
                <a:gd name="T39" fmla="*/ 798 h 1366"/>
                <a:gd name="T40" fmla="*/ 1499 w 2915"/>
                <a:gd name="T41" fmla="*/ 803 h 1366"/>
                <a:gd name="T42" fmla="*/ 1606 w 2915"/>
                <a:gd name="T43" fmla="*/ 776 h 1366"/>
                <a:gd name="T44" fmla="*/ 1680 w 2915"/>
                <a:gd name="T45" fmla="*/ 722 h 1366"/>
                <a:gd name="T46" fmla="*/ 1708 w 2915"/>
                <a:gd name="T47" fmla="*/ 653 h 1366"/>
                <a:gd name="T48" fmla="*/ 1680 w 2915"/>
                <a:gd name="T49" fmla="*/ 584 h 1366"/>
                <a:gd name="T50" fmla="*/ 1604 w 2915"/>
                <a:gd name="T51" fmla="*/ 531 h 1366"/>
                <a:gd name="T52" fmla="*/ 1497 w 2915"/>
                <a:gd name="T53" fmla="*/ 504 h 1366"/>
                <a:gd name="T54" fmla="*/ 681 w 2915"/>
                <a:gd name="T55" fmla="*/ 505 h 1366"/>
                <a:gd name="T56" fmla="*/ 574 w 2915"/>
                <a:gd name="T57" fmla="*/ 533 h 1366"/>
                <a:gd name="T58" fmla="*/ 499 w 2915"/>
                <a:gd name="T59" fmla="*/ 586 h 1366"/>
                <a:gd name="T60" fmla="*/ 471 w 2915"/>
                <a:gd name="T61" fmla="*/ 655 h 1366"/>
                <a:gd name="T62" fmla="*/ 500 w 2915"/>
                <a:gd name="T63" fmla="*/ 724 h 1366"/>
                <a:gd name="T64" fmla="*/ 575 w 2915"/>
                <a:gd name="T65" fmla="*/ 777 h 1366"/>
                <a:gd name="T66" fmla="*/ 683 w 2915"/>
                <a:gd name="T67" fmla="*/ 804 h 1366"/>
                <a:gd name="T68" fmla="*/ 802 w 2915"/>
                <a:gd name="T69" fmla="*/ 798 h 1366"/>
                <a:gd name="T70" fmla="*/ 900 w 2915"/>
                <a:gd name="T71" fmla="*/ 761 h 1366"/>
                <a:gd name="T72" fmla="*/ 960 w 2915"/>
                <a:gd name="T73" fmla="*/ 701 h 1366"/>
                <a:gd name="T74" fmla="*/ 970 w 2915"/>
                <a:gd name="T75" fmla="*/ 628 h 1366"/>
                <a:gd name="T76" fmla="*/ 924 w 2915"/>
                <a:gd name="T77" fmla="*/ 564 h 1366"/>
                <a:gd name="T78" fmla="*/ 837 w 2915"/>
                <a:gd name="T79" fmla="*/ 519 h 1366"/>
                <a:gd name="T80" fmla="*/ 722 w 2915"/>
                <a:gd name="T81" fmla="*/ 503 h 1366"/>
                <a:gd name="T82" fmla="*/ 1508 w 2915"/>
                <a:gd name="T83" fmla="*/ 6 h 1366"/>
                <a:gd name="T84" fmla="*/ 2875 w 2915"/>
                <a:gd name="T85" fmla="*/ 585 h 1366"/>
                <a:gd name="T86" fmla="*/ 2911 w 2915"/>
                <a:gd name="T87" fmla="*/ 632 h 1366"/>
                <a:gd name="T88" fmla="*/ 2911 w 2915"/>
                <a:gd name="T89" fmla="*/ 690 h 1366"/>
                <a:gd name="T90" fmla="*/ 2876 w 2915"/>
                <a:gd name="T91" fmla="*/ 739 h 1366"/>
                <a:gd name="T92" fmla="*/ 1477 w 2915"/>
                <a:gd name="T93" fmla="*/ 1364 h 1366"/>
                <a:gd name="T94" fmla="*/ 1418 w 2915"/>
                <a:gd name="T95" fmla="*/ 1358 h 1366"/>
                <a:gd name="T96" fmla="*/ 23 w 2915"/>
                <a:gd name="T97" fmla="*/ 726 h 1366"/>
                <a:gd name="T98" fmla="*/ 0 w 2915"/>
                <a:gd name="T99" fmla="*/ 672 h 1366"/>
                <a:gd name="T100" fmla="*/ 12 w 2915"/>
                <a:gd name="T101" fmla="*/ 615 h 1366"/>
                <a:gd name="T102" fmla="*/ 58 w 2915"/>
                <a:gd name="T103" fmla="*/ 573 h 1366"/>
                <a:gd name="T104" fmla="*/ 1432 w 2915"/>
                <a:gd name="T105" fmla="*/ 1 h 1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915" h="1366">
                  <a:moveTo>
                    <a:pt x="2192" y="503"/>
                  </a:moveTo>
                  <a:lnTo>
                    <a:pt x="2151" y="505"/>
                  </a:lnTo>
                  <a:lnTo>
                    <a:pt x="2112" y="510"/>
                  </a:lnTo>
                  <a:lnTo>
                    <a:pt x="2077" y="519"/>
                  </a:lnTo>
                  <a:lnTo>
                    <a:pt x="2044" y="533"/>
                  </a:lnTo>
                  <a:lnTo>
                    <a:pt x="2015" y="547"/>
                  </a:lnTo>
                  <a:lnTo>
                    <a:pt x="1990" y="566"/>
                  </a:lnTo>
                  <a:lnTo>
                    <a:pt x="1969" y="586"/>
                  </a:lnTo>
                  <a:lnTo>
                    <a:pt x="1955" y="607"/>
                  </a:lnTo>
                  <a:lnTo>
                    <a:pt x="1945" y="630"/>
                  </a:lnTo>
                  <a:lnTo>
                    <a:pt x="1942" y="655"/>
                  </a:lnTo>
                  <a:lnTo>
                    <a:pt x="1945" y="680"/>
                  </a:lnTo>
                  <a:lnTo>
                    <a:pt x="1955" y="703"/>
                  </a:lnTo>
                  <a:lnTo>
                    <a:pt x="1970" y="724"/>
                  </a:lnTo>
                  <a:lnTo>
                    <a:pt x="1991" y="744"/>
                  </a:lnTo>
                  <a:lnTo>
                    <a:pt x="2016" y="762"/>
                  </a:lnTo>
                  <a:lnTo>
                    <a:pt x="2045" y="777"/>
                  </a:lnTo>
                  <a:lnTo>
                    <a:pt x="2078" y="790"/>
                  </a:lnTo>
                  <a:lnTo>
                    <a:pt x="2114" y="798"/>
                  </a:lnTo>
                  <a:lnTo>
                    <a:pt x="2152" y="804"/>
                  </a:lnTo>
                  <a:lnTo>
                    <a:pt x="2193" y="805"/>
                  </a:lnTo>
                  <a:lnTo>
                    <a:pt x="2234" y="803"/>
                  </a:lnTo>
                  <a:lnTo>
                    <a:pt x="2273" y="798"/>
                  </a:lnTo>
                  <a:lnTo>
                    <a:pt x="2309" y="789"/>
                  </a:lnTo>
                  <a:lnTo>
                    <a:pt x="2341" y="776"/>
                  </a:lnTo>
                  <a:lnTo>
                    <a:pt x="2370" y="761"/>
                  </a:lnTo>
                  <a:lnTo>
                    <a:pt x="2395" y="743"/>
                  </a:lnTo>
                  <a:lnTo>
                    <a:pt x="2416" y="722"/>
                  </a:lnTo>
                  <a:lnTo>
                    <a:pt x="2431" y="701"/>
                  </a:lnTo>
                  <a:lnTo>
                    <a:pt x="2440" y="678"/>
                  </a:lnTo>
                  <a:lnTo>
                    <a:pt x="2444" y="653"/>
                  </a:lnTo>
                  <a:lnTo>
                    <a:pt x="2439" y="628"/>
                  </a:lnTo>
                  <a:lnTo>
                    <a:pt x="2430" y="605"/>
                  </a:lnTo>
                  <a:lnTo>
                    <a:pt x="2415" y="584"/>
                  </a:lnTo>
                  <a:lnTo>
                    <a:pt x="2395" y="564"/>
                  </a:lnTo>
                  <a:lnTo>
                    <a:pt x="2369" y="546"/>
                  </a:lnTo>
                  <a:lnTo>
                    <a:pt x="2340" y="531"/>
                  </a:lnTo>
                  <a:lnTo>
                    <a:pt x="2307" y="519"/>
                  </a:lnTo>
                  <a:lnTo>
                    <a:pt x="2271" y="510"/>
                  </a:lnTo>
                  <a:lnTo>
                    <a:pt x="2232" y="504"/>
                  </a:lnTo>
                  <a:lnTo>
                    <a:pt x="2192" y="503"/>
                  </a:lnTo>
                  <a:close/>
                  <a:moveTo>
                    <a:pt x="1456" y="503"/>
                  </a:moveTo>
                  <a:lnTo>
                    <a:pt x="1416" y="505"/>
                  </a:lnTo>
                  <a:lnTo>
                    <a:pt x="1378" y="510"/>
                  </a:lnTo>
                  <a:lnTo>
                    <a:pt x="1341" y="519"/>
                  </a:lnTo>
                  <a:lnTo>
                    <a:pt x="1308" y="533"/>
                  </a:lnTo>
                  <a:lnTo>
                    <a:pt x="1279" y="547"/>
                  </a:lnTo>
                  <a:lnTo>
                    <a:pt x="1254" y="566"/>
                  </a:lnTo>
                  <a:lnTo>
                    <a:pt x="1235" y="586"/>
                  </a:lnTo>
                  <a:lnTo>
                    <a:pt x="1219" y="607"/>
                  </a:lnTo>
                  <a:lnTo>
                    <a:pt x="1210" y="630"/>
                  </a:lnTo>
                  <a:lnTo>
                    <a:pt x="1207" y="655"/>
                  </a:lnTo>
                  <a:lnTo>
                    <a:pt x="1210" y="680"/>
                  </a:lnTo>
                  <a:lnTo>
                    <a:pt x="1219" y="703"/>
                  </a:lnTo>
                  <a:lnTo>
                    <a:pt x="1235" y="724"/>
                  </a:lnTo>
                  <a:lnTo>
                    <a:pt x="1255" y="744"/>
                  </a:lnTo>
                  <a:lnTo>
                    <a:pt x="1280" y="762"/>
                  </a:lnTo>
                  <a:lnTo>
                    <a:pt x="1310" y="777"/>
                  </a:lnTo>
                  <a:lnTo>
                    <a:pt x="1342" y="790"/>
                  </a:lnTo>
                  <a:lnTo>
                    <a:pt x="1379" y="798"/>
                  </a:lnTo>
                  <a:lnTo>
                    <a:pt x="1417" y="804"/>
                  </a:lnTo>
                  <a:lnTo>
                    <a:pt x="1458" y="805"/>
                  </a:lnTo>
                  <a:lnTo>
                    <a:pt x="1499" y="803"/>
                  </a:lnTo>
                  <a:lnTo>
                    <a:pt x="1537" y="798"/>
                  </a:lnTo>
                  <a:lnTo>
                    <a:pt x="1573" y="789"/>
                  </a:lnTo>
                  <a:lnTo>
                    <a:pt x="1606" y="776"/>
                  </a:lnTo>
                  <a:lnTo>
                    <a:pt x="1636" y="761"/>
                  </a:lnTo>
                  <a:lnTo>
                    <a:pt x="1660" y="743"/>
                  </a:lnTo>
                  <a:lnTo>
                    <a:pt x="1680" y="722"/>
                  </a:lnTo>
                  <a:lnTo>
                    <a:pt x="1696" y="701"/>
                  </a:lnTo>
                  <a:lnTo>
                    <a:pt x="1705" y="678"/>
                  </a:lnTo>
                  <a:lnTo>
                    <a:pt x="1708" y="653"/>
                  </a:lnTo>
                  <a:lnTo>
                    <a:pt x="1705" y="628"/>
                  </a:lnTo>
                  <a:lnTo>
                    <a:pt x="1695" y="605"/>
                  </a:lnTo>
                  <a:lnTo>
                    <a:pt x="1680" y="584"/>
                  </a:lnTo>
                  <a:lnTo>
                    <a:pt x="1659" y="564"/>
                  </a:lnTo>
                  <a:lnTo>
                    <a:pt x="1635" y="546"/>
                  </a:lnTo>
                  <a:lnTo>
                    <a:pt x="1604" y="531"/>
                  </a:lnTo>
                  <a:lnTo>
                    <a:pt x="1572" y="519"/>
                  </a:lnTo>
                  <a:lnTo>
                    <a:pt x="1536" y="510"/>
                  </a:lnTo>
                  <a:lnTo>
                    <a:pt x="1497" y="504"/>
                  </a:lnTo>
                  <a:lnTo>
                    <a:pt x="1456" y="503"/>
                  </a:lnTo>
                  <a:close/>
                  <a:moveTo>
                    <a:pt x="722" y="503"/>
                  </a:moveTo>
                  <a:lnTo>
                    <a:pt x="681" y="505"/>
                  </a:lnTo>
                  <a:lnTo>
                    <a:pt x="642" y="510"/>
                  </a:lnTo>
                  <a:lnTo>
                    <a:pt x="606" y="519"/>
                  </a:lnTo>
                  <a:lnTo>
                    <a:pt x="574" y="533"/>
                  </a:lnTo>
                  <a:lnTo>
                    <a:pt x="545" y="547"/>
                  </a:lnTo>
                  <a:lnTo>
                    <a:pt x="519" y="566"/>
                  </a:lnTo>
                  <a:lnTo>
                    <a:pt x="499" y="586"/>
                  </a:lnTo>
                  <a:lnTo>
                    <a:pt x="484" y="607"/>
                  </a:lnTo>
                  <a:lnTo>
                    <a:pt x="474" y="630"/>
                  </a:lnTo>
                  <a:lnTo>
                    <a:pt x="471" y="655"/>
                  </a:lnTo>
                  <a:lnTo>
                    <a:pt x="474" y="680"/>
                  </a:lnTo>
                  <a:lnTo>
                    <a:pt x="485" y="703"/>
                  </a:lnTo>
                  <a:lnTo>
                    <a:pt x="500" y="724"/>
                  </a:lnTo>
                  <a:lnTo>
                    <a:pt x="520" y="744"/>
                  </a:lnTo>
                  <a:lnTo>
                    <a:pt x="546" y="762"/>
                  </a:lnTo>
                  <a:lnTo>
                    <a:pt x="575" y="777"/>
                  </a:lnTo>
                  <a:lnTo>
                    <a:pt x="608" y="789"/>
                  </a:lnTo>
                  <a:lnTo>
                    <a:pt x="643" y="798"/>
                  </a:lnTo>
                  <a:lnTo>
                    <a:pt x="683" y="804"/>
                  </a:lnTo>
                  <a:lnTo>
                    <a:pt x="723" y="805"/>
                  </a:lnTo>
                  <a:lnTo>
                    <a:pt x="763" y="803"/>
                  </a:lnTo>
                  <a:lnTo>
                    <a:pt x="802" y="798"/>
                  </a:lnTo>
                  <a:lnTo>
                    <a:pt x="838" y="789"/>
                  </a:lnTo>
                  <a:lnTo>
                    <a:pt x="871" y="776"/>
                  </a:lnTo>
                  <a:lnTo>
                    <a:pt x="900" y="761"/>
                  </a:lnTo>
                  <a:lnTo>
                    <a:pt x="925" y="743"/>
                  </a:lnTo>
                  <a:lnTo>
                    <a:pt x="946" y="722"/>
                  </a:lnTo>
                  <a:lnTo>
                    <a:pt x="960" y="701"/>
                  </a:lnTo>
                  <a:lnTo>
                    <a:pt x="970" y="678"/>
                  </a:lnTo>
                  <a:lnTo>
                    <a:pt x="973" y="653"/>
                  </a:lnTo>
                  <a:lnTo>
                    <a:pt x="970" y="628"/>
                  </a:lnTo>
                  <a:lnTo>
                    <a:pt x="960" y="605"/>
                  </a:lnTo>
                  <a:lnTo>
                    <a:pt x="945" y="584"/>
                  </a:lnTo>
                  <a:lnTo>
                    <a:pt x="924" y="564"/>
                  </a:lnTo>
                  <a:lnTo>
                    <a:pt x="899" y="546"/>
                  </a:lnTo>
                  <a:lnTo>
                    <a:pt x="870" y="531"/>
                  </a:lnTo>
                  <a:lnTo>
                    <a:pt x="837" y="519"/>
                  </a:lnTo>
                  <a:lnTo>
                    <a:pt x="801" y="510"/>
                  </a:lnTo>
                  <a:lnTo>
                    <a:pt x="762" y="504"/>
                  </a:lnTo>
                  <a:lnTo>
                    <a:pt x="722" y="503"/>
                  </a:lnTo>
                  <a:close/>
                  <a:moveTo>
                    <a:pt x="1457" y="0"/>
                  </a:moveTo>
                  <a:lnTo>
                    <a:pt x="1482" y="1"/>
                  </a:lnTo>
                  <a:lnTo>
                    <a:pt x="1508" y="6"/>
                  </a:lnTo>
                  <a:lnTo>
                    <a:pt x="1532" y="15"/>
                  </a:lnTo>
                  <a:lnTo>
                    <a:pt x="2856" y="573"/>
                  </a:lnTo>
                  <a:lnTo>
                    <a:pt x="2875" y="585"/>
                  </a:lnTo>
                  <a:lnTo>
                    <a:pt x="2891" y="598"/>
                  </a:lnTo>
                  <a:lnTo>
                    <a:pt x="2902" y="615"/>
                  </a:lnTo>
                  <a:lnTo>
                    <a:pt x="2911" y="632"/>
                  </a:lnTo>
                  <a:lnTo>
                    <a:pt x="2915" y="652"/>
                  </a:lnTo>
                  <a:lnTo>
                    <a:pt x="2915" y="672"/>
                  </a:lnTo>
                  <a:lnTo>
                    <a:pt x="2911" y="690"/>
                  </a:lnTo>
                  <a:lnTo>
                    <a:pt x="2903" y="709"/>
                  </a:lnTo>
                  <a:lnTo>
                    <a:pt x="2892" y="726"/>
                  </a:lnTo>
                  <a:lnTo>
                    <a:pt x="2876" y="739"/>
                  </a:lnTo>
                  <a:lnTo>
                    <a:pt x="2858" y="750"/>
                  </a:lnTo>
                  <a:lnTo>
                    <a:pt x="1497" y="1358"/>
                  </a:lnTo>
                  <a:lnTo>
                    <a:pt x="1477" y="1364"/>
                  </a:lnTo>
                  <a:lnTo>
                    <a:pt x="1457" y="1366"/>
                  </a:lnTo>
                  <a:lnTo>
                    <a:pt x="1438" y="1364"/>
                  </a:lnTo>
                  <a:lnTo>
                    <a:pt x="1418" y="1358"/>
                  </a:lnTo>
                  <a:lnTo>
                    <a:pt x="57" y="750"/>
                  </a:lnTo>
                  <a:lnTo>
                    <a:pt x="37" y="739"/>
                  </a:lnTo>
                  <a:lnTo>
                    <a:pt x="23" y="726"/>
                  </a:lnTo>
                  <a:lnTo>
                    <a:pt x="11" y="709"/>
                  </a:lnTo>
                  <a:lnTo>
                    <a:pt x="4" y="690"/>
                  </a:lnTo>
                  <a:lnTo>
                    <a:pt x="0" y="672"/>
                  </a:lnTo>
                  <a:lnTo>
                    <a:pt x="0" y="652"/>
                  </a:lnTo>
                  <a:lnTo>
                    <a:pt x="4" y="632"/>
                  </a:lnTo>
                  <a:lnTo>
                    <a:pt x="12" y="615"/>
                  </a:lnTo>
                  <a:lnTo>
                    <a:pt x="24" y="598"/>
                  </a:lnTo>
                  <a:lnTo>
                    <a:pt x="39" y="585"/>
                  </a:lnTo>
                  <a:lnTo>
                    <a:pt x="58" y="573"/>
                  </a:lnTo>
                  <a:lnTo>
                    <a:pt x="1383" y="15"/>
                  </a:lnTo>
                  <a:lnTo>
                    <a:pt x="1407" y="6"/>
                  </a:lnTo>
                  <a:lnTo>
                    <a:pt x="1432" y="1"/>
                  </a:lnTo>
                  <a:lnTo>
                    <a:pt x="1457" y="0"/>
                  </a:lnTo>
                  <a:close/>
                </a:path>
              </a:pathLst>
            </a:custGeom>
            <a:grpFill/>
            <a:ln w="0">
              <a:solidFill>
                <a:schemeClr val="accent3"/>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39286292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640080" y="211039"/>
            <a:ext cx="11551920" cy="769441"/>
          </a:xfrm>
          <a:prstGeom prst="rect">
            <a:avLst/>
          </a:prstGeom>
          <a:noFill/>
        </p:spPr>
        <p:txBody>
          <a:bodyPr wrap="square" rtlCol="0">
            <a:spAutoFit/>
          </a:bodyPr>
          <a:lstStyle/>
          <a:p>
            <a:r>
              <a:rPr lang="en-US" sz="4400" dirty="0">
                <a:solidFill>
                  <a:schemeClr val="accent1"/>
                </a:solidFill>
                <a:latin typeface="Arial" panose="020B0604020202020204" pitchFamily="34" charset="0"/>
                <a:cs typeface="Arial" panose="020B0604020202020204" pitchFamily="34" charset="0"/>
              </a:rPr>
              <a:t>Demo </a:t>
            </a:r>
            <a:r>
              <a:rPr lang="en-US" sz="2800" dirty="0">
                <a:solidFill>
                  <a:schemeClr val="accent1"/>
                </a:solidFill>
                <a:latin typeface="Arial" panose="020B0604020202020204" pitchFamily="34" charset="0"/>
                <a:cs typeface="Arial" panose="020B0604020202020204" pitchFamily="34" charset="0"/>
              </a:rPr>
              <a:t>(Face Detection / Face </a:t>
            </a:r>
            <a:r>
              <a:rPr lang="en-US" altLang="zh-TW" sz="2800" dirty="0">
                <a:solidFill>
                  <a:schemeClr val="accent1"/>
                </a:solidFill>
                <a:latin typeface="Arial" panose="020B0604020202020204" pitchFamily="34" charset="0"/>
                <a:cs typeface="Arial" panose="020B0604020202020204" pitchFamily="34" charset="0"/>
              </a:rPr>
              <a:t>Alignment / Intimate Interaction)  </a:t>
            </a:r>
            <a:endParaRPr lang="en-US" sz="4400" dirty="0">
              <a:solidFill>
                <a:schemeClr val="accent1"/>
              </a:solidFill>
              <a:latin typeface="Arial" panose="020B0604020202020204" pitchFamily="34" charset="0"/>
              <a:cs typeface="Arial" panose="020B0604020202020204" pitchFamily="34" charset="0"/>
            </a:endParaRPr>
          </a:p>
        </p:txBody>
      </p:sp>
      <p:pic>
        <p:nvPicPr>
          <p:cNvPr id="12" name="圖片 11">
            <a:extLst>
              <a:ext uri="{FF2B5EF4-FFF2-40B4-BE49-F238E27FC236}">
                <a16:creationId xmlns:a16="http://schemas.microsoft.com/office/drawing/2014/main" id="{52F8E1CD-9C84-4408-AB8A-27C35B260C7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7712"/>
          <a:stretch/>
        </p:blipFill>
        <p:spPr>
          <a:xfrm>
            <a:off x="5151586" y="1123316"/>
            <a:ext cx="2883753" cy="3097978"/>
          </a:xfrm>
          <a:prstGeom prst="rect">
            <a:avLst/>
          </a:prstGeom>
        </p:spPr>
      </p:pic>
      <p:pic>
        <p:nvPicPr>
          <p:cNvPr id="18" name="圖片 17">
            <a:extLst>
              <a:ext uri="{FF2B5EF4-FFF2-40B4-BE49-F238E27FC236}">
                <a16:creationId xmlns:a16="http://schemas.microsoft.com/office/drawing/2014/main" id="{9095891C-AAD1-4FC0-BF86-B299FD76934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63554" y="1123316"/>
            <a:ext cx="2616536" cy="3097978"/>
          </a:xfrm>
          <a:prstGeom prst="rect">
            <a:avLst/>
          </a:prstGeom>
        </p:spPr>
      </p:pic>
      <p:pic>
        <p:nvPicPr>
          <p:cNvPr id="23" name="圖片 22">
            <a:extLst>
              <a:ext uri="{FF2B5EF4-FFF2-40B4-BE49-F238E27FC236}">
                <a16:creationId xmlns:a16="http://schemas.microsoft.com/office/drawing/2014/main" id="{7CA6CF84-DD8B-4471-BF1A-68DD51F02A6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66005" y="4528472"/>
            <a:ext cx="2086017" cy="2086017"/>
          </a:xfrm>
          <a:prstGeom prst="rect">
            <a:avLst/>
          </a:prstGeom>
        </p:spPr>
      </p:pic>
      <p:pic>
        <p:nvPicPr>
          <p:cNvPr id="29" name="圖片 28">
            <a:extLst>
              <a:ext uri="{FF2B5EF4-FFF2-40B4-BE49-F238E27FC236}">
                <a16:creationId xmlns:a16="http://schemas.microsoft.com/office/drawing/2014/main" id="{18AE75E3-40A0-49C5-887C-E3F41CADD7B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51586" y="4528472"/>
            <a:ext cx="3114196" cy="2086017"/>
          </a:xfrm>
          <a:prstGeom prst="rect">
            <a:avLst/>
          </a:prstGeom>
        </p:spPr>
      </p:pic>
      <p:pic>
        <p:nvPicPr>
          <p:cNvPr id="34" name="圖片 33">
            <a:extLst>
              <a:ext uri="{FF2B5EF4-FFF2-40B4-BE49-F238E27FC236}">
                <a16:creationId xmlns:a16="http://schemas.microsoft.com/office/drawing/2014/main" id="{6D21F1C3-DDBE-4578-9745-A81B6388CA3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11201" y="1123316"/>
            <a:ext cx="3647440" cy="5485751"/>
          </a:xfrm>
          <a:prstGeom prst="rect">
            <a:avLst/>
          </a:prstGeom>
        </p:spPr>
      </p:pic>
    </p:spTree>
    <p:extLst>
      <p:ext uri="{BB962C8B-B14F-4D97-AF65-F5344CB8AC3E}">
        <p14:creationId xmlns:p14="http://schemas.microsoft.com/office/powerpoint/2010/main" val="16045376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圖片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0577" cy="6884091"/>
          </a:xfrm>
          <a:prstGeom prst="rect">
            <a:avLst/>
          </a:prstGeom>
        </p:spPr>
      </p:pic>
      <p:sp>
        <p:nvSpPr>
          <p:cNvPr id="2" name="TextBox 1"/>
          <p:cNvSpPr txBox="1"/>
          <p:nvPr/>
        </p:nvSpPr>
        <p:spPr>
          <a:xfrm>
            <a:off x="258878" y="1485928"/>
            <a:ext cx="11095664" cy="769441"/>
          </a:xfrm>
          <a:prstGeom prst="rect">
            <a:avLst/>
          </a:prstGeom>
          <a:noFill/>
        </p:spPr>
        <p:txBody>
          <a:bodyPr wrap="square" rtlCol="0">
            <a:spAutoFit/>
          </a:bodyPr>
          <a:lstStyle/>
          <a:p>
            <a:r>
              <a:rPr lang="en-US" sz="4400" kern="0" spc="-160" dirty="0">
                <a:solidFill>
                  <a:schemeClr val="bg1"/>
                </a:solidFill>
                <a:latin typeface="Arial" panose="020B0604020202020204" pitchFamily="34" charset="0"/>
                <a:cs typeface="Arial" panose="020B0604020202020204" pitchFamily="34" charset="0"/>
              </a:rPr>
              <a:t>SIGGRAPH 2020 19-23 July Washington DC</a:t>
            </a:r>
          </a:p>
        </p:txBody>
      </p:sp>
    </p:spTree>
    <p:extLst>
      <p:ext uri="{BB962C8B-B14F-4D97-AF65-F5344CB8AC3E}">
        <p14:creationId xmlns:p14="http://schemas.microsoft.com/office/powerpoint/2010/main" val="3831121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804902"/>
            <a:ext cx="12192000" cy="462709"/>
          </a:xfrm>
          <a:prstGeom prst="rect">
            <a:avLst/>
          </a:prstGeom>
        </p:spPr>
      </p:pic>
      <p:pic>
        <p:nvPicPr>
          <p:cNvPr id="2" name="Picture 1"/>
          <p:cNvPicPr>
            <a:picLocks noChangeAspect="1"/>
          </p:cNvPicPr>
          <p:nvPr/>
        </p:nvPicPr>
        <p:blipFill rotWithShape="1">
          <a:blip r:embed="rId4">
            <a:extLst>
              <a:ext uri="{BEBA8EAE-BF5A-486C-A8C5-ECC9F3942E4B}">
                <a14:imgProps xmlns:a14="http://schemas.microsoft.com/office/drawing/2010/main">
                  <a14:imgLayer r:embed="rId5">
                    <a14:imgEffect>
                      <a14:saturation sat="0"/>
                    </a14:imgEffect>
                    <a14:imgEffect>
                      <a14:brightnessContrast bright="-70000"/>
                    </a14:imgEffect>
                  </a14:imgLayer>
                </a14:imgProps>
              </a:ext>
              <a:ext uri="{28A0092B-C50C-407E-A947-70E740481C1C}">
                <a14:useLocalDpi xmlns:a14="http://schemas.microsoft.com/office/drawing/2010/main" val="0"/>
              </a:ext>
            </a:extLst>
          </a:blip>
          <a:srcRect t="20541" b="26781"/>
          <a:stretch/>
        </p:blipFill>
        <p:spPr>
          <a:xfrm>
            <a:off x="0" y="1"/>
            <a:ext cx="12192000" cy="3820290"/>
          </a:xfrm>
          <a:prstGeom prst="rect">
            <a:avLst/>
          </a:prstGeom>
        </p:spPr>
      </p:pic>
      <p:sp>
        <p:nvSpPr>
          <p:cNvPr id="3" name="TextBox 2"/>
          <p:cNvSpPr txBox="1"/>
          <p:nvPr/>
        </p:nvSpPr>
        <p:spPr>
          <a:xfrm>
            <a:off x="0" y="1236785"/>
            <a:ext cx="12192000" cy="1107996"/>
          </a:xfrm>
          <a:prstGeom prst="rect">
            <a:avLst/>
          </a:prstGeom>
          <a:noFill/>
        </p:spPr>
        <p:txBody>
          <a:bodyPr wrap="square" rtlCol="0">
            <a:spAutoFit/>
          </a:bodyPr>
          <a:lstStyle/>
          <a:p>
            <a:pPr algn="ctr"/>
            <a:r>
              <a:rPr lang="en-US" sz="6600" spc="-300" dirty="0">
                <a:solidFill>
                  <a:schemeClr val="accent1"/>
                </a:solidFill>
                <a:latin typeface="Arial" panose="020B0604020202020204" pitchFamily="34" charset="0"/>
                <a:cs typeface="Arial" panose="020B0604020202020204" pitchFamily="34" charset="0"/>
              </a:rPr>
              <a:t>Agenda</a:t>
            </a:r>
          </a:p>
        </p:txBody>
      </p:sp>
      <p:sp>
        <p:nvSpPr>
          <p:cNvPr id="4" name="Rounded Rectangle 3"/>
          <p:cNvSpPr/>
          <p:nvPr/>
        </p:nvSpPr>
        <p:spPr>
          <a:xfrm>
            <a:off x="1269274" y="2820685"/>
            <a:ext cx="1737360" cy="1737360"/>
          </a:xfrm>
          <a:prstGeom prst="roundRect">
            <a:avLst>
              <a:gd name="adj" fmla="val 7644"/>
            </a:avLst>
          </a:prstGeom>
          <a:ln>
            <a:noFill/>
          </a:ln>
          <a:effectLst>
            <a:outerShdw blurRad="2032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i="1" dirty="0">
                <a:latin typeface="Arial" panose="020B0604020202020204" pitchFamily="34" charset="0"/>
                <a:cs typeface="Arial" panose="020B0604020202020204" pitchFamily="34" charset="0"/>
              </a:rPr>
              <a:t>Art Statement</a:t>
            </a:r>
          </a:p>
        </p:txBody>
      </p:sp>
      <p:sp>
        <p:nvSpPr>
          <p:cNvPr id="5" name="Rounded Rectangle 4"/>
          <p:cNvSpPr/>
          <p:nvPr/>
        </p:nvSpPr>
        <p:spPr>
          <a:xfrm>
            <a:off x="3907972" y="2820685"/>
            <a:ext cx="1737360" cy="1737360"/>
          </a:xfrm>
          <a:prstGeom prst="roundRect">
            <a:avLst>
              <a:gd name="adj" fmla="val 7644"/>
            </a:avLst>
          </a:prstGeom>
          <a:ln>
            <a:noFill/>
          </a:ln>
          <a:effectLst>
            <a:outerShdw blurRad="2032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i="1" dirty="0">
                <a:latin typeface="Arial" panose="020B0604020202020204" pitchFamily="34" charset="0"/>
                <a:cs typeface="Arial" panose="020B0604020202020204" pitchFamily="34" charset="0"/>
              </a:rPr>
              <a:t>Background</a:t>
            </a:r>
          </a:p>
        </p:txBody>
      </p:sp>
      <p:sp>
        <p:nvSpPr>
          <p:cNvPr id="6" name="Rounded Rectangle 5"/>
          <p:cNvSpPr/>
          <p:nvPr/>
        </p:nvSpPr>
        <p:spPr>
          <a:xfrm>
            <a:off x="6546670" y="2820685"/>
            <a:ext cx="1737360" cy="1737360"/>
          </a:xfrm>
          <a:prstGeom prst="roundRect">
            <a:avLst>
              <a:gd name="adj" fmla="val 7644"/>
            </a:avLst>
          </a:prstGeom>
          <a:ln>
            <a:noFill/>
          </a:ln>
          <a:effectLst>
            <a:outerShdw blurRad="2032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i="1" dirty="0">
                <a:latin typeface="Arial" panose="020B0604020202020204" pitchFamily="34" charset="0"/>
                <a:cs typeface="Arial" panose="020B0604020202020204" pitchFamily="34" charset="0"/>
              </a:rPr>
              <a:t>Methodology</a:t>
            </a:r>
          </a:p>
        </p:txBody>
      </p:sp>
      <p:sp>
        <p:nvSpPr>
          <p:cNvPr id="7" name="Rounded Rectangle 6"/>
          <p:cNvSpPr/>
          <p:nvPr/>
        </p:nvSpPr>
        <p:spPr>
          <a:xfrm>
            <a:off x="9185367" y="2820685"/>
            <a:ext cx="1737360" cy="1737360"/>
          </a:xfrm>
          <a:prstGeom prst="roundRect">
            <a:avLst>
              <a:gd name="adj" fmla="val 7644"/>
            </a:avLst>
          </a:prstGeom>
          <a:ln>
            <a:noFill/>
          </a:ln>
          <a:effectLst>
            <a:outerShdw blurRad="2032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i="1" dirty="0">
                <a:latin typeface="Arial" panose="020B0604020202020204" pitchFamily="34" charset="0"/>
                <a:cs typeface="Arial" panose="020B0604020202020204" pitchFamily="34" charset="0"/>
              </a:rPr>
              <a:t>Demo &amp;</a:t>
            </a:r>
            <a:br>
              <a:rPr lang="en-US" sz="2000" i="1" dirty="0">
                <a:latin typeface="Arial" panose="020B0604020202020204" pitchFamily="34" charset="0"/>
                <a:cs typeface="Arial" panose="020B0604020202020204" pitchFamily="34" charset="0"/>
              </a:rPr>
            </a:br>
            <a:r>
              <a:rPr lang="en-US" sz="2000" i="1" dirty="0">
                <a:latin typeface="Arial" panose="020B0604020202020204" pitchFamily="34" charset="0"/>
                <a:cs typeface="Arial" panose="020B0604020202020204" pitchFamily="34" charset="0"/>
              </a:rPr>
              <a:t>Connection</a:t>
            </a:r>
          </a:p>
        </p:txBody>
      </p:sp>
      <p:sp>
        <p:nvSpPr>
          <p:cNvPr id="10" name="Rectangle 9"/>
          <p:cNvSpPr/>
          <p:nvPr/>
        </p:nvSpPr>
        <p:spPr>
          <a:xfrm>
            <a:off x="909092" y="4803116"/>
            <a:ext cx="2457724" cy="461665"/>
          </a:xfrm>
          <a:prstGeom prst="rect">
            <a:avLst/>
          </a:prstGeom>
        </p:spPr>
        <p:txBody>
          <a:bodyPr wrap="none">
            <a:spAutoFit/>
          </a:bodyPr>
          <a:lstStyle/>
          <a:p>
            <a:pPr algn="ctr"/>
            <a:r>
              <a:rPr lang="en-US" sz="2400" spc="-150" dirty="0">
                <a:solidFill>
                  <a:schemeClr val="accent3"/>
                </a:solidFill>
                <a:latin typeface="Arial" panose="020B0604020202020204" pitchFamily="34" charset="0"/>
                <a:cs typeface="Arial" panose="020B0604020202020204" pitchFamily="34" charset="0"/>
              </a:rPr>
              <a:t>Classification Cube</a:t>
            </a:r>
          </a:p>
        </p:txBody>
      </p:sp>
      <p:sp>
        <p:nvSpPr>
          <p:cNvPr id="11" name="Rectangle 10"/>
          <p:cNvSpPr/>
          <p:nvPr/>
        </p:nvSpPr>
        <p:spPr>
          <a:xfrm>
            <a:off x="3972168" y="4803116"/>
            <a:ext cx="1608967" cy="461665"/>
          </a:xfrm>
          <a:prstGeom prst="rect">
            <a:avLst/>
          </a:prstGeom>
        </p:spPr>
        <p:txBody>
          <a:bodyPr wrap="none">
            <a:spAutoFit/>
          </a:bodyPr>
          <a:lstStyle/>
          <a:p>
            <a:pPr algn="ctr"/>
            <a:r>
              <a:rPr lang="en-US" sz="2400" spc="-150" dirty="0">
                <a:solidFill>
                  <a:schemeClr val="accent3"/>
                </a:solidFill>
                <a:latin typeface="Arial" panose="020B0604020202020204" pitchFamily="34" charset="0"/>
                <a:cs typeface="Arial" panose="020B0604020202020204" pitchFamily="34" charset="0"/>
              </a:rPr>
              <a:t>Avital Meshi</a:t>
            </a:r>
          </a:p>
        </p:txBody>
      </p:sp>
      <p:sp>
        <p:nvSpPr>
          <p:cNvPr id="12" name="Rectangle 11"/>
          <p:cNvSpPr/>
          <p:nvPr/>
        </p:nvSpPr>
        <p:spPr>
          <a:xfrm>
            <a:off x="6395683" y="4803116"/>
            <a:ext cx="2039341" cy="461665"/>
          </a:xfrm>
          <a:prstGeom prst="rect">
            <a:avLst/>
          </a:prstGeom>
        </p:spPr>
        <p:txBody>
          <a:bodyPr wrap="none">
            <a:spAutoFit/>
          </a:bodyPr>
          <a:lstStyle/>
          <a:p>
            <a:pPr algn="ctr"/>
            <a:r>
              <a:rPr lang="en-US" sz="2400" spc="-150" dirty="0">
                <a:solidFill>
                  <a:schemeClr val="accent3"/>
                </a:solidFill>
                <a:latin typeface="Arial" panose="020B0604020202020204" pitchFamily="34" charset="0"/>
                <a:cs typeface="Arial" panose="020B0604020202020204" pitchFamily="34" charset="0"/>
              </a:rPr>
              <a:t>Neural Network</a:t>
            </a:r>
          </a:p>
        </p:txBody>
      </p:sp>
      <p:sp>
        <p:nvSpPr>
          <p:cNvPr id="13" name="Rectangle 12"/>
          <p:cNvSpPr/>
          <p:nvPr/>
        </p:nvSpPr>
        <p:spPr>
          <a:xfrm>
            <a:off x="9205900" y="4803115"/>
            <a:ext cx="1696298" cy="461665"/>
          </a:xfrm>
          <a:prstGeom prst="rect">
            <a:avLst/>
          </a:prstGeom>
        </p:spPr>
        <p:txBody>
          <a:bodyPr wrap="none">
            <a:spAutoFit/>
          </a:bodyPr>
          <a:lstStyle/>
          <a:p>
            <a:pPr algn="ctr"/>
            <a:r>
              <a:rPr lang="en-US" sz="2400" spc="-150" dirty="0">
                <a:solidFill>
                  <a:schemeClr val="accent3"/>
                </a:solidFill>
                <a:latin typeface="Arial" panose="020B0604020202020204" pitchFamily="34" charset="0"/>
                <a:cs typeface="Arial" panose="020B0604020202020204" pitchFamily="34" charset="0"/>
              </a:rPr>
              <a:t>Face Imitate </a:t>
            </a:r>
          </a:p>
        </p:txBody>
      </p:sp>
      <p:sp>
        <p:nvSpPr>
          <p:cNvPr id="14" name="Rectangle 13"/>
          <p:cNvSpPr/>
          <p:nvPr/>
        </p:nvSpPr>
        <p:spPr>
          <a:xfrm>
            <a:off x="1065848" y="5310035"/>
            <a:ext cx="2457724" cy="1169551"/>
          </a:xfrm>
          <a:prstGeom prst="rect">
            <a:avLst/>
          </a:prstGeom>
        </p:spPr>
        <p:txBody>
          <a:bodyPr wrap="square">
            <a:spAutoFit/>
          </a:bodyPr>
          <a:lstStyle/>
          <a:p>
            <a:r>
              <a:rPr lang="en-US" sz="1400" dirty="0">
                <a:solidFill>
                  <a:schemeClr val="accent4"/>
                </a:solidFill>
                <a:latin typeface="Arial" panose="020B0604020202020204" pitchFamily="34" charset="0"/>
                <a:cs typeface="Arial" panose="020B0604020202020204" pitchFamily="34" charset="0"/>
              </a:rPr>
              <a:t>It invites people to interact with an AI classification system and experience in real time how they are viewed through its lens.</a:t>
            </a:r>
          </a:p>
        </p:txBody>
      </p:sp>
      <p:sp>
        <p:nvSpPr>
          <p:cNvPr id="15" name="Rectangle 14"/>
          <p:cNvSpPr/>
          <p:nvPr/>
        </p:nvSpPr>
        <p:spPr>
          <a:xfrm>
            <a:off x="3649131" y="5251828"/>
            <a:ext cx="2706379" cy="1384995"/>
          </a:xfrm>
          <a:prstGeom prst="rect">
            <a:avLst/>
          </a:prstGeom>
        </p:spPr>
        <p:txBody>
          <a:bodyPr wrap="square">
            <a:spAutoFit/>
          </a:bodyPr>
          <a:lstStyle/>
          <a:p>
            <a:r>
              <a:rPr lang="en-US" sz="1400" dirty="0">
                <a:solidFill>
                  <a:schemeClr val="accent4"/>
                </a:solidFill>
                <a:latin typeface="Arial" panose="020B0604020202020204" pitchFamily="34" charset="0"/>
                <a:cs typeface="Arial" panose="020B0604020202020204" pitchFamily="34" charset="0"/>
              </a:rPr>
              <a:t>Digital Art and New Media</a:t>
            </a:r>
          </a:p>
          <a:p>
            <a:r>
              <a:rPr lang="en-US" sz="1400" dirty="0">
                <a:solidFill>
                  <a:schemeClr val="accent4"/>
                </a:solidFill>
                <a:latin typeface="Arial" panose="020B0604020202020204" pitchFamily="34" charset="0"/>
                <a:cs typeface="Arial" panose="020B0604020202020204" pitchFamily="34" charset="0"/>
              </a:rPr>
              <a:t>Research Interests: </a:t>
            </a:r>
          </a:p>
          <a:p>
            <a:r>
              <a:rPr lang="en-US" sz="1400" dirty="0">
                <a:solidFill>
                  <a:schemeClr val="accent4"/>
                </a:solidFill>
                <a:latin typeface="Arial" panose="020B0604020202020204" pitchFamily="34" charset="0"/>
                <a:cs typeface="Arial" panose="020B0604020202020204" pitchFamily="34" charset="0"/>
              </a:rPr>
              <a:t>Behavior of Virtual People, </a:t>
            </a:r>
            <a:r>
              <a:rPr lang="en-US" sz="1400" dirty="0" err="1">
                <a:solidFill>
                  <a:schemeClr val="accent4"/>
                </a:solidFill>
                <a:latin typeface="Arial" panose="020B0604020202020204" pitchFamily="34" charset="0"/>
                <a:cs typeface="Arial" panose="020B0604020202020204" pitchFamily="34" charset="0"/>
              </a:rPr>
              <a:t>Sroty</a:t>
            </a:r>
            <a:r>
              <a:rPr lang="en-US" sz="1400" dirty="0">
                <a:solidFill>
                  <a:schemeClr val="accent4"/>
                </a:solidFill>
                <a:latin typeface="Arial" panose="020B0604020202020204" pitchFamily="34" charset="0"/>
                <a:cs typeface="Arial" panose="020B0604020202020204" pitchFamily="34" charset="0"/>
              </a:rPr>
              <a:t>-telling in Virtual Reality, Virtual relationships and experiences, and Virtual-worlds.</a:t>
            </a:r>
          </a:p>
        </p:txBody>
      </p:sp>
      <p:sp>
        <p:nvSpPr>
          <p:cNvPr id="16" name="Rectangle 15"/>
          <p:cNvSpPr/>
          <p:nvPr/>
        </p:nvSpPr>
        <p:spPr>
          <a:xfrm>
            <a:off x="6615816" y="5251828"/>
            <a:ext cx="1698848" cy="738664"/>
          </a:xfrm>
          <a:prstGeom prst="rect">
            <a:avLst/>
          </a:prstGeom>
        </p:spPr>
        <p:txBody>
          <a:bodyPr wrap="square">
            <a:spAutoFit/>
          </a:bodyPr>
          <a:lstStyle/>
          <a:p>
            <a:r>
              <a:rPr lang="en-US" sz="1400" dirty="0">
                <a:solidFill>
                  <a:schemeClr val="accent4"/>
                </a:solidFill>
                <a:latin typeface="Arial" panose="020B0604020202020204" pitchFamily="34" charset="0"/>
                <a:cs typeface="Arial" panose="020B0604020202020204" pitchFamily="34" charset="0"/>
              </a:rPr>
              <a:t>Face </a:t>
            </a:r>
            <a:r>
              <a:rPr lang="en-US" sz="1400" dirty="0" err="1">
                <a:solidFill>
                  <a:schemeClr val="accent4"/>
                </a:solidFill>
                <a:latin typeface="Arial" panose="020B0604020202020204" pitchFamily="34" charset="0"/>
                <a:cs typeface="Arial" panose="020B0604020202020204" pitchFamily="34" charset="0"/>
              </a:rPr>
              <a:t>Morpher</a:t>
            </a:r>
            <a:r>
              <a:rPr lang="en-US" sz="1400" dirty="0">
                <a:solidFill>
                  <a:schemeClr val="accent4"/>
                </a:solidFill>
                <a:latin typeface="Arial" panose="020B0604020202020204" pitchFamily="34" charset="0"/>
                <a:cs typeface="Arial" panose="020B0604020202020204" pitchFamily="34" charset="0"/>
              </a:rPr>
              <a:t>, Face Rotator, and Combiner</a:t>
            </a:r>
          </a:p>
        </p:txBody>
      </p:sp>
      <p:sp>
        <p:nvSpPr>
          <p:cNvPr id="17" name="Rectangle 16"/>
          <p:cNvSpPr/>
          <p:nvPr/>
        </p:nvSpPr>
        <p:spPr>
          <a:xfrm>
            <a:off x="9195267" y="5310035"/>
            <a:ext cx="1881567" cy="738664"/>
          </a:xfrm>
          <a:prstGeom prst="rect">
            <a:avLst/>
          </a:prstGeom>
        </p:spPr>
        <p:txBody>
          <a:bodyPr wrap="square">
            <a:spAutoFit/>
          </a:bodyPr>
          <a:lstStyle/>
          <a:p>
            <a:r>
              <a:rPr lang="en-US" sz="1400" dirty="0">
                <a:solidFill>
                  <a:schemeClr val="accent4"/>
                </a:solidFill>
                <a:latin typeface="Arial" panose="020B0604020202020204" pitchFamily="34" charset="0"/>
                <a:cs typeface="Arial" panose="020B0604020202020204" pitchFamily="34" charset="0"/>
              </a:rPr>
              <a:t>Face feature manual adjustment, and real time image imitation</a:t>
            </a:r>
          </a:p>
        </p:txBody>
      </p:sp>
    </p:spTree>
    <p:extLst>
      <p:ext uri="{BB962C8B-B14F-4D97-AF65-F5344CB8AC3E}">
        <p14:creationId xmlns:p14="http://schemas.microsoft.com/office/powerpoint/2010/main" val="3919715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26128" y="277513"/>
            <a:ext cx="4962617" cy="830997"/>
          </a:xfrm>
          <a:prstGeom prst="rect">
            <a:avLst/>
          </a:prstGeom>
          <a:noFill/>
        </p:spPr>
        <p:txBody>
          <a:bodyPr wrap="square" rtlCol="0">
            <a:spAutoFit/>
          </a:bodyPr>
          <a:lstStyle/>
          <a:p>
            <a:r>
              <a:rPr lang="en-US" sz="4800" dirty="0">
                <a:solidFill>
                  <a:schemeClr val="accent1"/>
                </a:solidFill>
                <a:latin typeface="Arial" panose="020B0604020202020204" pitchFamily="34" charset="0"/>
                <a:cs typeface="Arial" panose="020B0604020202020204" pitchFamily="34" charset="0"/>
              </a:rPr>
              <a:t>Art Statement</a:t>
            </a:r>
          </a:p>
        </p:txBody>
      </p:sp>
      <p:sp>
        <p:nvSpPr>
          <p:cNvPr id="36" name="TextBox 7">
            <a:extLst>
              <a:ext uri="{FF2B5EF4-FFF2-40B4-BE49-F238E27FC236}">
                <a16:creationId xmlns:a16="http://schemas.microsoft.com/office/drawing/2014/main" id="{8D5ED491-72D7-4C08-9F57-6C57FB94EC4F}"/>
              </a:ext>
            </a:extLst>
          </p:cNvPr>
          <p:cNvSpPr txBox="1"/>
          <p:nvPr/>
        </p:nvSpPr>
        <p:spPr>
          <a:xfrm>
            <a:off x="426128" y="1224923"/>
            <a:ext cx="11292396" cy="1477328"/>
          </a:xfrm>
          <a:prstGeom prst="rect">
            <a:avLst/>
          </a:prstGeom>
          <a:noFill/>
        </p:spPr>
        <p:txBody>
          <a:bodyPr wrap="square" rtlCol="0">
            <a:spAutoFit/>
          </a:bodyPr>
          <a:lstStyle/>
          <a:p>
            <a:pPr algn="just"/>
            <a:r>
              <a:rPr lang="en-US" dirty="0">
                <a:solidFill>
                  <a:schemeClr val="accent4"/>
                </a:solidFill>
                <a:latin typeface="Arial" panose="020B0604020202020204" pitchFamily="34" charset="0"/>
                <a:cs typeface="Arial" panose="020B0604020202020204" pitchFamily="34" charset="0"/>
              </a:rPr>
              <a:t>“Inside the Classification Cube: An Intimate Interaction With an AI System” is a SIGGRAPH 2020 Art Papers selection that explores one of society’s most frequently asked questions — how do people portray themselves versus how others portray them? Here, we catch up with new media artist Avital Meshi to learn how the “Classification Cube” installation invites people to interact with an AI classification system and experience in real time how they are viewed through its lens.</a:t>
            </a:r>
          </a:p>
        </p:txBody>
      </p:sp>
      <p:pic>
        <p:nvPicPr>
          <p:cNvPr id="26" name="圖片 25">
            <a:extLst>
              <a:ext uri="{FF2B5EF4-FFF2-40B4-BE49-F238E27FC236}">
                <a16:creationId xmlns:a16="http://schemas.microsoft.com/office/drawing/2014/main" id="{8A2B8164-9B13-4220-A317-F0036AC91031}"/>
              </a:ext>
            </a:extLst>
          </p:cNvPr>
          <p:cNvPicPr>
            <a:picLocks noChangeAspect="1"/>
          </p:cNvPicPr>
          <p:nvPr/>
        </p:nvPicPr>
        <p:blipFill rotWithShape="1">
          <a:blip r:embed="rId3">
            <a:extLst>
              <a:ext uri="{28A0092B-C50C-407E-A947-70E740481C1C}">
                <a14:useLocalDpi xmlns:a14="http://schemas.microsoft.com/office/drawing/2010/main" val="0"/>
              </a:ext>
            </a:extLst>
          </a:blip>
          <a:srcRect b="50025"/>
          <a:stretch/>
        </p:blipFill>
        <p:spPr>
          <a:xfrm>
            <a:off x="676343" y="3025813"/>
            <a:ext cx="5117783" cy="3427239"/>
          </a:xfrm>
          <a:prstGeom prst="rect">
            <a:avLst/>
          </a:prstGeom>
        </p:spPr>
      </p:pic>
      <p:pic>
        <p:nvPicPr>
          <p:cNvPr id="39" name="圖片 38">
            <a:extLst>
              <a:ext uri="{FF2B5EF4-FFF2-40B4-BE49-F238E27FC236}">
                <a16:creationId xmlns:a16="http://schemas.microsoft.com/office/drawing/2014/main" id="{2FB5909A-150C-4A45-A85D-EEF160683DC2}"/>
              </a:ext>
            </a:extLst>
          </p:cNvPr>
          <p:cNvPicPr>
            <a:picLocks noChangeAspect="1"/>
          </p:cNvPicPr>
          <p:nvPr/>
        </p:nvPicPr>
        <p:blipFill rotWithShape="1">
          <a:blip r:embed="rId3">
            <a:extLst>
              <a:ext uri="{28A0092B-C50C-407E-A947-70E740481C1C}">
                <a14:useLocalDpi xmlns:a14="http://schemas.microsoft.com/office/drawing/2010/main" val="0"/>
              </a:ext>
            </a:extLst>
          </a:blip>
          <a:srcRect t="50025"/>
          <a:stretch/>
        </p:blipFill>
        <p:spPr>
          <a:xfrm>
            <a:off x="6510441" y="3025813"/>
            <a:ext cx="5117783" cy="3427240"/>
          </a:xfrm>
          <a:prstGeom prst="rect">
            <a:avLst/>
          </a:prstGeom>
        </p:spPr>
      </p:pic>
    </p:spTree>
    <p:extLst>
      <p:ext uri="{BB962C8B-B14F-4D97-AF65-F5344CB8AC3E}">
        <p14:creationId xmlns:p14="http://schemas.microsoft.com/office/powerpoint/2010/main" val="16503154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26128" y="277513"/>
            <a:ext cx="4962617" cy="830997"/>
          </a:xfrm>
          <a:prstGeom prst="rect">
            <a:avLst/>
          </a:prstGeom>
          <a:noFill/>
        </p:spPr>
        <p:txBody>
          <a:bodyPr wrap="square" rtlCol="0">
            <a:spAutoFit/>
          </a:bodyPr>
          <a:lstStyle/>
          <a:p>
            <a:r>
              <a:rPr lang="en-US" sz="4800" dirty="0">
                <a:solidFill>
                  <a:schemeClr val="accent1"/>
                </a:solidFill>
                <a:latin typeface="Arial" panose="020B0604020202020204" pitchFamily="34" charset="0"/>
                <a:cs typeface="Arial" panose="020B0604020202020204" pitchFamily="34" charset="0"/>
              </a:rPr>
              <a:t>Background</a:t>
            </a:r>
          </a:p>
        </p:txBody>
      </p:sp>
      <p:pic>
        <p:nvPicPr>
          <p:cNvPr id="4" name="圖片 3">
            <a:extLst>
              <a:ext uri="{FF2B5EF4-FFF2-40B4-BE49-F238E27FC236}">
                <a16:creationId xmlns:a16="http://schemas.microsoft.com/office/drawing/2014/main" id="{58A07A5A-6769-465F-B1C6-3EE20CBF20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6128" y="1327512"/>
            <a:ext cx="1428750" cy="1428750"/>
          </a:xfrm>
          <a:prstGeom prst="rect">
            <a:avLst/>
          </a:prstGeom>
        </p:spPr>
      </p:pic>
      <p:sp>
        <p:nvSpPr>
          <p:cNvPr id="7" name="TextBox 7">
            <a:extLst>
              <a:ext uri="{FF2B5EF4-FFF2-40B4-BE49-F238E27FC236}">
                <a16:creationId xmlns:a16="http://schemas.microsoft.com/office/drawing/2014/main" id="{E6A15C17-F09A-4146-A534-18B9A9AB6ADC}"/>
              </a:ext>
            </a:extLst>
          </p:cNvPr>
          <p:cNvSpPr txBox="1"/>
          <p:nvPr/>
        </p:nvSpPr>
        <p:spPr>
          <a:xfrm>
            <a:off x="2142261" y="1239140"/>
            <a:ext cx="9623611" cy="5447645"/>
          </a:xfrm>
          <a:prstGeom prst="rect">
            <a:avLst/>
          </a:prstGeom>
          <a:noFill/>
        </p:spPr>
        <p:txBody>
          <a:bodyPr wrap="square" rtlCol="0">
            <a:spAutoFit/>
          </a:bodyPr>
          <a:lstStyle/>
          <a:p>
            <a:r>
              <a:rPr lang="en-US" b="1" dirty="0">
                <a:solidFill>
                  <a:schemeClr val="accent4"/>
                </a:solidFill>
                <a:latin typeface="Arial" panose="020B0604020202020204" pitchFamily="34" charset="0"/>
                <a:cs typeface="Arial" panose="020B0604020202020204" pitchFamily="34" charset="0"/>
              </a:rPr>
              <a:t>Author: Avital Meshi</a:t>
            </a:r>
          </a:p>
          <a:p>
            <a:r>
              <a:rPr lang="en-US" i="1" dirty="0">
                <a:solidFill>
                  <a:schemeClr val="accent4"/>
                </a:solidFill>
                <a:latin typeface="Arial" panose="020B0604020202020204" pitchFamily="34" charset="0"/>
                <a:cs typeface="Arial" panose="020B0604020202020204" pitchFamily="34" charset="0"/>
              </a:rPr>
              <a:t>University of California Santa Cruz, Santa Cruz, CA                                                          </a:t>
            </a:r>
            <a:r>
              <a:rPr lang="en-US" dirty="0">
                <a:solidFill>
                  <a:schemeClr val="accent4"/>
                </a:solidFill>
                <a:latin typeface="Arial" panose="020B0604020202020204" pitchFamily="34" charset="0"/>
                <a:cs typeface="Arial" panose="020B0604020202020204" pitchFamily="34" charset="0"/>
              </a:rPr>
              <a:t>2019</a:t>
            </a:r>
          </a:p>
          <a:p>
            <a:r>
              <a:rPr lang="en-US" sz="1600" dirty="0">
                <a:solidFill>
                  <a:schemeClr val="accent4"/>
                </a:solidFill>
                <a:latin typeface="Arial" panose="020B0604020202020204" pitchFamily="34" charset="0"/>
                <a:cs typeface="Arial" panose="020B0604020202020204" pitchFamily="34" charset="0"/>
              </a:rPr>
              <a:t>Master of Fine Arts</a:t>
            </a:r>
          </a:p>
          <a:p>
            <a:r>
              <a:rPr lang="en-US" sz="1600" dirty="0">
                <a:solidFill>
                  <a:schemeClr val="accent4"/>
                </a:solidFill>
                <a:latin typeface="Arial" panose="020B0604020202020204" pitchFamily="34" charset="0"/>
                <a:cs typeface="Arial" panose="020B0604020202020204" pitchFamily="34" charset="0"/>
              </a:rPr>
              <a:t>Department of Digital Arts and New Media</a:t>
            </a:r>
          </a:p>
          <a:p>
            <a:r>
              <a:rPr lang="en-US" sz="1600" dirty="0">
                <a:solidFill>
                  <a:schemeClr val="accent4"/>
                </a:solidFill>
                <a:latin typeface="Arial" panose="020B0604020202020204" pitchFamily="34" charset="0"/>
                <a:cs typeface="Arial" panose="020B0604020202020204" pitchFamily="34" charset="0"/>
              </a:rPr>
              <a:t>Recipient, Art's Dean Excellence Award  </a:t>
            </a:r>
          </a:p>
          <a:p>
            <a:endParaRPr lang="en-US" sz="1200" dirty="0">
              <a:solidFill>
                <a:schemeClr val="accent4"/>
              </a:solidFill>
              <a:latin typeface="Arial" panose="020B0604020202020204" pitchFamily="34" charset="0"/>
              <a:cs typeface="Arial" panose="020B0604020202020204" pitchFamily="34" charset="0"/>
            </a:endParaRPr>
          </a:p>
          <a:p>
            <a:r>
              <a:rPr lang="en-US" i="1" dirty="0">
                <a:solidFill>
                  <a:schemeClr val="accent4"/>
                </a:solidFill>
                <a:latin typeface="Arial" panose="020B0604020202020204" pitchFamily="34" charset="0"/>
                <a:cs typeface="Arial" panose="020B0604020202020204" pitchFamily="34" charset="0"/>
              </a:rPr>
              <a:t>School of the Art Institute of Chicago, Chicago IL                                                               </a:t>
            </a:r>
            <a:r>
              <a:rPr lang="en-US" dirty="0">
                <a:solidFill>
                  <a:schemeClr val="accent4"/>
                </a:solidFill>
                <a:latin typeface="Arial" panose="020B0604020202020204" pitchFamily="34" charset="0"/>
                <a:cs typeface="Arial" panose="020B0604020202020204" pitchFamily="34" charset="0"/>
              </a:rPr>
              <a:t>2016</a:t>
            </a:r>
          </a:p>
          <a:p>
            <a:r>
              <a:rPr lang="en-US" sz="1600" dirty="0">
                <a:solidFill>
                  <a:schemeClr val="accent4"/>
                </a:solidFill>
                <a:latin typeface="Arial" panose="020B0604020202020204" pitchFamily="34" charset="0"/>
                <a:cs typeface="Arial" panose="020B0604020202020204" pitchFamily="34" charset="0"/>
              </a:rPr>
              <a:t>Bachelor of Fine Art</a:t>
            </a:r>
          </a:p>
          <a:p>
            <a:r>
              <a:rPr lang="en-US" sz="1600" dirty="0">
                <a:solidFill>
                  <a:schemeClr val="accent4"/>
                </a:solidFill>
                <a:latin typeface="Arial" panose="020B0604020202020204" pitchFamily="34" charset="0"/>
                <a:cs typeface="Arial" panose="020B0604020202020204" pitchFamily="34" charset="0"/>
              </a:rPr>
              <a:t>Major in Photography</a:t>
            </a:r>
          </a:p>
          <a:p>
            <a:r>
              <a:rPr lang="en-US" sz="1600" dirty="0">
                <a:solidFill>
                  <a:schemeClr val="accent4"/>
                </a:solidFill>
                <a:latin typeface="Arial" panose="020B0604020202020204" pitchFamily="34" charset="0"/>
                <a:cs typeface="Arial" panose="020B0604020202020204" pitchFamily="34" charset="0"/>
              </a:rPr>
              <a:t>Merit Recipient – Distinguished Scholar</a:t>
            </a:r>
          </a:p>
          <a:p>
            <a:endParaRPr lang="en-US" sz="1200" dirty="0">
              <a:solidFill>
                <a:schemeClr val="accent4"/>
              </a:solidFill>
              <a:latin typeface="Arial" panose="020B0604020202020204" pitchFamily="34" charset="0"/>
              <a:cs typeface="Arial" panose="020B0604020202020204" pitchFamily="34" charset="0"/>
            </a:endParaRPr>
          </a:p>
          <a:p>
            <a:r>
              <a:rPr lang="en-US" i="1" dirty="0">
                <a:solidFill>
                  <a:schemeClr val="accent4"/>
                </a:solidFill>
                <a:latin typeface="Arial" panose="020B0604020202020204" pitchFamily="34" charset="0"/>
                <a:cs typeface="Arial" panose="020B0604020202020204" pitchFamily="34" charset="0"/>
              </a:rPr>
              <a:t>Camera Obscura School of Art, Tel-Aviv, Israel  </a:t>
            </a:r>
            <a:r>
              <a:rPr lang="en-US" dirty="0">
                <a:solidFill>
                  <a:schemeClr val="accent4"/>
                </a:solidFill>
                <a:latin typeface="Arial" panose="020B0604020202020204" pitchFamily="34" charset="0"/>
                <a:cs typeface="Arial" panose="020B0604020202020204" pitchFamily="34" charset="0"/>
              </a:rPr>
              <a:t>                                                                2012</a:t>
            </a:r>
          </a:p>
          <a:p>
            <a:r>
              <a:rPr lang="en-US" sz="1600" dirty="0">
                <a:solidFill>
                  <a:schemeClr val="accent4"/>
                </a:solidFill>
                <a:latin typeface="Arial" panose="020B0604020202020204" pitchFamily="34" charset="0"/>
                <a:cs typeface="Arial" panose="020B0604020202020204" pitchFamily="34" charset="0"/>
              </a:rPr>
              <a:t>Certificate, Continuing Studies</a:t>
            </a:r>
          </a:p>
          <a:p>
            <a:endParaRPr lang="en-US" sz="1200" dirty="0">
              <a:solidFill>
                <a:schemeClr val="accent4"/>
              </a:solidFill>
              <a:latin typeface="Arial" panose="020B0604020202020204" pitchFamily="34" charset="0"/>
              <a:cs typeface="Arial" panose="020B0604020202020204" pitchFamily="34" charset="0"/>
            </a:endParaRPr>
          </a:p>
          <a:p>
            <a:r>
              <a:rPr lang="en-US" i="1" dirty="0">
                <a:solidFill>
                  <a:schemeClr val="accent4"/>
                </a:solidFill>
                <a:latin typeface="Arial" panose="020B0604020202020204" pitchFamily="34" charset="0"/>
                <a:cs typeface="Arial" panose="020B0604020202020204" pitchFamily="34" charset="0"/>
              </a:rPr>
              <a:t>The Hebrew University of Jerusalem, Israel    </a:t>
            </a:r>
            <a:r>
              <a:rPr lang="en-US" dirty="0">
                <a:solidFill>
                  <a:schemeClr val="accent4"/>
                </a:solidFill>
                <a:latin typeface="Arial" panose="020B0604020202020204" pitchFamily="34" charset="0"/>
                <a:cs typeface="Arial" panose="020B0604020202020204" pitchFamily="34" charset="0"/>
              </a:rPr>
              <a:t>                                                                   2006</a:t>
            </a:r>
          </a:p>
          <a:p>
            <a:r>
              <a:rPr lang="en-US" sz="1600" dirty="0">
                <a:solidFill>
                  <a:schemeClr val="accent4"/>
                </a:solidFill>
                <a:latin typeface="Arial" panose="020B0604020202020204" pitchFamily="34" charset="0"/>
                <a:cs typeface="Arial" panose="020B0604020202020204" pitchFamily="34" charset="0"/>
              </a:rPr>
              <a:t>Master of Science</a:t>
            </a:r>
          </a:p>
          <a:p>
            <a:r>
              <a:rPr lang="en-US" sz="1600" dirty="0">
                <a:solidFill>
                  <a:schemeClr val="accent4"/>
                </a:solidFill>
                <a:latin typeface="Arial" panose="020B0604020202020204" pitchFamily="34" charset="0"/>
                <a:cs typeface="Arial" panose="020B0604020202020204" pitchFamily="34" charset="0"/>
              </a:rPr>
              <a:t>Major in Evolution, Systematics and Ecology</a:t>
            </a:r>
          </a:p>
          <a:p>
            <a:r>
              <a:rPr lang="en-US" sz="1600" dirty="0">
                <a:solidFill>
                  <a:schemeClr val="accent4"/>
                </a:solidFill>
                <a:latin typeface="Arial" panose="020B0604020202020204" pitchFamily="34" charset="0"/>
                <a:cs typeface="Arial" panose="020B0604020202020204" pitchFamily="34" charset="0"/>
              </a:rPr>
              <a:t>Excellence Scholarship for Master Students recipient</a:t>
            </a:r>
          </a:p>
          <a:p>
            <a:endParaRPr lang="en-US" sz="1200" dirty="0">
              <a:solidFill>
                <a:schemeClr val="accent4"/>
              </a:solidFill>
              <a:latin typeface="Arial" panose="020B0604020202020204" pitchFamily="34" charset="0"/>
              <a:cs typeface="Arial" panose="020B0604020202020204" pitchFamily="34" charset="0"/>
            </a:endParaRPr>
          </a:p>
          <a:p>
            <a:r>
              <a:rPr lang="en-US" i="1" dirty="0">
                <a:solidFill>
                  <a:schemeClr val="accent4"/>
                </a:solidFill>
                <a:latin typeface="Arial" panose="020B0604020202020204" pitchFamily="34" charset="0"/>
                <a:cs typeface="Arial" panose="020B0604020202020204" pitchFamily="34" charset="0"/>
              </a:rPr>
              <a:t>The Hebrew University of Jerusalem, Israel                 </a:t>
            </a:r>
            <a:r>
              <a:rPr lang="en-US" dirty="0">
                <a:solidFill>
                  <a:schemeClr val="accent4"/>
                </a:solidFill>
                <a:latin typeface="Arial" panose="020B0604020202020204" pitchFamily="34" charset="0"/>
                <a:cs typeface="Arial" panose="020B0604020202020204" pitchFamily="34" charset="0"/>
              </a:rPr>
              <a:t>                                                      2003</a:t>
            </a:r>
          </a:p>
          <a:p>
            <a:r>
              <a:rPr lang="en-US" sz="1600" dirty="0">
                <a:solidFill>
                  <a:schemeClr val="accent4"/>
                </a:solidFill>
                <a:latin typeface="Arial" panose="020B0604020202020204" pitchFamily="34" charset="0"/>
                <a:cs typeface="Arial" panose="020B0604020202020204" pitchFamily="34" charset="0"/>
              </a:rPr>
              <a:t>Bachelor of Science</a:t>
            </a:r>
          </a:p>
          <a:p>
            <a:r>
              <a:rPr lang="en-US" sz="1600" dirty="0">
                <a:solidFill>
                  <a:schemeClr val="accent4"/>
                </a:solidFill>
                <a:latin typeface="Arial" panose="020B0604020202020204" pitchFamily="34" charset="0"/>
                <a:cs typeface="Arial" panose="020B0604020202020204" pitchFamily="34" charset="0"/>
              </a:rPr>
              <a:t>Major in Biology</a:t>
            </a:r>
          </a:p>
        </p:txBody>
      </p:sp>
    </p:spTree>
    <p:extLst>
      <p:ext uri="{BB962C8B-B14F-4D97-AF65-F5344CB8AC3E}">
        <p14:creationId xmlns:p14="http://schemas.microsoft.com/office/powerpoint/2010/main" val="32102260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26128" y="68505"/>
            <a:ext cx="4962617" cy="830997"/>
          </a:xfrm>
          <a:prstGeom prst="rect">
            <a:avLst/>
          </a:prstGeom>
          <a:noFill/>
        </p:spPr>
        <p:txBody>
          <a:bodyPr wrap="square" rtlCol="0">
            <a:spAutoFit/>
          </a:bodyPr>
          <a:lstStyle/>
          <a:p>
            <a:r>
              <a:rPr lang="en-US" sz="4800" dirty="0">
                <a:solidFill>
                  <a:schemeClr val="accent1"/>
                </a:solidFill>
                <a:latin typeface="Arial" panose="020B0604020202020204" pitchFamily="34" charset="0"/>
                <a:cs typeface="Arial" panose="020B0604020202020204" pitchFamily="34" charset="0"/>
              </a:rPr>
              <a:t>Background</a:t>
            </a:r>
          </a:p>
        </p:txBody>
      </p:sp>
      <p:pic>
        <p:nvPicPr>
          <p:cNvPr id="4" name="圖片 3">
            <a:extLst>
              <a:ext uri="{FF2B5EF4-FFF2-40B4-BE49-F238E27FC236}">
                <a16:creationId xmlns:a16="http://schemas.microsoft.com/office/drawing/2014/main" id="{183F9B00-867B-43EC-9781-ACC24EE5F39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96607" y="1108510"/>
            <a:ext cx="2249728" cy="2091890"/>
          </a:xfrm>
          <a:prstGeom prst="rect">
            <a:avLst/>
          </a:prstGeom>
        </p:spPr>
      </p:pic>
      <p:pic>
        <p:nvPicPr>
          <p:cNvPr id="6" name="圖片 5">
            <a:extLst>
              <a:ext uri="{FF2B5EF4-FFF2-40B4-BE49-F238E27FC236}">
                <a16:creationId xmlns:a16="http://schemas.microsoft.com/office/drawing/2014/main" id="{795ECBD2-9CF4-4AFD-97C1-7FEF8F1336A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67916" y="2343242"/>
            <a:ext cx="2249728" cy="1770190"/>
          </a:xfrm>
          <a:prstGeom prst="rect">
            <a:avLst/>
          </a:prstGeom>
        </p:spPr>
      </p:pic>
      <p:pic>
        <p:nvPicPr>
          <p:cNvPr id="8" name="圖片 7">
            <a:extLst>
              <a:ext uri="{FF2B5EF4-FFF2-40B4-BE49-F238E27FC236}">
                <a16:creationId xmlns:a16="http://schemas.microsoft.com/office/drawing/2014/main" id="{F5BB86F3-E6FB-47F3-8C3E-FD3A5674172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5862" y="3576323"/>
            <a:ext cx="2598767" cy="2598767"/>
          </a:xfrm>
          <a:prstGeom prst="rect">
            <a:avLst/>
          </a:prstGeom>
        </p:spPr>
      </p:pic>
      <p:pic>
        <p:nvPicPr>
          <p:cNvPr id="10" name="圖片 9">
            <a:extLst>
              <a:ext uri="{FF2B5EF4-FFF2-40B4-BE49-F238E27FC236}">
                <a16:creationId xmlns:a16="http://schemas.microsoft.com/office/drawing/2014/main" id="{03BB04D9-BB20-4D91-863B-3B9BF9ADAF0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245288" y="3814465"/>
            <a:ext cx="2598767" cy="2598767"/>
          </a:xfrm>
          <a:prstGeom prst="rect">
            <a:avLst/>
          </a:prstGeom>
        </p:spPr>
      </p:pic>
      <p:pic>
        <p:nvPicPr>
          <p:cNvPr id="12" name="圖片 11">
            <a:extLst>
              <a:ext uri="{FF2B5EF4-FFF2-40B4-BE49-F238E27FC236}">
                <a16:creationId xmlns:a16="http://schemas.microsoft.com/office/drawing/2014/main" id="{5EC28808-0211-4C43-9A96-79BA43D373E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11835" y="1158075"/>
            <a:ext cx="2602829" cy="1745477"/>
          </a:xfrm>
          <a:prstGeom prst="rect">
            <a:avLst/>
          </a:prstGeom>
        </p:spPr>
      </p:pic>
      <p:pic>
        <p:nvPicPr>
          <p:cNvPr id="14" name="圖片 13">
            <a:extLst>
              <a:ext uri="{FF2B5EF4-FFF2-40B4-BE49-F238E27FC236}">
                <a16:creationId xmlns:a16="http://schemas.microsoft.com/office/drawing/2014/main" id="{76668590-8035-4E49-A3D5-3DECB04EDAA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601091" y="4454865"/>
            <a:ext cx="1983378" cy="1985860"/>
          </a:xfrm>
          <a:prstGeom prst="rect">
            <a:avLst/>
          </a:prstGeom>
        </p:spPr>
      </p:pic>
      <p:pic>
        <p:nvPicPr>
          <p:cNvPr id="16" name="圖片 15">
            <a:extLst>
              <a:ext uri="{FF2B5EF4-FFF2-40B4-BE49-F238E27FC236}">
                <a16:creationId xmlns:a16="http://schemas.microsoft.com/office/drawing/2014/main" id="{7698F43B-5859-4871-9231-101D10CC345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467916" y="142952"/>
            <a:ext cx="2249728" cy="1769386"/>
          </a:xfrm>
          <a:prstGeom prst="rect">
            <a:avLst/>
          </a:prstGeom>
        </p:spPr>
      </p:pic>
      <p:pic>
        <p:nvPicPr>
          <p:cNvPr id="18" name="圖片 17">
            <a:extLst>
              <a:ext uri="{FF2B5EF4-FFF2-40B4-BE49-F238E27FC236}">
                <a16:creationId xmlns:a16="http://schemas.microsoft.com/office/drawing/2014/main" id="{0ECC2C2F-2566-43A4-AFF1-025C7DF6EEE8}"/>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388901" y="2327281"/>
            <a:ext cx="2385685" cy="1788705"/>
          </a:xfrm>
          <a:prstGeom prst="rect">
            <a:avLst/>
          </a:prstGeom>
        </p:spPr>
      </p:pic>
      <p:pic>
        <p:nvPicPr>
          <p:cNvPr id="21" name="圖片 20">
            <a:extLst>
              <a:ext uri="{FF2B5EF4-FFF2-40B4-BE49-F238E27FC236}">
                <a16:creationId xmlns:a16="http://schemas.microsoft.com/office/drawing/2014/main" id="{08285BDC-E1FD-4755-8D25-2527BDF04E64}"/>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380187" y="133820"/>
            <a:ext cx="2385685" cy="1761125"/>
          </a:xfrm>
          <a:prstGeom prst="rect">
            <a:avLst/>
          </a:prstGeom>
        </p:spPr>
      </p:pic>
      <p:pic>
        <p:nvPicPr>
          <p:cNvPr id="25" name="圖片 24">
            <a:extLst>
              <a:ext uri="{FF2B5EF4-FFF2-40B4-BE49-F238E27FC236}">
                <a16:creationId xmlns:a16="http://schemas.microsoft.com/office/drawing/2014/main" id="{AE44E0B0-8E01-4E84-B4CD-065E504D6975}"/>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378149" y="4454865"/>
            <a:ext cx="2598768" cy="1781337"/>
          </a:xfrm>
          <a:prstGeom prst="rect">
            <a:avLst/>
          </a:prstGeom>
        </p:spPr>
      </p:pic>
      <p:sp>
        <p:nvSpPr>
          <p:cNvPr id="29" name="TextBox 7">
            <a:extLst>
              <a:ext uri="{FF2B5EF4-FFF2-40B4-BE49-F238E27FC236}">
                <a16:creationId xmlns:a16="http://schemas.microsoft.com/office/drawing/2014/main" id="{921413B0-339D-4CDA-90F5-4D6756919216}"/>
              </a:ext>
            </a:extLst>
          </p:cNvPr>
          <p:cNvSpPr txBox="1"/>
          <p:nvPr/>
        </p:nvSpPr>
        <p:spPr>
          <a:xfrm>
            <a:off x="9208329" y="6189379"/>
            <a:ext cx="2918355" cy="646331"/>
          </a:xfrm>
          <a:prstGeom prst="rect">
            <a:avLst/>
          </a:prstGeom>
          <a:noFill/>
        </p:spPr>
        <p:txBody>
          <a:bodyPr wrap="square" rtlCol="0">
            <a:spAutoFit/>
          </a:bodyPr>
          <a:lstStyle/>
          <a:p>
            <a:pPr algn="ctr"/>
            <a:r>
              <a:rPr lang="en-US" dirty="0">
                <a:solidFill>
                  <a:schemeClr val="accent4"/>
                </a:solidFill>
                <a:latin typeface="Arial" panose="020B0604020202020204" pitchFamily="34" charset="0"/>
                <a:cs typeface="Arial" panose="020B0604020202020204" pitchFamily="34" charset="0"/>
              </a:rPr>
              <a:t>We are all different as second </a:t>
            </a:r>
            <a:r>
              <a:rPr lang="en-US" dirty="0" err="1">
                <a:solidFill>
                  <a:schemeClr val="accent4"/>
                </a:solidFill>
                <a:latin typeface="Arial" panose="020B0604020202020204" pitchFamily="34" charset="0"/>
                <a:cs typeface="Arial" panose="020B0604020202020204" pitchFamily="34" charset="0"/>
              </a:rPr>
              <a:t>languange</a:t>
            </a:r>
            <a:r>
              <a:rPr lang="en-US" dirty="0">
                <a:solidFill>
                  <a:schemeClr val="accent4"/>
                </a:solidFill>
                <a:latin typeface="Arial" panose="020B0604020202020204" pitchFamily="34" charset="0"/>
                <a:cs typeface="Arial" panose="020B0604020202020204" pitchFamily="34" charset="0"/>
              </a:rPr>
              <a:t> (2015)</a:t>
            </a:r>
          </a:p>
        </p:txBody>
      </p:sp>
      <p:sp>
        <p:nvSpPr>
          <p:cNvPr id="30" name="TextBox 7">
            <a:extLst>
              <a:ext uri="{FF2B5EF4-FFF2-40B4-BE49-F238E27FC236}">
                <a16:creationId xmlns:a16="http://schemas.microsoft.com/office/drawing/2014/main" id="{46F0C2A4-F5FA-4CB5-B267-EE8755CCF49C}"/>
              </a:ext>
            </a:extLst>
          </p:cNvPr>
          <p:cNvSpPr txBox="1"/>
          <p:nvPr/>
        </p:nvSpPr>
        <p:spPr>
          <a:xfrm>
            <a:off x="6665636" y="4083563"/>
            <a:ext cx="2598768" cy="369332"/>
          </a:xfrm>
          <a:prstGeom prst="rect">
            <a:avLst/>
          </a:prstGeom>
          <a:noFill/>
        </p:spPr>
        <p:txBody>
          <a:bodyPr wrap="square" rtlCol="0">
            <a:spAutoFit/>
          </a:bodyPr>
          <a:lstStyle/>
          <a:p>
            <a:r>
              <a:rPr lang="en-US" dirty="0">
                <a:solidFill>
                  <a:schemeClr val="accent4"/>
                </a:solidFill>
                <a:latin typeface="Arial" panose="020B0604020202020204" pitchFamily="34" charset="0"/>
                <a:cs typeface="Arial" panose="020B0604020202020204" pitchFamily="34" charset="0"/>
              </a:rPr>
              <a:t>Imagined (2016)</a:t>
            </a:r>
          </a:p>
        </p:txBody>
      </p:sp>
      <p:sp>
        <p:nvSpPr>
          <p:cNvPr id="31" name="TextBox 7">
            <a:extLst>
              <a:ext uri="{FF2B5EF4-FFF2-40B4-BE49-F238E27FC236}">
                <a16:creationId xmlns:a16="http://schemas.microsoft.com/office/drawing/2014/main" id="{B81452FF-6F5B-4DD5-A529-A86D6E570601}"/>
              </a:ext>
            </a:extLst>
          </p:cNvPr>
          <p:cNvSpPr txBox="1"/>
          <p:nvPr/>
        </p:nvSpPr>
        <p:spPr>
          <a:xfrm>
            <a:off x="5906212" y="6436908"/>
            <a:ext cx="3482418" cy="369332"/>
          </a:xfrm>
          <a:prstGeom prst="rect">
            <a:avLst/>
          </a:prstGeom>
          <a:noFill/>
        </p:spPr>
        <p:txBody>
          <a:bodyPr wrap="square" rtlCol="0">
            <a:spAutoFit/>
          </a:bodyPr>
          <a:lstStyle/>
          <a:p>
            <a:r>
              <a:rPr lang="en-US" dirty="0">
                <a:solidFill>
                  <a:schemeClr val="accent4"/>
                </a:solidFill>
                <a:latin typeface="Arial" panose="020B0604020202020204" pitchFamily="34" charset="0"/>
                <a:cs typeface="Arial" panose="020B0604020202020204" pitchFamily="34" charset="0"/>
              </a:rPr>
              <a:t>Homemade Virtual Soup (2017)</a:t>
            </a:r>
          </a:p>
        </p:txBody>
      </p:sp>
      <p:sp>
        <p:nvSpPr>
          <p:cNvPr id="32" name="TextBox 7">
            <a:extLst>
              <a:ext uri="{FF2B5EF4-FFF2-40B4-BE49-F238E27FC236}">
                <a16:creationId xmlns:a16="http://schemas.microsoft.com/office/drawing/2014/main" id="{12515D77-FCBD-4DC4-9A94-583713BCACAB}"/>
              </a:ext>
            </a:extLst>
          </p:cNvPr>
          <p:cNvSpPr txBox="1"/>
          <p:nvPr/>
        </p:nvSpPr>
        <p:spPr>
          <a:xfrm>
            <a:off x="9310251" y="4088193"/>
            <a:ext cx="2598768" cy="369332"/>
          </a:xfrm>
          <a:prstGeom prst="rect">
            <a:avLst/>
          </a:prstGeom>
          <a:noFill/>
        </p:spPr>
        <p:txBody>
          <a:bodyPr wrap="square" rtlCol="0">
            <a:spAutoFit/>
          </a:bodyPr>
          <a:lstStyle/>
          <a:p>
            <a:r>
              <a:rPr lang="en-US" dirty="0">
                <a:solidFill>
                  <a:schemeClr val="accent4"/>
                </a:solidFill>
                <a:latin typeface="Arial" panose="020B0604020202020204" pitchFamily="34" charset="0"/>
                <a:cs typeface="Arial" panose="020B0604020202020204" pitchFamily="34" charset="0"/>
              </a:rPr>
              <a:t>Digital</a:t>
            </a:r>
            <a:r>
              <a:rPr lang="zh-TW" altLang="en-US" dirty="0">
                <a:solidFill>
                  <a:schemeClr val="accent4"/>
                </a:solidFill>
                <a:latin typeface="Arial" panose="020B0604020202020204" pitchFamily="34" charset="0"/>
                <a:cs typeface="Arial" panose="020B0604020202020204" pitchFamily="34" charset="0"/>
              </a:rPr>
              <a:t> </a:t>
            </a:r>
            <a:r>
              <a:rPr lang="en-US" altLang="zh-TW" dirty="0">
                <a:solidFill>
                  <a:schemeClr val="accent4"/>
                </a:solidFill>
                <a:latin typeface="Arial" panose="020B0604020202020204" pitchFamily="34" charset="0"/>
                <a:cs typeface="Arial" panose="020B0604020202020204" pitchFamily="34" charset="0"/>
              </a:rPr>
              <a:t>Creatures (2018)</a:t>
            </a:r>
            <a:endParaRPr lang="en-US" dirty="0">
              <a:solidFill>
                <a:schemeClr val="accent4"/>
              </a:solidFill>
              <a:latin typeface="Arial" panose="020B0604020202020204" pitchFamily="34" charset="0"/>
              <a:cs typeface="Arial" panose="020B0604020202020204" pitchFamily="34" charset="0"/>
            </a:endParaRPr>
          </a:p>
        </p:txBody>
      </p:sp>
      <p:sp>
        <p:nvSpPr>
          <p:cNvPr id="33" name="TextBox 7">
            <a:extLst>
              <a:ext uri="{FF2B5EF4-FFF2-40B4-BE49-F238E27FC236}">
                <a16:creationId xmlns:a16="http://schemas.microsoft.com/office/drawing/2014/main" id="{73243887-BD23-4BF4-91B7-20645497AAEC}"/>
              </a:ext>
            </a:extLst>
          </p:cNvPr>
          <p:cNvSpPr txBox="1"/>
          <p:nvPr/>
        </p:nvSpPr>
        <p:spPr>
          <a:xfrm>
            <a:off x="409953" y="6189379"/>
            <a:ext cx="2598768" cy="369332"/>
          </a:xfrm>
          <a:prstGeom prst="rect">
            <a:avLst/>
          </a:prstGeom>
          <a:noFill/>
        </p:spPr>
        <p:txBody>
          <a:bodyPr wrap="square" rtlCol="0">
            <a:spAutoFit/>
          </a:bodyPr>
          <a:lstStyle/>
          <a:p>
            <a:r>
              <a:rPr lang="en-US" dirty="0">
                <a:solidFill>
                  <a:schemeClr val="accent4"/>
                </a:solidFill>
                <a:latin typeface="Arial" panose="020B0604020202020204" pitchFamily="34" charset="0"/>
                <a:cs typeface="Arial" panose="020B0604020202020204" pitchFamily="34" charset="0"/>
              </a:rPr>
              <a:t>Virtual Chairs (2018)</a:t>
            </a:r>
          </a:p>
        </p:txBody>
      </p:sp>
      <p:sp>
        <p:nvSpPr>
          <p:cNvPr id="34" name="TextBox 7">
            <a:extLst>
              <a:ext uri="{FF2B5EF4-FFF2-40B4-BE49-F238E27FC236}">
                <a16:creationId xmlns:a16="http://schemas.microsoft.com/office/drawing/2014/main" id="{7656C6A8-1F05-4BE0-8FDE-990E72D55339}"/>
              </a:ext>
            </a:extLst>
          </p:cNvPr>
          <p:cNvSpPr txBox="1"/>
          <p:nvPr/>
        </p:nvSpPr>
        <p:spPr>
          <a:xfrm>
            <a:off x="3410647" y="6387106"/>
            <a:ext cx="2598768" cy="369332"/>
          </a:xfrm>
          <a:prstGeom prst="rect">
            <a:avLst/>
          </a:prstGeom>
          <a:noFill/>
        </p:spPr>
        <p:txBody>
          <a:bodyPr wrap="square" rtlCol="0">
            <a:spAutoFit/>
          </a:bodyPr>
          <a:lstStyle/>
          <a:p>
            <a:r>
              <a:rPr lang="en-US" dirty="0">
                <a:solidFill>
                  <a:schemeClr val="accent4"/>
                </a:solidFill>
                <a:latin typeface="Arial" panose="020B0604020202020204" pitchFamily="34" charset="0"/>
                <a:cs typeface="Arial" panose="020B0604020202020204" pitchFamily="34" charset="0"/>
              </a:rPr>
              <a:t>Better Version (2018)</a:t>
            </a:r>
          </a:p>
        </p:txBody>
      </p:sp>
      <p:sp>
        <p:nvSpPr>
          <p:cNvPr id="37" name="TextBox 7">
            <a:extLst>
              <a:ext uri="{FF2B5EF4-FFF2-40B4-BE49-F238E27FC236}">
                <a16:creationId xmlns:a16="http://schemas.microsoft.com/office/drawing/2014/main" id="{6E9D0F74-C8DD-45ED-8812-6FF516FA3C50}"/>
              </a:ext>
            </a:extLst>
          </p:cNvPr>
          <p:cNvSpPr txBox="1"/>
          <p:nvPr/>
        </p:nvSpPr>
        <p:spPr>
          <a:xfrm>
            <a:off x="3319635" y="3178620"/>
            <a:ext cx="2598768" cy="646331"/>
          </a:xfrm>
          <a:prstGeom prst="rect">
            <a:avLst/>
          </a:prstGeom>
          <a:noFill/>
        </p:spPr>
        <p:txBody>
          <a:bodyPr wrap="square" rtlCol="0">
            <a:spAutoFit/>
          </a:bodyPr>
          <a:lstStyle/>
          <a:p>
            <a:pPr algn="ctr"/>
            <a:r>
              <a:rPr lang="en-US" dirty="0">
                <a:solidFill>
                  <a:schemeClr val="accent4"/>
                </a:solidFill>
                <a:latin typeface="Arial" panose="020B0604020202020204" pitchFamily="34" charset="0"/>
                <a:cs typeface="Arial" panose="020B0604020202020204" pitchFamily="34" charset="0"/>
              </a:rPr>
              <a:t>Memorial for a Virtual Friendship (2018)</a:t>
            </a:r>
          </a:p>
        </p:txBody>
      </p:sp>
      <p:sp>
        <p:nvSpPr>
          <p:cNvPr id="38" name="TextBox 7">
            <a:extLst>
              <a:ext uri="{FF2B5EF4-FFF2-40B4-BE49-F238E27FC236}">
                <a16:creationId xmlns:a16="http://schemas.microsoft.com/office/drawing/2014/main" id="{DD674211-15A6-4324-ABDA-B995A7CD54AA}"/>
              </a:ext>
            </a:extLst>
          </p:cNvPr>
          <p:cNvSpPr txBox="1"/>
          <p:nvPr/>
        </p:nvSpPr>
        <p:spPr>
          <a:xfrm>
            <a:off x="9631753" y="1908008"/>
            <a:ext cx="1994191" cy="369332"/>
          </a:xfrm>
          <a:prstGeom prst="rect">
            <a:avLst/>
          </a:prstGeom>
          <a:noFill/>
        </p:spPr>
        <p:txBody>
          <a:bodyPr wrap="square" rtlCol="0">
            <a:spAutoFit/>
          </a:bodyPr>
          <a:lstStyle/>
          <a:p>
            <a:r>
              <a:rPr lang="en-US" dirty="0">
                <a:solidFill>
                  <a:schemeClr val="accent4"/>
                </a:solidFill>
                <a:latin typeface="Arial" panose="020B0604020202020204" pitchFamily="34" charset="0"/>
                <a:cs typeface="Arial" panose="020B0604020202020204" pitchFamily="34" charset="0"/>
              </a:rPr>
              <a:t>Live Feed (2018)</a:t>
            </a:r>
          </a:p>
        </p:txBody>
      </p:sp>
      <p:sp>
        <p:nvSpPr>
          <p:cNvPr id="39" name="TextBox 7">
            <a:extLst>
              <a:ext uri="{FF2B5EF4-FFF2-40B4-BE49-F238E27FC236}">
                <a16:creationId xmlns:a16="http://schemas.microsoft.com/office/drawing/2014/main" id="{13F6B885-CAF9-4EBF-B899-B837413294EB}"/>
              </a:ext>
            </a:extLst>
          </p:cNvPr>
          <p:cNvSpPr txBox="1"/>
          <p:nvPr/>
        </p:nvSpPr>
        <p:spPr>
          <a:xfrm>
            <a:off x="846970" y="2981090"/>
            <a:ext cx="1990722" cy="369332"/>
          </a:xfrm>
          <a:prstGeom prst="rect">
            <a:avLst/>
          </a:prstGeom>
          <a:noFill/>
        </p:spPr>
        <p:txBody>
          <a:bodyPr wrap="square" rtlCol="0">
            <a:spAutoFit/>
          </a:bodyPr>
          <a:lstStyle/>
          <a:p>
            <a:r>
              <a:rPr lang="en-US" dirty="0">
                <a:solidFill>
                  <a:schemeClr val="accent4"/>
                </a:solidFill>
                <a:latin typeface="Arial" panose="020B0604020202020204" pitchFamily="34" charset="0"/>
                <a:cs typeface="Arial" panose="020B0604020202020204" pitchFamily="34" charset="0"/>
              </a:rPr>
              <a:t>Face it! (2019)</a:t>
            </a:r>
          </a:p>
        </p:txBody>
      </p:sp>
      <p:sp>
        <p:nvSpPr>
          <p:cNvPr id="40" name="TextBox 7">
            <a:extLst>
              <a:ext uri="{FF2B5EF4-FFF2-40B4-BE49-F238E27FC236}">
                <a16:creationId xmlns:a16="http://schemas.microsoft.com/office/drawing/2014/main" id="{ADBD5495-67B7-4D3B-943F-EDA4BAB36E04}"/>
              </a:ext>
            </a:extLst>
          </p:cNvPr>
          <p:cNvSpPr txBox="1"/>
          <p:nvPr/>
        </p:nvSpPr>
        <p:spPr>
          <a:xfrm>
            <a:off x="5914568" y="1915117"/>
            <a:ext cx="3360057" cy="369332"/>
          </a:xfrm>
          <a:prstGeom prst="rect">
            <a:avLst/>
          </a:prstGeom>
          <a:noFill/>
        </p:spPr>
        <p:txBody>
          <a:bodyPr wrap="square" rtlCol="0">
            <a:spAutoFit/>
          </a:bodyPr>
          <a:lstStyle/>
          <a:p>
            <a:r>
              <a:rPr lang="en-US" dirty="0">
                <a:solidFill>
                  <a:schemeClr val="accent4"/>
                </a:solidFill>
                <a:latin typeface="Arial" panose="020B0604020202020204" pitchFamily="34" charset="0"/>
                <a:cs typeface="Arial" panose="020B0604020202020204" pitchFamily="34" charset="0"/>
              </a:rPr>
              <a:t>Don’t Worry, Be Happy! (2020)</a:t>
            </a:r>
          </a:p>
        </p:txBody>
      </p:sp>
    </p:spTree>
    <p:extLst>
      <p:ext uri="{BB962C8B-B14F-4D97-AF65-F5344CB8AC3E}">
        <p14:creationId xmlns:p14="http://schemas.microsoft.com/office/powerpoint/2010/main" val="7059421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26128" y="68505"/>
            <a:ext cx="4962617" cy="830997"/>
          </a:xfrm>
          <a:prstGeom prst="rect">
            <a:avLst/>
          </a:prstGeom>
          <a:noFill/>
        </p:spPr>
        <p:txBody>
          <a:bodyPr wrap="square" rtlCol="0">
            <a:spAutoFit/>
          </a:bodyPr>
          <a:lstStyle/>
          <a:p>
            <a:r>
              <a:rPr lang="en-US" sz="4800" dirty="0">
                <a:solidFill>
                  <a:schemeClr val="accent1"/>
                </a:solidFill>
                <a:latin typeface="Arial" panose="020B0604020202020204" pitchFamily="34" charset="0"/>
                <a:cs typeface="Arial" panose="020B0604020202020204" pitchFamily="34" charset="0"/>
              </a:rPr>
              <a:t>Background</a:t>
            </a:r>
          </a:p>
        </p:txBody>
      </p:sp>
      <p:pic>
        <p:nvPicPr>
          <p:cNvPr id="5" name="圖片 4">
            <a:extLst>
              <a:ext uri="{FF2B5EF4-FFF2-40B4-BE49-F238E27FC236}">
                <a16:creationId xmlns:a16="http://schemas.microsoft.com/office/drawing/2014/main" id="{A6BA2688-70EA-4259-8A3E-10DCE6E155B7}"/>
              </a:ext>
            </a:extLst>
          </p:cNvPr>
          <p:cNvPicPr>
            <a:picLocks noChangeAspect="1"/>
          </p:cNvPicPr>
          <p:nvPr/>
        </p:nvPicPr>
        <p:blipFill rotWithShape="1">
          <a:blip r:embed="rId3">
            <a:extLst>
              <a:ext uri="{28A0092B-C50C-407E-A947-70E740481C1C}">
                <a14:useLocalDpi xmlns:a14="http://schemas.microsoft.com/office/drawing/2010/main" val="0"/>
              </a:ext>
            </a:extLst>
          </a:blip>
          <a:srcRect b="54803"/>
          <a:stretch/>
        </p:blipFill>
        <p:spPr>
          <a:xfrm>
            <a:off x="1940786" y="2162838"/>
            <a:ext cx="3981861" cy="4499217"/>
          </a:xfrm>
          <a:prstGeom prst="rect">
            <a:avLst/>
          </a:prstGeom>
        </p:spPr>
      </p:pic>
      <p:pic>
        <p:nvPicPr>
          <p:cNvPr id="26" name="圖片 25">
            <a:extLst>
              <a:ext uri="{FF2B5EF4-FFF2-40B4-BE49-F238E27FC236}">
                <a16:creationId xmlns:a16="http://schemas.microsoft.com/office/drawing/2014/main" id="{DFC4853C-B7E3-4165-97DD-602C6C8CF46F}"/>
              </a:ext>
            </a:extLst>
          </p:cNvPr>
          <p:cNvPicPr>
            <a:picLocks noChangeAspect="1"/>
          </p:cNvPicPr>
          <p:nvPr/>
        </p:nvPicPr>
        <p:blipFill rotWithShape="1">
          <a:blip r:embed="rId3">
            <a:extLst>
              <a:ext uri="{28A0092B-C50C-407E-A947-70E740481C1C}">
                <a14:useLocalDpi xmlns:a14="http://schemas.microsoft.com/office/drawing/2010/main" val="0"/>
              </a:ext>
            </a:extLst>
          </a:blip>
          <a:srcRect t="49668" b="5135"/>
          <a:stretch/>
        </p:blipFill>
        <p:spPr>
          <a:xfrm>
            <a:off x="6433775" y="2162838"/>
            <a:ext cx="3981861" cy="4499217"/>
          </a:xfrm>
          <a:prstGeom prst="rect">
            <a:avLst/>
          </a:prstGeom>
        </p:spPr>
      </p:pic>
      <p:sp>
        <p:nvSpPr>
          <p:cNvPr id="27" name="TextBox 7">
            <a:extLst>
              <a:ext uri="{FF2B5EF4-FFF2-40B4-BE49-F238E27FC236}">
                <a16:creationId xmlns:a16="http://schemas.microsoft.com/office/drawing/2014/main" id="{29888410-26DC-4829-9AF6-4197EA5BB587}"/>
              </a:ext>
            </a:extLst>
          </p:cNvPr>
          <p:cNvSpPr txBox="1"/>
          <p:nvPr/>
        </p:nvSpPr>
        <p:spPr>
          <a:xfrm>
            <a:off x="426128" y="924474"/>
            <a:ext cx="11292396" cy="1200329"/>
          </a:xfrm>
          <a:prstGeom prst="rect">
            <a:avLst/>
          </a:prstGeom>
          <a:noFill/>
        </p:spPr>
        <p:txBody>
          <a:bodyPr wrap="square" rtlCol="0">
            <a:spAutoFit/>
          </a:bodyPr>
          <a:lstStyle/>
          <a:p>
            <a:pPr algn="just"/>
            <a:r>
              <a:rPr lang="en-US" dirty="0">
                <a:solidFill>
                  <a:schemeClr val="accent4"/>
                </a:solidFill>
                <a:latin typeface="Arial" panose="020B0604020202020204" pitchFamily="34" charset="0"/>
                <a:cs typeface="Arial" panose="020B0604020202020204" pitchFamily="34" charset="0"/>
              </a:rPr>
              <a:t>The “Classification Cube” art installation was developed as </a:t>
            </a:r>
            <a:r>
              <a:rPr lang="en-US" dirty="0" err="1">
                <a:solidFill>
                  <a:schemeClr val="accent4"/>
                </a:solidFill>
                <a:latin typeface="Arial" panose="020B0604020202020204" pitchFamily="34" charset="0"/>
                <a:cs typeface="Arial" panose="020B0604020202020204" pitchFamily="34" charset="0"/>
              </a:rPr>
              <a:t>Meshi's</a:t>
            </a:r>
            <a:r>
              <a:rPr lang="en-US" dirty="0">
                <a:solidFill>
                  <a:schemeClr val="accent4"/>
                </a:solidFill>
                <a:latin typeface="Arial" panose="020B0604020202020204" pitchFamily="34" charset="0"/>
                <a:cs typeface="Arial" panose="020B0604020202020204" pitchFamily="34" charset="0"/>
              </a:rPr>
              <a:t> MFA thesis project for the Digital Arts and New Media program at University of California, Santa Cruz (UC Santa Cruz). Throughout this studies, Meshi mainly focused on the role of avatars and possibilities for embodiment in virtual worlds, along with the performative engagement that comes with this practice.</a:t>
            </a:r>
          </a:p>
        </p:txBody>
      </p:sp>
    </p:spTree>
    <p:extLst>
      <p:ext uri="{BB962C8B-B14F-4D97-AF65-F5344CB8AC3E}">
        <p14:creationId xmlns:p14="http://schemas.microsoft.com/office/powerpoint/2010/main" val="10495241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26128" y="68505"/>
            <a:ext cx="4962617" cy="830997"/>
          </a:xfrm>
          <a:prstGeom prst="rect">
            <a:avLst/>
          </a:prstGeom>
          <a:noFill/>
        </p:spPr>
        <p:txBody>
          <a:bodyPr wrap="square" rtlCol="0">
            <a:spAutoFit/>
          </a:bodyPr>
          <a:lstStyle/>
          <a:p>
            <a:r>
              <a:rPr lang="en-US" sz="4800" dirty="0">
                <a:solidFill>
                  <a:schemeClr val="accent1"/>
                </a:solidFill>
                <a:latin typeface="Arial" panose="020B0604020202020204" pitchFamily="34" charset="0"/>
                <a:cs typeface="Arial" panose="020B0604020202020204" pitchFamily="34" charset="0"/>
              </a:rPr>
              <a:t>Methodology</a:t>
            </a:r>
          </a:p>
        </p:txBody>
      </p:sp>
      <p:grpSp>
        <p:nvGrpSpPr>
          <p:cNvPr id="4" name="群組 3">
            <a:extLst>
              <a:ext uri="{FF2B5EF4-FFF2-40B4-BE49-F238E27FC236}">
                <a16:creationId xmlns:a16="http://schemas.microsoft.com/office/drawing/2014/main" id="{A72AC937-9474-4995-A859-240AA705AAD4}"/>
              </a:ext>
            </a:extLst>
          </p:cNvPr>
          <p:cNvGrpSpPr/>
          <p:nvPr/>
        </p:nvGrpSpPr>
        <p:grpSpPr>
          <a:xfrm>
            <a:off x="1027121" y="1568772"/>
            <a:ext cx="10248444" cy="4039378"/>
            <a:chOff x="1027121" y="1279404"/>
            <a:chExt cx="10248444" cy="4039378"/>
          </a:xfrm>
        </p:grpSpPr>
        <p:pic>
          <p:nvPicPr>
            <p:cNvPr id="6" name="圖片 5">
              <a:extLst>
                <a:ext uri="{FF2B5EF4-FFF2-40B4-BE49-F238E27FC236}">
                  <a16:creationId xmlns:a16="http://schemas.microsoft.com/office/drawing/2014/main" id="{450B7BBB-D503-401B-A5C6-E240039D1076}"/>
                </a:ext>
              </a:extLst>
            </p:cNvPr>
            <p:cNvPicPr>
              <a:picLocks noChangeAspect="1"/>
            </p:cNvPicPr>
            <p:nvPr/>
          </p:nvPicPr>
          <p:blipFill>
            <a:blip r:embed="rId3"/>
            <a:stretch>
              <a:fillRect/>
            </a:stretch>
          </p:blipFill>
          <p:spPr>
            <a:xfrm>
              <a:off x="1027121" y="1279404"/>
              <a:ext cx="10165597" cy="4039378"/>
            </a:xfrm>
            <a:prstGeom prst="rect">
              <a:avLst/>
            </a:prstGeom>
          </p:spPr>
        </p:pic>
        <p:sp>
          <p:nvSpPr>
            <p:cNvPr id="3" name="矩形: 圓角 2">
              <a:extLst>
                <a:ext uri="{FF2B5EF4-FFF2-40B4-BE49-F238E27FC236}">
                  <a16:creationId xmlns:a16="http://schemas.microsoft.com/office/drawing/2014/main" id="{2737B61C-AC63-44CF-BAFC-1CEB0958A1CC}"/>
                </a:ext>
              </a:extLst>
            </p:cNvPr>
            <p:cNvSpPr/>
            <p:nvPr/>
          </p:nvSpPr>
          <p:spPr>
            <a:xfrm>
              <a:off x="1157469" y="2152891"/>
              <a:ext cx="1608881" cy="1469985"/>
            </a:xfrm>
            <a:prstGeom prst="round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chemeClr val="tx1"/>
                  </a:solidFill>
                  <a:cs typeface="Arial" panose="020B0604020202020204" pitchFamily="34" charset="0"/>
                </a:rPr>
                <a:t>Input</a:t>
              </a:r>
              <a:endParaRPr lang="zh-TW" altLang="en-US" sz="2400" dirty="0">
                <a:solidFill>
                  <a:schemeClr val="tx1"/>
                </a:solidFill>
                <a:cs typeface="Arial" panose="020B0604020202020204" pitchFamily="34" charset="0"/>
              </a:endParaRPr>
            </a:p>
          </p:txBody>
        </p:sp>
        <p:sp>
          <p:nvSpPr>
            <p:cNvPr id="8" name="矩形: 圓角 7">
              <a:extLst>
                <a:ext uri="{FF2B5EF4-FFF2-40B4-BE49-F238E27FC236}">
                  <a16:creationId xmlns:a16="http://schemas.microsoft.com/office/drawing/2014/main" id="{79D47AC5-FEFC-4457-964F-57DD0B9BC28F}"/>
                </a:ext>
              </a:extLst>
            </p:cNvPr>
            <p:cNvSpPr/>
            <p:nvPr/>
          </p:nvSpPr>
          <p:spPr>
            <a:xfrm>
              <a:off x="5458195" y="2152891"/>
              <a:ext cx="1382443" cy="1469985"/>
            </a:xfrm>
            <a:prstGeom prst="round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chemeClr val="tx1"/>
                  </a:solidFill>
                  <a:cs typeface="Arial" panose="020B0604020202020204" pitchFamily="34" charset="0"/>
                </a:rPr>
                <a:t>Output</a:t>
              </a:r>
              <a:endParaRPr lang="zh-TW" altLang="en-US" sz="2400" dirty="0">
                <a:solidFill>
                  <a:schemeClr val="tx1"/>
                </a:solidFill>
                <a:cs typeface="Arial" panose="020B0604020202020204" pitchFamily="34" charset="0"/>
              </a:endParaRPr>
            </a:p>
          </p:txBody>
        </p:sp>
        <p:sp>
          <p:nvSpPr>
            <p:cNvPr id="9" name="矩形: 圓角 8">
              <a:extLst>
                <a:ext uri="{FF2B5EF4-FFF2-40B4-BE49-F238E27FC236}">
                  <a16:creationId xmlns:a16="http://schemas.microsoft.com/office/drawing/2014/main" id="{3C24EAA4-2D0E-4625-93FF-7323FEBEC753}"/>
                </a:ext>
              </a:extLst>
            </p:cNvPr>
            <p:cNvSpPr/>
            <p:nvPr/>
          </p:nvSpPr>
          <p:spPr>
            <a:xfrm>
              <a:off x="9666684" y="2152890"/>
              <a:ext cx="1608881" cy="1469985"/>
            </a:xfrm>
            <a:prstGeom prst="round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chemeClr val="tx1"/>
                  </a:solidFill>
                  <a:cs typeface="Arial" panose="020B0604020202020204" pitchFamily="34" charset="0"/>
                </a:rPr>
                <a:t>Final Output</a:t>
              </a:r>
              <a:endParaRPr lang="zh-TW" altLang="en-US" sz="2400" dirty="0">
                <a:solidFill>
                  <a:schemeClr val="tx1"/>
                </a:solidFill>
                <a:cs typeface="Arial" panose="020B0604020202020204" pitchFamily="34" charset="0"/>
              </a:endParaRPr>
            </a:p>
          </p:txBody>
        </p:sp>
      </p:grpSp>
    </p:spTree>
    <p:extLst>
      <p:ext uri="{BB962C8B-B14F-4D97-AF65-F5344CB8AC3E}">
        <p14:creationId xmlns:p14="http://schemas.microsoft.com/office/powerpoint/2010/main" val="7225488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p:cNvPicPr>
            <a:picLocks noChangeAspect="1"/>
          </p:cNvPicPr>
          <p:nvPr/>
        </p:nvPicPr>
        <p:blipFill rotWithShape="1">
          <a:blip r:embed="rId3"/>
          <a:srcRect b="17338"/>
          <a:stretch/>
        </p:blipFill>
        <p:spPr>
          <a:xfrm>
            <a:off x="482456" y="4402517"/>
            <a:ext cx="4146763" cy="1915988"/>
          </a:xfrm>
          <a:prstGeom prst="rect">
            <a:avLst/>
          </a:prstGeom>
        </p:spPr>
      </p:pic>
      <p:sp>
        <p:nvSpPr>
          <p:cNvPr id="2" name="TextBox 1"/>
          <p:cNvSpPr txBox="1"/>
          <p:nvPr/>
        </p:nvSpPr>
        <p:spPr>
          <a:xfrm>
            <a:off x="269711" y="125570"/>
            <a:ext cx="3687928" cy="830997"/>
          </a:xfrm>
          <a:prstGeom prst="rect">
            <a:avLst/>
          </a:prstGeom>
          <a:noFill/>
        </p:spPr>
        <p:txBody>
          <a:bodyPr wrap="square" rtlCol="0">
            <a:spAutoFit/>
          </a:bodyPr>
          <a:lstStyle/>
          <a:p>
            <a:r>
              <a:rPr lang="en-US" sz="4800" spc="-300" dirty="0">
                <a:solidFill>
                  <a:schemeClr val="accent1"/>
                </a:solidFill>
                <a:latin typeface="Arial" panose="020B0604020202020204" pitchFamily="34" charset="0"/>
                <a:cs typeface="Arial" panose="020B0604020202020204" pitchFamily="34" charset="0"/>
              </a:rPr>
              <a:t>Methodology</a:t>
            </a:r>
          </a:p>
        </p:txBody>
      </p:sp>
      <p:sp>
        <p:nvSpPr>
          <p:cNvPr id="33" name="文字方塊 32"/>
          <p:cNvSpPr txBox="1"/>
          <p:nvPr/>
        </p:nvSpPr>
        <p:spPr>
          <a:xfrm>
            <a:off x="249109" y="997528"/>
            <a:ext cx="3438972" cy="461665"/>
          </a:xfrm>
          <a:prstGeom prst="rect">
            <a:avLst/>
          </a:prstGeom>
          <a:noFill/>
        </p:spPr>
        <p:txBody>
          <a:bodyPr wrap="square" rtlCol="0">
            <a:spAutoFit/>
          </a:bodyPr>
          <a:lstStyle/>
          <a:p>
            <a:pPr marL="285750" indent="-285750">
              <a:buFont typeface="Wingdings" panose="05000000000000000000" pitchFamily="2" charset="2"/>
              <a:buChar char="l"/>
            </a:pPr>
            <a:r>
              <a:rPr lang="en-US" altLang="zh-TW" sz="2400" dirty="0">
                <a:latin typeface="Arial" panose="020B0604020202020204" pitchFamily="34" charset="0"/>
                <a:cs typeface="Arial" panose="020B0604020202020204" pitchFamily="34" charset="0"/>
              </a:rPr>
              <a:t>Face Alignment</a:t>
            </a:r>
            <a:endParaRPr lang="zh-TW" altLang="en-US" sz="2400" dirty="0">
              <a:latin typeface="Arial" panose="020B0604020202020204" pitchFamily="34" charset="0"/>
              <a:cs typeface="Arial" panose="020B0604020202020204" pitchFamily="34" charset="0"/>
            </a:endParaRPr>
          </a:p>
        </p:txBody>
      </p:sp>
      <p:pic>
        <p:nvPicPr>
          <p:cNvPr id="3" name="圖片 2"/>
          <p:cNvPicPr>
            <a:picLocks noChangeAspect="1"/>
          </p:cNvPicPr>
          <p:nvPr/>
        </p:nvPicPr>
        <p:blipFill rotWithShape="1">
          <a:blip r:embed="rId4"/>
          <a:srcRect r="2315" b="4139"/>
          <a:stretch/>
        </p:blipFill>
        <p:spPr>
          <a:xfrm>
            <a:off x="88750" y="1500155"/>
            <a:ext cx="5615225" cy="2839955"/>
          </a:xfrm>
          <a:prstGeom prst="rect">
            <a:avLst/>
          </a:prstGeom>
        </p:spPr>
      </p:pic>
      <p:pic>
        <p:nvPicPr>
          <p:cNvPr id="4" name="圖片 3"/>
          <p:cNvPicPr>
            <a:picLocks noChangeAspect="1"/>
          </p:cNvPicPr>
          <p:nvPr/>
        </p:nvPicPr>
        <p:blipFill>
          <a:blip r:embed="rId5"/>
          <a:stretch>
            <a:fillRect/>
          </a:stretch>
        </p:blipFill>
        <p:spPr>
          <a:xfrm>
            <a:off x="6034229" y="817233"/>
            <a:ext cx="5823249" cy="1181161"/>
          </a:xfrm>
          <a:prstGeom prst="rect">
            <a:avLst/>
          </a:prstGeom>
        </p:spPr>
      </p:pic>
      <p:sp>
        <p:nvSpPr>
          <p:cNvPr id="6" name="矩形 5"/>
          <p:cNvSpPr/>
          <p:nvPr/>
        </p:nvSpPr>
        <p:spPr>
          <a:xfrm>
            <a:off x="8649018" y="6460781"/>
            <a:ext cx="3549370" cy="261610"/>
          </a:xfrm>
          <a:prstGeom prst="rect">
            <a:avLst/>
          </a:prstGeom>
        </p:spPr>
        <p:txBody>
          <a:bodyPr wrap="none">
            <a:spAutoFit/>
          </a:bodyPr>
          <a:lstStyle/>
          <a:p>
            <a:r>
              <a:rPr lang="en-US" altLang="zh-TW" sz="1100" dirty="0">
                <a:hlinkClick r:id="rId6"/>
              </a:rPr>
              <a:t>http://www.csc.kth.se/~vahidk/papers/KazemiCVPR14.pdf</a:t>
            </a:r>
            <a:endParaRPr lang="zh-TW" altLang="en-US" sz="1100" dirty="0"/>
          </a:p>
        </p:txBody>
      </p:sp>
      <p:pic>
        <p:nvPicPr>
          <p:cNvPr id="8" name="圖片 7"/>
          <p:cNvPicPr>
            <a:picLocks noChangeAspect="1"/>
          </p:cNvPicPr>
          <p:nvPr/>
        </p:nvPicPr>
        <p:blipFill>
          <a:blip r:embed="rId7"/>
          <a:stretch>
            <a:fillRect/>
          </a:stretch>
        </p:blipFill>
        <p:spPr>
          <a:xfrm>
            <a:off x="5766064" y="2181274"/>
            <a:ext cx="3181514" cy="2019404"/>
          </a:xfrm>
          <a:prstGeom prst="rect">
            <a:avLst/>
          </a:prstGeom>
        </p:spPr>
      </p:pic>
      <p:pic>
        <p:nvPicPr>
          <p:cNvPr id="9" name="圖片 8"/>
          <p:cNvPicPr>
            <a:picLocks noChangeAspect="1"/>
          </p:cNvPicPr>
          <p:nvPr/>
        </p:nvPicPr>
        <p:blipFill>
          <a:blip r:embed="rId8"/>
          <a:stretch>
            <a:fillRect/>
          </a:stretch>
        </p:blipFill>
        <p:spPr>
          <a:xfrm>
            <a:off x="5806761" y="4438792"/>
            <a:ext cx="3111660" cy="2019404"/>
          </a:xfrm>
          <a:prstGeom prst="rect">
            <a:avLst/>
          </a:prstGeom>
        </p:spPr>
      </p:pic>
      <p:pic>
        <p:nvPicPr>
          <p:cNvPr id="10" name="圖片 9"/>
          <p:cNvPicPr>
            <a:picLocks noChangeAspect="1"/>
          </p:cNvPicPr>
          <p:nvPr/>
        </p:nvPicPr>
        <p:blipFill>
          <a:blip r:embed="rId9"/>
          <a:stretch>
            <a:fillRect/>
          </a:stretch>
        </p:blipFill>
        <p:spPr>
          <a:xfrm>
            <a:off x="8979131" y="2140723"/>
            <a:ext cx="3162463" cy="3702240"/>
          </a:xfrm>
          <a:prstGeom prst="rect">
            <a:avLst/>
          </a:prstGeom>
        </p:spPr>
      </p:pic>
      <p:pic>
        <p:nvPicPr>
          <p:cNvPr id="21" name="圖片 20"/>
          <p:cNvPicPr>
            <a:picLocks noChangeAspect="1"/>
          </p:cNvPicPr>
          <p:nvPr/>
        </p:nvPicPr>
        <p:blipFill rotWithShape="1">
          <a:blip r:embed="rId3"/>
          <a:srcRect t="90938"/>
          <a:stretch/>
        </p:blipFill>
        <p:spPr>
          <a:xfrm>
            <a:off x="482456" y="6380912"/>
            <a:ext cx="4146763" cy="210038"/>
          </a:xfrm>
          <a:prstGeom prst="rect">
            <a:avLst/>
          </a:prstGeom>
        </p:spPr>
      </p:pic>
    </p:spTree>
    <p:extLst>
      <p:ext uri="{BB962C8B-B14F-4D97-AF65-F5344CB8AC3E}">
        <p14:creationId xmlns:p14="http://schemas.microsoft.com/office/powerpoint/2010/main" val="15060654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Corporate blue">
      <a:dk1>
        <a:sysClr val="windowText" lastClr="000000"/>
      </a:dk1>
      <a:lt1>
        <a:sysClr val="window" lastClr="FFFFFF"/>
      </a:lt1>
      <a:dk2>
        <a:srgbClr val="44546A"/>
      </a:dk2>
      <a:lt2>
        <a:srgbClr val="E7E6E6"/>
      </a:lt2>
      <a:accent1>
        <a:srgbClr val="009FEB"/>
      </a:accent1>
      <a:accent2>
        <a:srgbClr val="9EA9B4"/>
      </a:accent2>
      <a:accent3>
        <a:srgbClr val="0078B6"/>
      </a:accent3>
      <a:accent4>
        <a:srgbClr val="434F5A"/>
      </a:accent4>
      <a:accent5>
        <a:srgbClr val="009FEB"/>
      </a:accent5>
      <a:accent6>
        <a:srgbClr val="0078B6"/>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659</TotalTime>
  <Words>1270</Words>
  <Application>Microsoft Office PowerPoint</Application>
  <PresentationFormat>寬螢幕</PresentationFormat>
  <Paragraphs>121</Paragraphs>
  <Slides>19</Slides>
  <Notes>18</Notes>
  <HiddenSlides>0</HiddenSlides>
  <MMClips>0</MMClips>
  <ScaleCrop>false</ScaleCrop>
  <HeadingPairs>
    <vt:vector size="6" baseType="variant">
      <vt:variant>
        <vt:lpstr>使用字型</vt:lpstr>
      </vt:variant>
      <vt:variant>
        <vt:i4>5</vt:i4>
      </vt:variant>
      <vt:variant>
        <vt:lpstr>佈景主題</vt:lpstr>
      </vt:variant>
      <vt:variant>
        <vt:i4>1</vt:i4>
      </vt:variant>
      <vt:variant>
        <vt:lpstr>投影片標題</vt:lpstr>
      </vt:variant>
      <vt:variant>
        <vt:i4>19</vt:i4>
      </vt:variant>
    </vt:vector>
  </HeadingPairs>
  <TitlesOfParts>
    <vt:vector size="25" baseType="lpstr">
      <vt:lpstr>新細明體</vt:lpstr>
      <vt:lpstr>Arial</vt:lpstr>
      <vt:lpstr>Calibri</vt:lpstr>
      <vt:lpstr>Calibri Light</vt:lpstr>
      <vt:lpstr>Wingdings</vt:lpstr>
      <vt:lpstr>Office Theme</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MD Junaed</dc:creator>
  <cp:lastModifiedBy>user</cp:lastModifiedBy>
  <cp:revision>70</cp:revision>
  <dcterms:created xsi:type="dcterms:W3CDTF">2015-11-13T06:52:22Z</dcterms:created>
  <dcterms:modified xsi:type="dcterms:W3CDTF">2020-06-08T15:48:05Z</dcterms:modified>
</cp:coreProperties>
</file>