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18" r:id="rId1"/>
  </p:sldMasterIdLst>
  <p:notesMasterIdLst>
    <p:notesMasterId r:id="rId29"/>
  </p:notesMasterIdLst>
  <p:sldIdLst>
    <p:sldId id="256" r:id="rId2"/>
    <p:sldId id="257" r:id="rId3"/>
    <p:sldId id="258" r:id="rId4"/>
    <p:sldId id="260" r:id="rId5"/>
    <p:sldId id="259" r:id="rId6"/>
    <p:sldId id="264" r:id="rId7"/>
    <p:sldId id="261" r:id="rId8"/>
    <p:sldId id="280" r:id="rId9"/>
    <p:sldId id="281" r:id="rId10"/>
    <p:sldId id="282"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sto MT" panose="02040603050505030304" pitchFamily="18"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
      <p:font typeface="Wingdings 2" panose="05020102010507070707" pitchFamily="18" charset="2"/>
      <p:regular r:id="rId42"/>
    </p:embeddedFont>
    <p:embeddedFont>
      <p:font typeface="微軟正黑體" panose="020B0604030504040204" pitchFamily="34" charset="-120"/>
      <p:regular r:id="rId43"/>
      <p:bold r:id="rId44"/>
    </p:embeddedFont>
    <p:embeddedFont>
      <p:font typeface="源雲明體 TTF Regular" panose="02020400000000000000" pitchFamily="18" charset="-120"/>
      <p:regular r:id="rId45"/>
    </p:embeddedFont>
    <p:embeddedFont>
      <p:font typeface="源雲明體 TTF SemiBold" panose="02020600000000000000" pitchFamily="18" charset="-120"/>
      <p:bold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8265" autoAdjust="0"/>
  </p:normalViewPr>
  <p:slideViewPr>
    <p:cSldViewPr snapToGrid="0">
      <p:cViewPr varScale="1">
        <p:scale>
          <a:sx n="76" d="100"/>
          <a:sy n="76"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AB92C-3CB9-4B0F-99B9-18A97EC65828}" type="datetimeFigureOut">
              <a:rPr lang="zh-TW" altLang="en-US" smtClean="0"/>
              <a:t>2020/6/9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68E19-900F-4CDC-BD87-FD2375B44C05}" type="slidenum">
              <a:rPr lang="zh-TW" altLang="en-US" smtClean="0"/>
              <a:t>‹#›</a:t>
            </a:fld>
            <a:endParaRPr lang="zh-TW" altLang="en-US"/>
          </a:p>
        </p:txBody>
      </p:sp>
    </p:spTree>
    <p:extLst>
      <p:ext uri="{BB962C8B-B14F-4D97-AF65-F5344CB8AC3E}">
        <p14:creationId xmlns:p14="http://schemas.microsoft.com/office/powerpoint/2010/main" val="24910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BD68E19-900F-4CDC-BD87-FD2375B44C05}" type="slidenum">
              <a:rPr lang="zh-TW" altLang="en-US" smtClean="0"/>
              <a:t>7</a:t>
            </a:fld>
            <a:endParaRPr lang="zh-TW" altLang="en-US"/>
          </a:p>
        </p:txBody>
      </p:sp>
    </p:spTree>
    <p:extLst>
      <p:ext uri="{BB962C8B-B14F-4D97-AF65-F5344CB8AC3E}">
        <p14:creationId xmlns:p14="http://schemas.microsoft.com/office/powerpoint/2010/main" val="331910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BD68E19-900F-4CDC-BD87-FD2375B44C05}" type="slidenum">
              <a:rPr lang="zh-TW" altLang="en-US" smtClean="0"/>
              <a:t>9</a:t>
            </a:fld>
            <a:endParaRPr lang="zh-TW" altLang="en-US"/>
          </a:p>
        </p:txBody>
      </p:sp>
    </p:spTree>
    <p:extLst>
      <p:ext uri="{BB962C8B-B14F-4D97-AF65-F5344CB8AC3E}">
        <p14:creationId xmlns:p14="http://schemas.microsoft.com/office/powerpoint/2010/main" val="1796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BD68E19-900F-4CDC-BD87-FD2375B44C05}" type="slidenum">
              <a:rPr lang="zh-TW" altLang="en-US" smtClean="0"/>
              <a:t>11</a:t>
            </a:fld>
            <a:endParaRPr lang="zh-TW" altLang="en-US"/>
          </a:p>
        </p:txBody>
      </p:sp>
    </p:spTree>
    <p:extLst>
      <p:ext uri="{BB962C8B-B14F-4D97-AF65-F5344CB8AC3E}">
        <p14:creationId xmlns:p14="http://schemas.microsoft.com/office/powerpoint/2010/main" val="315804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CDD633B-3033-4940-876E-6DC9DE841617}" type="datetime1">
              <a:rPr lang="zh-TW" altLang="en-US" smtClean="0"/>
              <a:t>2020/6/9</a:t>
            </a:fld>
            <a:endParaRPr lang="zh-TW" altLang="en-US"/>
          </a:p>
        </p:txBody>
      </p:sp>
      <p:sp>
        <p:nvSpPr>
          <p:cNvPr id="5" name="Footer Placeholder 4"/>
          <p:cNvSpPr>
            <a:spLocks noGrp="1"/>
          </p:cNvSpPr>
          <p:nvPr>
            <p:ph type="ftr" sz="quarter" idx="11"/>
          </p:nvPr>
        </p:nvSpPr>
        <p:spPr/>
        <p:txBody>
          <a:bodyPr/>
          <a:lstStyle/>
          <a:p>
            <a:r>
              <a:rPr lang="fr-FR" altLang="zh-TW"/>
              <a:t>ACM 2018 Transactions on Graphics</a:t>
            </a:r>
            <a:endParaRPr lang="zh-TW" altLang="en-US"/>
          </a:p>
        </p:txBody>
      </p:sp>
      <p:sp>
        <p:nvSpPr>
          <p:cNvPr id="6" name="Slide Number Placeholder 5"/>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25811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1933C323-C4C1-4C2E-AAFC-D2AF682EFB7A}"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100636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B5CD2A22-BC02-4048-A6C6-CD2DD54751A6}"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372932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382996D0-0FAA-40AF-85D1-15DF65F37462}"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008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04555385-9AA7-4418-B872-E48BE2743854}"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203683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9EB3799E-0550-4D91-AF62-9768597D0A36}" type="datetime1">
              <a:rPr lang="zh-TW" altLang="en-US" smtClean="0"/>
              <a:t>2020/6/9</a:t>
            </a:fld>
            <a:endParaRPr lang="zh-TW" altLang="en-US"/>
          </a:p>
        </p:txBody>
      </p:sp>
      <p:sp>
        <p:nvSpPr>
          <p:cNvPr id="4" name="Footer Placeholder 3"/>
          <p:cNvSpPr>
            <a:spLocks noGrp="1"/>
          </p:cNvSpPr>
          <p:nvPr>
            <p:ph type="ftr" sz="quarter" idx="11"/>
          </p:nvPr>
        </p:nvSpPr>
        <p:spPr/>
        <p:txBody>
          <a:bodyPr/>
          <a:lstStyle/>
          <a:p>
            <a:r>
              <a:rPr lang="fr-FR" altLang="zh-TW"/>
              <a:t>ACM 2018 Transactions on Graphics</a:t>
            </a:r>
            <a:endParaRPr lang="zh-TW" altLang="en-US"/>
          </a:p>
        </p:txBody>
      </p:sp>
      <p:sp>
        <p:nvSpPr>
          <p:cNvPr id="5" name="Slide Number Placeholder 4"/>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541782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A424B0BB-09D8-4DE0-B3F5-5DE157283A54}" type="datetime1">
              <a:rPr lang="zh-TW" altLang="en-US" smtClean="0"/>
              <a:t>2020/6/9</a:t>
            </a:fld>
            <a:endParaRPr lang="zh-TW" altLang="en-US"/>
          </a:p>
        </p:txBody>
      </p:sp>
      <p:sp>
        <p:nvSpPr>
          <p:cNvPr id="4" name="Footer Placeholder 3"/>
          <p:cNvSpPr>
            <a:spLocks noGrp="1"/>
          </p:cNvSpPr>
          <p:nvPr>
            <p:ph type="ftr" sz="quarter" idx="11"/>
          </p:nvPr>
        </p:nvSpPr>
        <p:spPr/>
        <p:txBody>
          <a:bodyPr/>
          <a:lstStyle/>
          <a:p>
            <a:r>
              <a:rPr lang="fr-FR" altLang="zh-TW"/>
              <a:t>ACM 2018 Transactions on Graphics</a:t>
            </a:r>
            <a:endParaRPr lang="zh-TW" altLang="en-US"/>
          </a:p>
        </p:txBody>
      </p:sp>
      <p:sp>
        <p:nvSpPr>
          <p:cNvPr id="5" name="Slide Number Placeholder 4"/>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100840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B0D7123-4C9D-4678-970B-400C7B382FD4}" type="datetime1">
              <a:rPr lang="zh-TW" altLang="en-US" smtClean="0"/>
              <a:t>2020/6/9</a:t>
            </a:fld>
            <a:endParaRPr lang="zh-TW" altLang="en-US"/>
          </a:p>
        </p:txBody>
      </p:sp>
      <p:sp>
        <p:nvSpPr>
          <p:cNvPr id="5" name="Footer Placeholder 4"/>
          <p:cNvSpPr>
            <a:spLocks noGrp="1"/>
          </p:cNvSpPr>
          <p:nvPr>
            <p:ph type="ftr" sz="quarter" idx="11"/>
          </p:nvPr>
        </p:nvSpPr>
        <p:spPr/>
        <p:txBody>
          <a:bodyPr/>
          <a:lstStyle/>
          <a:p>
            <a:r>
              <a:rPr lang="fr-FR" altLang="zh-TW"/>
              <a:t>ACM 2018 Transactions on Graphics</a:t>
            </a:r>
            <a:endParaRPr lang="zh-TW" altLang="en-US"/>
          </a:p>
        </p:txBody>
      </p:sp>
      <p:sp>
        <p:nvSpPr>
          <p:cNvPr id="6" name="Slide Number Placeholder 5"/>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1824443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B8A8056-1F30-49B1-BED1-A4A6F872FA98}" type="datetime1">
              <a:rPr lang="zh-TW" altLang="en-US" smtClean="0"/>
              <a:t>2020/6/9</a:t>
            </a:fld>
            <a:endParaRPr lang="zh-TW" altLang="en-US"/>
          </a:p>
        </p:txBody>
      </p:sp>
      <p:sp>
        <p:nvSpPr>
          <p:cNvPr id="5" name="Footer Placeholder 4"/>
          <p:cNvSpPr>
            <a:spLocks noGrp="1"/>
          </p:cNvSpPr>
          <p:nvPr>
            <p:ph type="ftr" sz="quarter" idx="11"/>
          </p:nvPr>
        </p:nvSpPr>
        <p:spPr/>
        <p:txBody>
          <a:bodyPr/>
          <a:lstStyle/>
          <a:p>
            <a:r>
              <a:rPr lang="fr-FR" altLang="zh-TW"/>
              <a:t>ACM 2018 Transactions on Graphics</a:t>
            </a:r>
            <a:endParaRPr lang="zh-TW" altLang="en-US"/>
          </a:p>
        </p:txBody>
      </p:sp>
      <p:sp>
        <p:nvSpPr>
          <p:cNvPr id="6" name="Slide Number Placeholder 5"/>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368950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B837D6E-F282-4C48-8C2F-350CBAA90F1C}" type="datetime1">
              <a:rPr lang="zh-TW" altLang="en-US" smtClean="0"/>
              <a:t>2020/6/9</a:t>
            </a:fld>
            <a:endParaRPr lang="zh-TW" altLang="en-US"/>
          </a:p>
        </p:txBody>
      </p:sp>
      <p:sp>
        <p:nvSpPr>
          <p:cNvPr id="5" name="Footer Placeholder 4"/>
          <p:cNvSpPr>
            <a:spLocks noGrp="1"/>
          </p:cNvSpPr>
          <p:nvPr>
            <p:ph type="ftr" sz="quarter" idx="11"/>
          </p:nvPr>
        </p:nvSpPr>
        <p:spPr/>
        <p:txBody>
          <a:bodyPr/>
          <a:lstStyle/>
          <a:p>
            <a:r>
              <a:rPr lang="fr-FR" altLang="zh-TW"/>
              <a:t>ACM 2018 Transactions on Graphics</a:t>
            </a:r>
            <a:endParaRPr lang="zh-TW" altLang="en-US"/>
          </a:p>
        </p:txBody>
      </p:sp>
      <p:sp>
        <p:nvSpPr>
          <p:cNvPr id="6" name="Slide Number Placeholder 5"/>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322939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D204B56-FF47-4529-BA75-E83032DFD1A6}" type="datetime1">
              <a:rPr lang="zh-TW" altLang="en-US" smtClean="0"/>
              <a:t>2020/6/9</a:t>
            </a:fld>
            <a:endParaRPr lang="zh-TW" altLang="en-US"/>
          </a:p>
        </p:txBody>
      </p:sp>
      <p:sp>
        <p:nvSpPr>
          <p:cNvPr id="5" name="Footer Placeholder 4"/>
          <p:cNvSpPr>
            <a:spLocks noGrp="1"/>
          </p:cNvSpPr>
          <p:nvPr>
            <p:ph type="ftr" sz="quarter" idx="11"/>
          </p:nvPr>
        </p:nvSpPr>
        <p:spPr/>
        <p:txBody>
          <a:bodyPr/>
          <a:lstStyle/>
          <a:p>
            <a:r>
              <a:rPr lang="fr-FR" altLang="zh-TW"/>
              <a:t>ACM 2018 Transactions on Graphics</a:t>
            </a:r>
            <a:endParaRPr lang="zh-TW" altLang="en-US"/>
          </a:p>
        </p:txBody>
      </p:sp>
      <p:sp>
        <p:nvSpPr>
          <p:cNvPr id="6" name="Slide Number Placeholder 5"/>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28301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78C2D0A-2147-41DA-B04B-A8685ECA75AB}"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402645435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D15E2AA-219C-42AF-8A5B-5AA3C8D2A3BD}" type="datetime1">
              <a:rPr lang="zh-TW" altLang="en-US" smtClean="0"/>
              <a:t>2020/6/9</a:t>
            </a:fld>
            <a:endParaRPr lang="zh-TW" altLang="en-US"/>
          </a:p>
        </p:txBody>
      </p:sp>
      <p:sp>
        <p:nvSpPr>
          <p:cNvPr id="8" name="Footer Placeholder 7"/>
          <p:cNvSpPr>
            <a:spLocks noGrp="1"/>
          </p:cNvSpPr>
          <p:nvPr>
            <p:ph type="ftr" sz="quarter" idx="11"/>
          </p:nvPr>
        </p:nvSpPr>
        <p:spPr/>
        <p:txBody>
          <a:bodyPr/>
          <a:lstStyle/>
          <a:p>
            <a:r>
              <a:rPr lang="fr-FR" altLang="zh-TW"/>
              <a:t>ACM 2018 Transactions on Graphics</a:t>
            </a:r>
            <a:endParaRPr lang="zh-TW" altLang="en-US"/>
          </a:p>
        </p:txBody>
      </p:sp>
      <p:sp>
        <p:nvSpPr>
          <p:cNvPr id="9" name="Slide Number Placeholder 8"/>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12644968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9661CE0-2F73-46CE-A8A1-E11BCC6837C6}" type="datetime1">
              <a:rPr lang="zh-TW" altLang="en-US" smtClean="0"/>
              <a:t>2020/6/9</a:t>
            </a:fld>
            <a:endParaRPr lang="zh-TW" altLang="en-US"/>
          </a:p>
        </p:txBody>
      </p:sp>
      <p:sp>
        <p:nvSpPr>
          <p:cNvPr id="4" name="Footer Placeholder 3"/>
          <p:cNvSpPr>
            <a:spLocks noGrp="1"/>
          </p:cNvSpPr>
          <p:nvPr>
            <p:ph type="ftr" sz="quarter" idx="11"/>
          </p:nvPr>
        </p:nvSpPr>
        <p:spPr/>
        <p:txBody>
          <a:bodyPr/>
          <a:lstStyle/>
          <a:p>
            <a:r>
              <a:rPr lang="fr-FR" altLang="zh-TW"/>
              <a:t>ACM 2018 Transactions on Graphics</a:t>
            </a:r>
            <a:endParaRPr lang="zh-TW" altLang="en-US"/>
          </a:p>
        </p:txBody>
      </p:sp>
      <p:sp>
        <p:nvSpPr>
          <p:cNvPr id="5" name="Slide Number Placeholder 4"/>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82118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BFDDD-D395-4D20-9151-6D42459735AB}" type="datetime1">
              <a:rPr lang="zh-TW" altLang="en-US" smtClean="0"/>
              <a:t>2020/6/9</a:t>
            </a:fld>
            <a:endParaRPr lang="zh-TW" altLang="en-US"/>
          </a:p>
        </p:txBody>
      </p:sp>
      <p:sp>
        <p:nvSpPr>
          <p:cNvPr id="3" name="Footer Placeholder 2"/>
          <p:cNvSpPr>
            <a:spLocks noGrp="1"/>
          </p:cNvSpPr>
          <p:nvPr>
            <p:ph type="ftr" sz="quarter" idx="11"/>
          </p:nvPr>
        </p:nvSpPr>
        <p:spPr/>
        <p:txBody>
          <a:bodyPr/>
          <a:lstStyle/>
          <a:p>
            <a:r>
              <a:rPr lang="fr-FR" altLang="zh-TW"/>
              <a:t>ACM 2018 Transactions on Graphics</a:t>
            </a:r>
            <a:endParaRPr lang="zh-TW" altLang="en-US"/>
          </a:p>
        </p:txBody>
      </p:sp>
      <p:sp>
        <p:nvSpPr>
          <p:cNvPr id="4" name="Slide Number Placeholder 3"/>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31997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7409686-8D63-41BC-8989-D1CA9DE43320}"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ltLang="zh-TW"/>
              <a:t>ACM 2018 Transactions on Graphics</a:t>
            </a:r>
            <a:endParaRPr lang="zh-TW" altLang="en-US"/>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387169030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A6A734D-567B-4BF2-9992-9D97CC58737E}" type="datetime1">
              <a:rPr lang="zh-TW" altLang="en-US" smtClean="0"/>
              <a:t>2020/6/9</a:t>
            </a:fld>
            <a:endParaRPr lang="zh-TW" altLang="en-US"/>
          </a:p>
        </p:txBody>
      </p:sp>
      <p:sp>
        <p:nvSpPr>
          <p:cNvPr id="6" name="Footer Placeholder 5"/>
          <p:cNvSpPr>
            <a:spLocks noGrp="1"/>
          </p:cNvSpPr>
          <p:nvPr>
            <p:ph type="ftr" sz="quarter" idx="11"/>
          </p:nvPr>
        </p:nvSpPr>
        <p:spPr/>
        <p:txBody>
          <a:bodyPr/>
          <a:lstStyle/>
          <a:p>
            <a:r>
              <a:rPr lang="fr-FR"/>
              <a:t>ACM 2018 Transactions on Graphics</a:t>
            </a:r>
            <a:endParaRPr lang="en-US" dirty="0"/>
          </a:p>
        </p:txBody>
      </p:sp>
      <p:sp>
        <p:nvSpPr>
          <p:cNvPr id="7" name="Slide Number Placeholder 6"/>
          <p:cNvSpPr>
            <a:spLocks noGrp="1"/>
          </p:cNvSpPr>
          <p:nvPr>
            <p:ph type="sldNum" sz="quarter" idx="12"/>
          </p:nvPr>
        </p:nvSpPr>
        <p:spPr/>
        <p:txBody>
          <a:body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254869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11BF573-EADC-4435-A623-F8803B68F932}" type="datetime1">
              <a:rPr lang="zh-TW" altLang="en-US" smtClean="0"/>
              <a:t>2020/6/9</a:t>
            </a:fld>
            <a:endParaRPr lang="zh-TW"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fr-FR" altLang="zh-TW"/>
              <a:t>ACM 2018 Transactions on Graphics</a:t>
            </a:r>
            <a:endParaRPr lang="zh-TW"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4C7A86F-9B11-43A6-B8AA-BF3E3E707141}" type="slidenum">
              <a:rPr lang="zh-TW" altLang="en-US" smtClean="0"/>
              <a:t>‹#›</a:t>
            </a:fld>
            <a:endParaRPr lang="zh-TW" altLang="en-US"/>
          </a:p>
        </p:txBody>
      </p:sp>
    </p:spTree>
    <p:extLst>
      <p:ext uri="{BB962C8B-B14F-4D97-AF65-F5344CB8AC3E}">
        <p14:creationId xmlns:p14="http://schemas.microsoft.com/office/powerpoint/2010/main" val="2471361887"/>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5E9463-07CC-47B5-BFD2-571D1F417E55}"/>
              </a:ext>
            </a:extLst>
          </p:cNvPr>
          <p:cNvSpPr>
            <a:spLocks noGrp="1"/>
          </p:cNvSpPr>
          <p:nvPr>
            <p:ph type="ctrTitle"/>
          </p:nvPr>
        </p:nvSpPr>
        <p:spPr/>
        <p:txBody>
          <a:bodyPr>
            <a:normAutofit/>
          </a:bodyPr>
          <a:lstStyle/>
          <a:p>
            <a:r>
              <a:rPr lang="en-US" altLang="zh-TW" dirty="0"/>
              <a:t>Deep Appearance Models for Face Rendering</a:t>
            </a:r>
            <a:endParaRPr lang="zh-TW" altLang="en-US" dirty="0"/>
          </a:p>
        </p:txBody>
      </p:sp>
      <p:sp>
        <p:nvSpPr>
          <p:cNvPr id="3" name="副標題 2">
            <a:extLst>
              <a:ext uri="{FF2B5EF4-FFF2-40B4-BE49-F238E27FC236}">
                <a16:creationId xmlns:a16="http://schemas.microsoft.com/office/drawing/2014/main" id="{E4052C88-2F8D-4159-8478-91D0A3C789F3}"/>
              </a:ext>
            </a:extLst>
          </p:cNvPr>
          <p:cNvSpPr>
            <a:spLocks noGrp="1"/>
          </p:cNvSpPr>
          <p:nvPr>
            <p:ph type="subTitle" idx="1"/>
          </p:nvPr>
        </p:nvSpPr>
        <p:spPr/>
        <p:txBody>
          <a:bodyPr>
            <a:normAutofit fontScale="55000" lnSpcReduction="20000"/>
          </a:bodyPr>
          <a:lstStyle/>
          <a:p>
            <a:r>
              <a:rPr lang="en-US" altLang="zh-TW" dirty="0"/>
              <a:t>STEPHEN LOMBARDI, Facebook Reality Labs </a:t>
            </a:r>
          </a:p>
          <a:p>
            <a:r>
              <a:rPr lang="en-US" altLang="zh-TW" dirty="0"/>
              <a:t>JASON SARAGIH, Facebook Reality Labs </a:t>
            </a:r>
          </a:p>
          <a:p>
            <a:r>
              <a:rPr lang="en-US" altLang="zh-TW" dirty="0"/>
              <a:t>TOMAS SIMON, Facebook Reality Labs </a:t>
            </a:r>
          </a:p>
          <a:p>
            <a:r>
              <a:rPr lang="en-US" altLang="zh-TW" dirty="0"/>
              <a:t>YASER SHEIKH, Facebook Reality Labs</a:t>
            </a:r>
            <a:endParaRPr lang="zh-TW" altLang="en-US" dirty="0"/>
          </a:p>
        </p:txBody>
      </p:sp>
      <p:sp>
        <p:nvSpPr>
          <p:cNvPr id="4" name="副標題 2">
            <a:extLst>
              <a:ext uri="{FF2B5EF4-FFF2-40B4-BE49-F238E27FC236}">
                <a16:creationId xmlns:a16="http://schemas.microsoft.com/office/drawing/2014/main" id="{F80A8BB8-F46A-4805-8882-8500ACCEA81A}"/>
              </a:ext>
            </a:extLst>
          </p:cNvPr>
          <p:cNvSpPr txBox="1">
            <a:spLocks/>
          </p:cNvSpPr>
          <p:nvPr/>
        </p:nvSpPr>
        <p:spPr>
          <a:xfrm>
            <a:off x="195945" y="5832629"/>
            <a:ext cx="4183224" cy="913403"/>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en-US" altLang="zh-TW" sz="1400" dirty="0">
                <a:solidFill>
                  <a:schemeClr val="tx1">
                    <a:lumMod val="65000"/>
                  </a:schemeClr>
                </a:solidFill>
                <a:latin typeface="源雲明體 TTF SemiBold" panose="02020600000000000000" pitchFamily="18" charset="-120"/>
                <a:ea typeface="源雲明體 TTF SemiBold" panose="02020600000000000000" pitchFamily="18" charset="-120"/>
              </a:rPr>
              <a:t>108</a:t>
            </a:r>
            <a:r>
              <a:rPr lang="zh-TW" altLang="en-US" sz="1400" dirty="0">
                <a:solidFill>
                  <a:schemeClr val="tx1">
                    <a:lumMod val="65000"/>
                  </a:schemeClr>
                </a:solidFill>
                <a:latin typeface="源雲明體 TTF SemiBold" panose="02020600000000000000" pitchFamily="18" charset="-120"/>
                <a:ea typeface="源雲明體 TTF SemiBold" panose="02020600000000000000" pitchFamily="18" charset="-120"/>
              </a:rPr>
              <a:t>跨院碩科技藝術書報討論</a:t>
            </a:r>
            <a:endParaRPr lang="en-US" altLang="zh-TW" sz="1400" dirty="0">
              <a:solidFill>
                <a:schemeClr val="tx1">
                  <a:lumMod val="65000"/>
                </a:schemeClr>
              </a:solidFill>
              <a:latin typeface="源雲明體 TTF SemiBold" panose="02020600000000000000" pitchFamily="18" charset="-120"/>
              <a:ea typeface="源雲明體 TTF SemiBold" panose="02020600000000000000" pitchFamily="18" charset="-120"/>
            </a:endParaRPr>
          </a:p>
          <a:p>
            <a:pPr algn="l"/>
            <a:r>
              <a:rPr lang="en-US" altLang="zh-TW" sz="1400" dirty="0">
                <a:solidFill>
                  <a:schemeClr val="tx1">
                    <a:lumMod val="65000"/>
                  </a:schemeClr>
                </a:solidFill>
              </a:rPr>
              <a:t>Speaker : Chia-Ying Shih</a:t>
            </a:r>
          </a:p>
          <a:p>
            <a:pPr algn="l"/>
            <a:r>
              <a:rPr lang="en-US" altLang="zh-TW" sz="1400" dirty="0">
                <a:solidFill>
                  <a:schemeClr val="tx1">
                    <a:lumMod val="65000"/>
                  </a:schemeClr>
                </a:solidFill>
              </a:rPr>
              <a:t>Date : 2020.06.09</a:t>
            </a:r>
          </a:p>
          <a:p>
            <a:pPr algn="l"/>
            <a:endParaRPr lang="zh-TW" altLang="en-US" sz="1400" dirty="0">
              <a:solidFill>
                <a:schemeClr val="tx1">
                  <a:lumMod val="65000"/>
                </a:schemeClr>
              </a:solidFill>
            </a:endParaRPr>
          </a:p>
        </p:txBody>
      </p:sp>
    </p:spTree>
    <p:extLst>
      <p:ext uri="{BB962C8B-B14F-4D97-AF65-F5344CB8AC3E}">
        <p14:creationId xmlns:p14="http://schemas.microsoft.com/office/powerpoint/2010/main" val="380102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56B704-2949-46B5-B900-1325BAA4FE9B}"/>
              </a:ext>
            </a:extLst>
          </p:cNvPr>
          <p:cNvSpPr>
            <a:spLocks noGrp="1"/>
          </p:cNvSpPr>
          <p:nvPr>
            <p:ph type="title"/>
          </p:nvPr>
        </p:nvSpPr>
        <p:spPr/>
        <p:txBody>
          <a:bodyPr/>
          <a:lstStyle/>
          <a:p>
            <a:r>
              <a:rPr lang="zh-TW" altLang="en-US" b="1" dirty="0">
                <a:latin typeface="源雲明體 TTF Regular" panose="02020400000000000000" pitchFamily="18" charset="-120"/>
                <a:ea typeface="源雲明體 TTF Regular" panose="02020400000000000000" pitchFamily="18" charset="-120"/>
              </a:rPr>
              <a:t>名詞補充</a:t>
            </a:r>
            <a:endParaRPr lang="zh-TW" altLang="en-US" dirty="0"/>
          </a:p>
        </p:txBody>
      </p:sp>
      <p:sp>
        <p:nvSpPr>
          <p:cNvPr id="3" name="內容版面配置區 2">
            <a:extLst>
              <a:ext uri="{FF2B5EF4-FFF2-40B4-BE49-F238E27FC236}">
                <a16:creationId xmlns:a16="http://schemas.microsoft.com/office/drawing/2014/main" id="{D7D2FCDC-CCB8-47EB-A5CF-36BDBCBDB85B}"/>
              </a:ext>
            </a:extLst>
          </p:cNvPr>
          <p:cNvSpPr>
            <a:spLocks noGrp="1"/>
          </p:cNvSpPr>
          <p:nvPr>
            <p:ph idx="1"/>
          </p:nvPr>
        </p:nvSpPr>
        <p:spPr/>
        <p:txBody>
          <a:bodyPr/>
          <a:lstStyle/>
          <a:p>
            <a:r>
              <a:rPr lang="zh-TW" altLang="en-US" dirty="0">
                <a:latin typeface="源雲明體 TTF Regular" panose="02020400000000000000" pitchFamily="18" charset="-120"/>
                <a:ea typeface="源雲明體 TTF Regular" panose="02020400000000000000" pitchFamily="18" charset="-120"/>
              </a:rPr>
              <a:t>生成對抗網絡（英語：</a:t>
            </a:r>
            <a:r>
              <a:rPr lang="en-US" altLang="zh-TW" dirty="0">
                <a:latin typeface="源雲明體 TTF Regular" panose="02020400000000000000" pitchFamily="18" charset="-120"/>
                <a:ea typeface="源雲明體 TTF Regular" panose="02020400000000000000" pitchFamily="18" charset="-120"/>
              </a:rPr>
              <a:t>Generative Adversarial Network</a:t>
            </a:r>
            <a:r>
              <a:rPr lang="zh-TW" altLang="en-US" dirty="0">
                <a:latin typeface="源雲明體 TTF Regular" panose="02020400000000000000" pitchFamily="18" charset="-120"/>
                <a:ea typeface="源雲明體 TTF Regular" panose="02020400000000000000" pitchFamily="18" charset="-120"/>
              </a:rPr>
              <a:t>，簡稱</a:t>
            </a:r>
            <a:r>
              <a:rPr lang="en-US" altLang="zh-TW" dirty="0">
                <a:latin typeface="源雲明體 TTF Regular" panose="02020400000000000000" pitchFamily="18" charset="-120"/>
                <a:ea typeface="源雲明體 TTF Regular" panose="02020400000000000000" pitchFamily="18" charset="-120"/>
              </a:rPr>
              <a:t>GAN</a:t>
            </a:r>
            <a:r>
              <a:rPr lang="zh-TW" altLang="en-US" dirty="0">
                <a:latin typeface="源雲明體 TTF Regular" panose="02020400000000000000" pitchFamily="18" charset="-120"/>
                <a:ea typeface="源雲明體 TTF Regular" panose="02020400000000000000" pitchFamily="18" charset="-120"/>
              </a:rPr>
              <a:t>）是非監督式學習的一種方法，通過讓兩個神經網路相互博弈的方式進行學習。該方法由伊恩</a:t>
            </a:r>
            <a:r>
              <a:rPr lang="en-US" altLang="zh-TW" dirty="0">
                <a:latin typeface="源雲明體 TTF Regular" panose="02020400000000000000" pitchFamily="18" charset="-120"/>
                <a:ea typeface="源雲明體 TTF Regular" panose="02020400000000000000" pitchFamily="18" charset="-120"/>
              </a:rPr>
              <a:t>·</a:t>
            </a:r>
            <a:r>
              <a:rPr lang="zh-TW" altLang="en-US" dirty="0">
                <a:latin typeface="源雲明體 TTF Regular" panose="02020400000000000000" pitchFamily="18" charset="-120"/>
                <a:ea typeface="源雲明體 TTF Regular" panose="02020400000000000000" pitchFamily="18" charset="-120"/>
              </a:rPr>
              <a:t>古德費洛等人於</a:t>
            </a:r>
            <a:r>
              <a:rPr lang="en-US" altLang="zh-TW" dirty="0">
                <a:latin typeface="源雲明體 TTF Regular" panose="02020400000000000000" pitchFamily="18" charset="-120"/>
                <a:ea typeface="源雲明體 TTF Regular" panose="02020400000000000000" pitchFamily="18" charset="-120"/>
              </a:rPr>
              <a:t>2014</a:t>
            </a:r>
            <a:r>
              <a:rPr lang="zh-TW" altLang="en-US" dirty="0">
                <a:latin typeface="源雲明體 TTF Regular" panose="02020400000000000000" pitchFamily="18" charset="-120"/>
                <a:ea typeface="源雲明體 TTF Regular" panose="02020400000000000000" pitchFamily="18" charset="-120"/>
              </a:rPr>
              <a:t>年提出。生成對抗網絡由一個生成網絡與一個判別網絡組成。生成網絡從潛在空間（</a:t>
            </a:r>
            <a:r>
              <a:rPr lang="en-US" altLang="zh-TW" dirty="0">
                <a:latin typeface="源雲明體 TTF Regular" panose="02020400000000000000" pitchFamily="18" charset="-120"/>
                <a:ea typeface="源雲明體 TTF Regular" panose="02020400000000000000" pitchFamily="18" charset="-120"/>
              </a:rPr>
              <a:t>latent space</a:t>
            </a:r>
            <a:r>
              <a:rPr lang="zh-TW" altLang="en-US" dirty="0">
                <a:latin typeface="源雲明體 TTF Regular" panose="02020400000000000000" pitchFamily="18" charset="-120"/>
                <a:ea typeface="源雲明體 TTF Regular" panose="02020400000000000000" pitchFamily="18" charset="-120"/>
              </a:rPr>
              <a:t>）中隨機取樣作為輸入，其輸出結果需要盡量模仿訓練集中的真實樣本。判別網絡的輸入則為真實樣本或生成網絡的輸出，其目的是將生成網絡的輸出從真實樣本中盡可能分辨出來。而生成網絡則要盡可能地欺騙判別網絡。兩個網絡相互對抗、不斷調整參數，最終目的是使判別網絡無法判斷生成網絡的輸出結果是否真實。</a:t>
            </a:r>
            <a:r>
              <a:rPr lang="en-US" altLang="zh-TW" dirty="0">
                <a:latin typeface="源雲明體 TTF Regular" panose="02020400000000000000" pitchFamily="18" charset="-120"/>
                <a:ea typeface="源雲明體 TTF Regular" panose="02020400000000000000" pitchFamily="18" charset="-120"/>
              </a:rPr>
              <a:t>(wiki)</a:t>
            </a:r>
            <a:endParaRPr lang="zh-TW" altLang="en-US" dirty="0">
              <a:latin typeface="源雲明體 TTF Regular" panose="02020400000000000000" pitchFamily="18" charset="-120"/>
              <a:ea typeface="源雲明體 TTF Regular" panose="02020400000000000000" pitchFamily="18" charset="-120"/>
            </a:endParaRPr>
          </a:p>
        </p:txBody>
      </p:sp>
      <p:sp>
        <p:nvSpPr>
          <p:cNvPr id="4" name="投影片編號版面配置區 3">
            <a:extLst>
              <a:ext uri="{FF2B5EF4-FFF2-40B4-BE49-F238E27FC236}">
                <a16:creationId xmlns:a16="http://schemas.microsoft.com/office/drawing/2014/main" id="{AEDCB645-6A8E-472E-BC28-00D67C4FF013}"/>
              </a:ext>
            </a:extLst>
          </p:cNvPr>
          <p:cNvSpPr>
            <a:spLocks noGrp="1"/>
          </p:cNvSpPr>
          <p:nvPr>
            <p:ph type="sldNum" sz="quarter" idx="12"/>
          </p:nvPr>
        </p:nvSpPr>
        <p:spPr/>
        <p:txBody>
          <a:bodyPr/>
          <a:lstStyle/>
          <a:p>
            <a:fld id="{94C7A86F-9B11-43A6-B8AA-BF3E3E707141}" type="slidenum">
              <a:rPr lang="zh-TW" altLang="en-US" smtClean="0"/>
              <a:t>10</a:t>
            </a:fld>
            <a:endParaRPr lang="zh-TW" altLang="en-US"/>
          </a:p>
        </p:txBody>
      </p:sp>
    </p:spTree>
    <p:extLst>
      <p:ext uri="{BB962C8B-B14F-4D97-AF65-F5344CB8AC3E}">
        <p14:creationId xmlns:p14="http://schemas.microsoft.com/office/powerpoint/2010/main" val="81830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B1C0AF-AC25-46AB-89F0-30FBBE62DB9A}"/>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055724B5-2688-4E60-9FB5-35AEA402C928}"/>
              </a:ext>
            </a:extLst>
          </p:cNvPr>
          <p:cNvSpPr>
            <a:spLocks noGrp="1"/>
          </p:cNvSpPr>
          <p:nvPr>
            <p:ph idx="1"/>
          </p:nvPr>
        </p:nvSpPr>
        <p:spPr/>
        <p:txBody>
          <a:bodyPr>
            <a:normAutofit fontScale="92500" lnSpcReduction="20000"/>
          </a:bodyPr>
          <a:lstStyle/>
          <a:p>
            <a:r>
              <a:rPr lang="en-US" altLang="zh-TW" dirty="0">
                <a:solidFill>
                  <a:srgbClr val="FFC000"/>
                </a:solidFill>
              </a:rPr>
              <a:t>Active Appearance Models (AAMs) and 3D morphable models (3DMM) </a:t>
            </a:r>
            <a:r>
              <a:rPr lang="en-US" altLang="zh-TW" dirty="0"/>
              <a:t>have been used as </a:t>
            </a:r>
            <a:r>
              <a:rPr lang="en-US" altLang="zh-TW" dirty="0">
                <a:solidFill>
                  <a:srgbClr val="FFC000"/>
                </a:solidFill>
              </a:rPr>
              <a:t>an effective way to register faces</a:t>
            </a:r>
            <a:r>
              <a:rPr lang="en-US" altLang="zh-TW" dirty="0"/>
              <a:t> in images through analysis-by-synthesis using a low dimensional linear subspace of both shape and appearance. </a:t>
            </a:r>
            <a:r>
              <a:rPr lang="en-US" altLang="zh-TW" dirty="0">
                <a:solidFill>
                  <a:srgbClr val="FFC000"/>
                </a:solidFill>
              </a:rPr>
              <a:t>Our deep appearance model can be a seen as a re-purposing of the generator component of these statistical models for rendering highly realistic faces.</a:t>
            </a:r>
            <a:r>
              <a:rPr lang="en-US" altLang="zh-TW" dirty="0"/>
              <a:t> To perform this task effectively, there are </a:t>
            </a:r>
            <a:r>
              <a:rPr lang="en-US" altLang="zh-TW" dirty="0">
                <a:solidFill>
                  <a:srgbClr val="FFC000"/>
                </a:solidFill>
              </a:rPr>
              <a:t>two major modifications</a:t>
            </a:r>
            <a:r>
              <a:rPr lang="en-US" altLang="zh-TW" dirty="0"/>
              <a:t> that were necessary over the classical AAM and 3DMM approaches; the </a:t>
            </a:r>
            <a:r>
              <a:rPr lang="en-US" altLang="zh-TW" dirty="0">
                <a:solidFill>
                  <a:srgbClr val="FFC000"/>
                </a:solidFill>
              </a:rPr>
              <a:t>use of deep neural networks in-place of linear generative functions, and a system for view-conditioning to specialize the generated image to the viewpoint of the camera. </a:t>
            </a:r>
          </a:p>
          <a:p>
            <a:r>
              <a:rPr lang="en-US" altLang="zh-TW" dirty="0">
                <a:solidFill>
                  <a:srgbClr val="FFC000"/>
                </a:solidFill>
              </a:rPr>
              <a:t>We learn to generate view-specific texture maps of how the face changes due to facial expression and viewing direction. This greatly simplifies the learning problem, achieving high-resolution realistic output as a result. </a:t>
            </a:r>
            <a:r>
              <a:rPr lang="en-US" altLang="zh-TW" dirty="0"/>
              <a:t>Our method learns how appearance changes due to expression and view rather than prescribing it. Most importantly, these approaches are geared towards data-limited scenarios and, as a result, do not scale well in cases where data is more abundant. </a:t>
            </a:r>
            <a:r>
              <a:rPr lang="en-US" altLang="zh-TW" dirty="0">
                <a:solidFill>
                  <a:srgbClr val="FFC000"/>
                </a:solidFill>
              </a:rPr>
              <a:t>Our approach is designed specifically to leverage large quantities of high quality data to achieve the compelling depiction of human faces.</a:t>
            </a:r>
          </a:p>
          <a:p>
            <a:endParaRPr lang="en-US" altLang="zh-TW" dirty="0">
              <a:solidFill>
                <a:srgbClr val="FFC000"/>
              </a:solidFill>
            </a:endParaRPr>
          </a:p>
          <a:p>
            <a:endParaRPr lang="en-US" altLang="zh-TW" dirty="0">
              <a:solidFill>
                <a:srgbClr val="FFC000"/>
              </a:solidFill>
            </a:endParaRPr>
          </a:p>
          <a:p>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A92DFA9C-89F5-4A6D-A178-57E05F0CFFF9}"/>
              </a:ext>
            </a:extLst>
          </p:cNvPr>
          <p:cNvSpPr>
            <a:spLocks noGrp="1"/>
          </p:cNvSpPr>
          <p:nvPr>
            <p:ph type="sldNum" sz="quarter" idx="12"/>
          </p:nvPr>
        </p:nvSpPr>
        <p:spPr/>
        <p:txBody>
          <a:bodyPr/>
          <a:lstStyle/>
          <a:p>
            <a:fld id="{94C7A86F-9B11-43A6-B8AA-BF3E3E707141}" type="slidenum">
              <a:rPr lang="zh-TW" altLang="en-US" smtClean="0"/>
              <a:t>11</a:t>
            </a:fld>
            <a:endParaRPr lang="zh-TW" altLang="en-US"/>
          </a:p>
        </p:txBody>
      </p:sp>
    </p:spTree>
    <p:extLst>
      <p:ext uri="{BB962C8B-B14F-4D97-AF65-F5344CB8AC3E}">
        <p14:creationId xmlns:p14="http://schemas.microsoft.com/office/powerpoint/2010/main" val="316516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4931F4-4ECB-4188-8587-81901F851FF8}"/>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D94AEA8E-7C82-4B92-902D-5926A95EB40C}"/>
              </a:ext>
            </a:extLst>
          </p:cNvPr>
          <p:cNvSpPr>
            <a:spLocks noGrp="1"/>
          </p:cNvSpPr>
          <p:nvPr>
            <p:ph idx="1"/>
          </p:nvPr>
        </p:nvSpPr>
        <p:spPr/>
        <p:txBody>
          <a:bodyPr>
            <a:normAutofit lnSpcReduction="10000"/>
          </a:bodyPr>
          <a:lstStyle/>
          <a:p>
            <a:r>
              <a:rPr lang="en-US" altLang="zh-TW" dirty="0">
                <a:solidFill>
                  <a:srgbClr val="FFC000"/>
                </a:solidFill>
              </a:rPr>
              <a:t>To drive our model we develop a technique for learning a direct end to-end mapping from images to deep appearance model codes. </a:t>
            </a:r>
            <a:r>
              <a:rPr lang="en-US" altLang="zh-TW" dirty="0"/>
              <a:t>Most approaches assume a complete view of the face where correspondences are easily defined through facial landmarks. The main difference to our work is in how corresponding expressions are found between the two domains. Since we leverage unsupervised domain adaptation techniques, </a:t>
            </a:r>
            <a:r>
              <a:rPr lang="en-US" altLang="zh-TW" dirty="0">
                <a:solidFill>
                  <a:srgbClr val="FFC000"/>
                </a:solidFill>
              </a:rPr>
              <a:t>the only requirement of our method is that the distribution of expressions in both domains are comparable.</a:t>
            </a:r>
          </a:p>
          <a:p>
            <a:r>
              <a:rPr lang="en-US" altLang="zh-TW" dirty="0"/>
              <a:t> Many of these methods rely on </a:t>
            </a:r>
            <a:r>
              <a:rPr lang="en-US" altLang="zh-TW" dirty="0">
                <a:solidFill>
                  <a:srgbClr val="FFC000"/>
                </a:solidFill>
              </a:rPr>
              <a:t>Generative Adversarial Networks (GANs) </a:t>
            </a:r>
            <a:r>
              <a:rPr lang="en-US" altLang="zh-TW" dirty="0"/>
              <a:t>to translate between two or more domains, sometimes with additional losses to ensure semantic consistency. Some works also use VAE in conjunction with other components to learn a common latent space between domains</a:t>
            </a:r>
            <a:r>
              <a:rPr lang="en-US" altLang="zh-TW" dirty="0">
                <a:solidFill>
                  <a:srgbClr val="FFC000"/>
                </a:solidFill>
              </a:rPr>
              <a:t>. Our approach differs from these works in that we leverage the pre-trained rendering VAE to help constrain the structure of the common latent space, resulting in semantics that are well matched between the modalities.</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06C4C6A1-DA1B-48E5-971F-0D4FF57C14EF}"/>
              </a:ext>
            </a:extLst>
          </p:cNvPr>
          <p:cNvSpPr>
            <a:spLocks noGrp="1"/>
          </p:cNvSpPr>
          <p:nvPr>
            <p:ph type="sldNum" sz="quarter" idx="12"/>
          </p:nvPr>
        </p:nvSpPr>
        <p:spPr/>
        <p:txBody>
          <a:bodyPr/>
          <a:lstStyle/>
          <a:p>
            <a:fld id="{94C7A86F-9B11-43A6-B8AA-BF3E3E707141}" type="slidenum">
              <a:rPr lang="zh-TW" altLang="en-US" smtClean="0"/>
              <a:t>12</a:t>
            </a:fld>
            <a:endParaRPr lang="zh-TW" altLang="en-US"/>
          </a:p>
        </p:txBody>
      </p:sp>
    </p:spTree>
    <p:extLst>
      <p:ext uri="{BB962C8B-B14F-4D97-AF65-F5344CB8AC3E}">
        <p14:creationId xmlns:p14="http://schemas.microsoft.com/office/powerpoint/2010/main" val="160834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2F6FAD-42B7-407F-B389-1CBBEB2A9F67}"/>
              </a:ext>
            </a:extLst>
          </p:cNvPr>
          <p:cNvSpPr>
            <a:spLocks noGrp="1"/>
          </p:cNvSpPr>
          <p:nvPr>
            <p:ph type="title"/>
          </p:nvPr>
        </p:nvSpPr>
        <p:spPr/>
        <p:txBody>
          <a:bodyPr/>
          <a:lstStyle/>
          <a:p>
            <a:r>
              <a:rPr lang="en-US" altLang="zh-TW" dirty="0"/>
              <a:t>CAPTURING FACIAL DATA</a:t>
            </a:r>
            <a:endParaRPr lang="zh-TW" altLang="en-US" dirty="0"/>
          </a:p>
        </p:txBody>
      </p:sp>
      <p:sp>
        <p:nvSpPr>
          <p:cNvPr id="3" name="內容版面配置區 2">
            <a:extLst>
              <a:ext uri="{FF2B5EF4-FFF2-40B4-BE49-F238E27FC236}">
                <a16:creationId xmlns:a16="http://schemas.microsoft.com/office/drawing/2014/main" id="{20DEE566-9735-47BC-A874-32B797C5595A}"/>
              </a:ext>
            </a:extLst>
          </p:cNvPr>
          <p:cNvSpPr>
            <a:spLocks noGrp="1"/>
          </p:cNvSpPr>
          <p:nvPr>
            <p:ph idx="1"/>
          </p:nvPr>
        </p:nvSpPr>
        <p:spPr/>
        <p:txBody>
          <a:bodyPr/>
          <a:lstStyle/>
          <a:p>
            <a:r>
              <a:rPr lang="en-US" altLang="zh-TW" dirty="0"/>
              <a:t>To </a:t>
            </a:r>
            <a:r>
              <a:rPr lang="en-US" altLang="zh-TW" dirty="0">
                <a:solidFill>
                  <a:srgbClr val="FFC000"/>
                </a:solidFill>
              </a:rPr>
              <a:t>learn to render faces</a:t>
            </a:r>
            <a:r>
              <a:rPr lang="en-US" altLang="zh-TW" dirty="0"/>
              <a:t>, we need to </a:t>
            </a:r>
            <a:r>
              <a:rPr lang="en-US" altLang="zh-TW" dirty="0">
                <a:solidFill>
                  <a:srgbClr val="FFC000"/>
                </a:solidFill>
              </a:rPr>
              <a:t>collect a large amount of facial data</a:t>
            </a:r>
            <a:r>
              <a:rPr lang="en-US" altLang="zh-TW" dirty="0"/>
              <a:t>. For this purpose, we have constructed </a:t>
            </a:r>
            <a:r>
              <a:rPr lang="en-US" altLang="zh-TW" dirty="0">
                <a:solidFill>
                  <a:srgbClr val="FFC000"/>
                </a:solidFill>
              </a:rPr>
              <a:t>a large multi-camera</a:t>
            </a:r>
            <a:r>
              <a:rPr lang="en-US" altLang="zh-TW" dirty="0"/>
              <a:t> capture apparatus with synchronized high-resolution video focused on the face. The device contains </a:t>
            </a:r>
            <a:r>
              <a:rPr lang="en-US" altLang="zh-TW" dirty="0">
                <a:solidFill>
                  <a:srgbClr val="FFC000"/>
                </a:solidFill>
              </a:rPr>
              <a:t>40 machine vision cameras </a:t>
            </a:r>
            <a:r>
              <a:rPr lang="en-US" altLang="zh-TW" dirty="0"/>
              <a:t>capable of synchronously </a:t>
            </a:r>
            <a:r>
              <a:rPr lang="en-US" altLang="zh-TW" dirty="0">
                <a:solidFill>
                  <a:srgbClr val="FFC000"/>
                </a:solidFill>
              </a:rPr>
              <a:t>capturing 5120×3840 images at 30 frames per second</a:t>
            </a:r>
            <a:r>
              <a:rPr lang="en-US" altLang="zh-TW" dirty="0"/>
              <a:t>. All cameras lie on the frontal hemisphere of the face and are placed at a distance of about one meter from it. We use zoomed in </a:t>
            </a:r>
            <a:r>
              <a:rPr lang="en-US" altLang="zh-TW" dirty="0">
                <a:solidFill>
                  <a:srgbClr val="FFC000"/>
                </a:solidFill>
              </a:rPr>
              <a:t>50mm lenses</a:t>
            </a:r>
            <a:r>
              <a:rPr lang="en-US" altLang="zh-TW" dirty="0"/>
              <a:t>, capturing pore-level detail, where each pixel observes about 50µm on the face.</a:t>
            </a:r>
          </a:p>
          <a:p>
            <a:endParaRPr lang="en-US" altLang="zh-TW" dirty="0"/>
          </a:p>
          <a:p>
            <a:r>
              <a:rPr lang="en-US" altLang="zh-TW" dirty="0"/>
              <a:t>To keep the distribution of facial expressions consistent across identities, we have each subject make a predefined set of </a:t>
            </a:r>
            <a:r>
              <a:rPr lang="en-US" altLang="zh-TW" dirty="0">
                <a:solidFill>
                  <a:srgbClr val="FFC000"/>
                </a:solidFill>
              </a:rPr>
              <a:t>122 facial expressions</a:t>
            </a:r>
            <a:r>
              <a:rPr lang="en-US" altLang="zh-TW" dirty="0"/>
              <a:t>.</a:t>
            </a:r>
            <a:endParaRPr lang="zh-TW" altLang="en-US" dirty="0"/>
          </a:p>
        </p:txBody>
      </p:sp>
      <p:sp>
        <p:nvSpPr>
          <p:cNvPr id="5" name="投影片編號版面配置區 4">
            <a:extLst>
              <a:ext uri="{FF2B5EF4-FFF2-40B4-BE49-F238E27FC236}">
                <a16:creationId xmlns:a16="http://schemas.microsoft.com/office/drawing/2014/main" id="{22A0EA0C-A9F0-4C56-8347-8DDB2DA71A9A}"/>
              </a:ext>
            </a:extLst>
          </p:cNvPr>
          <p:cNvSpPr>
            <a:spLocks noGrp="1"/>
          </p:cNvSpPr>
          <p:nvPr>
            <p:ph type="sldNum" sz="quarter" idx="12"/>
          </p:nvPr>
        </p:nvSpPr>
        <p:spPr/>
        <p:txBody>
          <a:bodyPr/>
          <a:lstStyle/>
          <a:p>
            <a:fld id="{94C7A86F-9B11-43A6-B8AA-BF3E3E707141}" type="slidenum">
              <a:rPr lang="zh-TW" altLang="en-US" smtClean="0"/>
              <a:t>13</a:t>
            </a:fld>
            <a:endParaRPr lang="zh-TW" altLang="en-US"/>
          </a:p>
        </p:txBody>
      </p:sp>
    </p:spTree>
    <p:extLst>
      <p:ext uri="{BB962C8B-B14F-4D97-AF65-F5344CB8AC3E}">
        <p14:creationId xmlns:p14="http://schemas.microsoft.com/office/powerpoint/2010/main" val="382674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85AB66-91C6-4745-9578-987EC0D45111}"/>
              </a:ext>
            </a:extLst>
          </p:cNvPr>
          <p:cNvSpPr>
            <a:spLocks noGrp="1"/>
          </p:cNvSpPr>
          <p:nvPr>
            <p:ph type="title"/>
          </p:nvPr>
        </p:nvSpPr>
        <p:spPr/>
        <p:txBody>
          <a:bodyPr/>
          <a:lstStyle/>
          <a:p>
            <a:r>
              <a:rPr lang="en-US" altLang="zh-TW" dirty="0"/>
              <a:t>BUILDING A DATA-DRIVEN AVATAR</a:t>
            </a:r>
            <a:endParaRPr lang="zh-TW" altLang="en-US" dirty="0"/>
          </a:p>
        </p:txBody>
      </p:sp>
      <p:sp>
        <p:nvSpPr>
          <p:cNvPr id="3" name="內容版面配置區 2">
            <a:extLst>
              <a:ext uri="{FF2B5EF4-FFF2-40B4-BE49-F238E27FC236}">
                <a16:creationId xmlns:a16="http://schemas.microsoft.com/office/drawing/2014/main" id="{7932801B-4B49-4AA4-B396-AA55219DCAF3}"/>
              </a:ext>
            </a:extLst>
          </p:cNvPr>
          <p:cNvSpPr>
            <a:spLocks noGrp="1"/>
          </p:cNvSpPr>
          <p:nvPr>
            <p:ph idx="1"/>
          </p:nvPr>
        </p:nvSpPr>
        <p:spPr/>
        <p:txBody>
          <a:bodyPr>
            <a:normAutofit fontScale="92500" lnSpcReduction="20000"/>
          </a:bodyPr>
          <a:lstStyle/>
          <a:p>
            <a:r>
              <a:rPr lang="en-US" altLang="zh-TW" dirty="0"/>
              <a:t>Our primary goal is to </a:t>
            </a:r>
            <a:r>
              <a:rPr lang="en-US" altLang="zh-TW" dirty="0">
                <a:solidFill>
                  <a:srgbClr val="FFC000"/>
                </a:solidFill>
              </a:rPr>
              <a:t>create extremely high-fidelity facial models </a:t>
            </a:r>
            <a:r>
              <a:rPr lang="en-US" altLang="zh-TW" dirty="0"/>
              <a:t>that can be built automatically from a multi-camera capture setup and rendered and driven in real time in VR (90Hz).</a:t>
            </a:r>
          </a:p>
          <a:p>
            <a:endParaRPr lang="en-US" altLang="zh-TW" dirty="0"/>
          </a:p>
          <a:p>
            <a:r>
              <a:rPr lang="en-US" altLang="zh-TW" dirty="0"/>
              <a:t>We unify the concepts of </a:t>
            </a:r>
            <a:r>
              <a:rPr lang="en-US" altLang="zh-TW" dirty="0">
                <a:solidFill>
                  <a:srgbClr val="FFC000"/>
                </a:solidFill>
              </a:rPr>
              <a:t>3D morphable models</a:t>
            </a:r>
            <a:r>
              <a:rPr lang="en-US" altLang="zh-TW" dirty="0"/>
              <a:t>, image-based rendering, and variational autoencoders to create a </a:t>
            </a:r>
            <a:r>
              <a:rPr lang="en-US" altLang="zh-TW" dirty="0">
                <a:solidFill>
                  <a:srgbClr val="FFC000"/>
                </a:solidFill>
              </a:rPr>
              <a:t>real-time facial rendering model </a:t>
            </a:r>
            <a:r>
              <a:rPr lang="en-US" altLang="zh-TW" dirty="0"/>
              <a:t>that can be learned from a multi-camera capture rig. </a:t>
            </a:r>
            <a:r>
              <a:rPr lang="en-US" altLang="zh-TW" dirty="0">
                <a:solidFill>
                  <a:srgbClr val="FFC000"/>
                </a:solidFill>
              </a:rPr>
              <a:t>The idea is to construct a variational autoencoder that jointly encodes geometry and appearance. In our model, the decoder outputs view-dependent textures—that is, a texture map that is “unwrapped” from a single camera image.</a:t>
            </a:r>
          </a:p>
          <a:p>
            <a:endParaRPr lang="en-US" altLang="zh-TW" dirty="0"/>
          </a:p>
          <a:p>
            <a:r>
              <a:rPr lang="en-US" altLang="zh-TW" dirty="0"/>
              <a:t>The critical piece of the proposed method is that we use a conditional variational autoencoder </a:t>
            </a:r>
            <a:r>
              <a:rPr lang="en-US" altLang="zh-TW" dirty="0">
                <a:solidFill>
                  <a:srgbClr val="FFC000"/>
                </a:solidFill>
              </a:rPr>
              <a:t>(CVAE) </a:t>
            </a:r>
            <a:r>
              <a:rPr lang="en-US" altLang="zh-TW" dirty="0"/>
              <a:t>to condition on the viewpoint of the viewer, allowing us to output the correct view-specific texture. </a:t>
            </a:r>
            <a:r>
              <a:rPr lang="en-US" altLang="zh-TW" dirty="0">
                <a:solidFill>
                  <a:srgbClr val="FFC000"/>
                </a:solidFill>
              </a:rPr>
              <a:t>At test time, we can execute the decoder network in real-time to regress from latent encoding to geometry and texture and finally render using rasterization.</a:t>
            </a:r>
          </a:p>
        </p:txBody>
      </p:sp>
      <p:sp>
        <p:nvSpPr>
          <p:cNvPr id="5" name="投影片編號版面配置區 4">
            <a:extLst>
              <a:ext uri="{FF2B5EF4-FFF2-40B4-BE49-F238E27FC236}">
                <a16:creationId xmlns:a16="http://schemas.microsoft.com/office/drawing/2014/main" id="{465D74D4-06F3-44E5-AFDB-2433D4959B0E}"/>
              </a:ext>
            </a:extLst>
          </p:cNvPr>
          <p:cNvSpPr>
            <a:spLocks noGrp="1"/>
          </p:cNvSpPr>
          <p:nvPr>
            <p:ph type="sldNum" sz="quarter" idx="12"/>
          </p:nvPr>
        </p:nvSpPr>
        <p:spPr/>
        <p:txBody>
          <a:bodyPr/>
          <a:lstStyle/>
          <a:p>
            <a:fld id="{94C7A86F-9B11-43A6-B8AA-BF3E3E707141}" type="slidenum">
              <a:rPr lang="zh-TW" altLang="en-US" smtClean="0"/>
              <a:t>14</a:t>
            </a:fld>
            <a:endParaRPr lang="zh-TW" altLang="en-US"/>
          </a:p>
        </p:txBody>
      </p:sp>
    </p:spTree>
    <p:extLst>
      <p:ext uri="{BB962C8B-B14F-4D97-AF65-F5344CB8AC3E}">
        <p14:creationId xmlns:p14="http://schemas.microsoft.com/office/powerpoint/2010/main" val="316437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CA15D0-648F-45A0-A2D4-5F2BFF62D8E0}"/>
              </a:ext>
            </a:extLst>
          </p:cNvPr>
          <p:cNvSpPr>
            <a:spLocks noGrp="1"/>
          </p:cNvSpPr>
          <p:nvPr>
            <p:ph type="title"/>
          </p:nvPr>
        </p:nvSpPr>
        <p:spPr/>
        <p:txBody>
          <a:bodyPr/>
          <a:lstStyle/>
          <a:p>
            <a:r>
              <a:rPr lang="en-US" altLang="zh-TW" dirty="0"/>
              <a:t>BUILDING A DATA-DRIVEN AVATAR</a:t>
            </a:r>
            <a:endParaRPr lang="zh-TW" altLang="en-US" dirty="0"/>
          </a:p>
        </p:txBody>
      </p:sp>
      <p:sp>
        <p:nvSpPr>
          <p:cNvPr id="3" name="內容版面配置區 2">
            <a:extLst>
              <a:ext uri="{FF2B5EF4-FFF2-40B4-BE49-F238E27FC236}">
                <a16:creationId xmlns:a16="http://schemas.microsoft.com/office/drawing/2014/main" id="{CA062A3D-0455-4EBB-8D6B-766057AB0C4E}"/>
              </a:ext>
            </a:extLst>
          </p:cNvPr>
          <p:cNvSpPr>
            <a:spLocks noGrp="1"/>
          </p:cNvSpPr>
          <p:nvPr>
            <p:ph idx="1"/>
          </p:nvPr>
        </p:nvSpPr>
        <p:spPr/>
        <p:txBody>
          <a:bodyPr/>
          <a:lstStyle/>
          <a:p>
            <a:r>
              <a:rPr lang="en-US" altLang="zh-TW" dirty="0"/>
              <a:t>For this work, we assume that coarse facial geometry has been tracked and we use it as input to our algorithm with the original camera images. </a:t>
            </a:r>
            <a:r>
              <a:rPr lang="en-US" altLang="zh-TW" dirty="0">
                <a:solidFill>
                  <a:srgbClr val="FFC000"/>
                </a:solidFill>
              </a:rPr>
              <a:t>After geometry is tracked, we “unwrap” texture maps for each camera and for every frame of capture. Unwrapping is performed by tracing a ray from the camera to each </a:t>
            </a:r>
            <a:r>
              <a:rPr lang="en-US" altLang="zh-TW" dirty="0" err="1">
                <a:solidFill>
                  <a:srgbClr val="FFC000"/>
                </a:solidFill>
              </a:rPr>
              <a:t>texel</a:t>
            </a:r>
            <a:r>
              <a:rPr lang="en-US" altLang="zh-TW" dirty="0">
                <a:solidFill>
                  <a:srgbClr val="FFC000"/>
                </a:solidFill>
              </a:rPr>
              <a:t> of the texture map and copying the image pixel value into the </a:t>
            </a:r>
            <a:r>
              <a:rPr lang="en-US" altLang="zh-TW" dirty="0" err="1">
                <a:solidFill>
                  <a:srgbClr val="FFC000"/>
                </a:solidFill>
              </a:rPr>
              <a:t>texel</a:t>
            </a:r>
            <a:r>
              <a:rPr lang="en-US" altLang="zh-TW" dirty="0">
                <a:solidFill>
                  <a:srgbClr val="FFC000"/>
                </a:solidFill>
              </a:rPr>
              <a:t> if the ray is not occluded.</a:t>
            </a:r>
            <a:r>
              <a:rPr lang="en-US" altLang="zh-TW" dirty="0"/>
              <a:t> These view-specific texture maps are what we want to generate at test time: reproducing them will cause the rendered image to match the ground truth image after rendering. To learn how to generate them efficiently, we use a conditional variational autoencoder </a:t>
            </a:r>
            <a:r>
              <a:rPr lang="en-US" altLang="zh-TW" dirty="0">
                <a:solidFill>
                  <a:srgbClr val="FFC000"/>
                </a:solidFill>
              </a:rPr>
              <a:t>(CVAE). </a:t>
            </a:r>
            <a:r>
              <a:rPr lang="en-US" altLang="zh-TW" dirty="0"/>
              <a:t>Because we jointly model geometry and appearance, </a:t>
            </a:r>
            <a:r>
              <a:rPr lang="en-US" altLang="zh-TW" dirty="0">
                <a:solidFill>
                  <a:srgbClr val="FFC000"/>
                </a:solidFill>
              </a:rPr>
              <a:t>our autoencoder has two branches: an RGB texture map and a vector of mesh vertex positions.</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E89D67A8-4B8B-4738-B1B3-7A26CFC31C85}"/>
              </a:ext>
            </a:extLst>
          </p:cNvPr>
          <p:cNvSpPr>
            <a:spLocks noGrp="1"/>
          </p:cNvSpPr>
          <p:nvPr>
            <p:ph type="sldNum" sz="quarter" idx="12"/>
          </p:nvPr>
        </p:nvSpPr>
        <p:spPr/>
        <p:txBody>
          <a:bodyPr/>
          <a:lstStyle/>
          <a:p>
            <a:fld id="{94C7A86F-9B11-43A6-B8AA-BF3E3E707141}" type="slidenum">
              <a:rPr lang="zh-TW" altLang="en-US" smtClean="0"/>
              <a:t>15</a:t>
            </a:fld>
            <a:endParaRPr lang="zh-TW" altLang="en-US"/>
          </a:p>
        </p:txBody>
      </p:sp>
    </p:spTree>
    <p:extLst>
      <p:ext uri="{BB962C8B-B14F-4D97-AF65-F5344CB8AC3E}">
        <p14:creationId xmlns:p14="http://schemas.microsoft.com/office/powerpoint/2010/main" val="207323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850A59E-6982-4406-B1A5-595036FED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18" y="319597"/>
            <a:ext cx="10338963" cy="4358936"/>
          </a:xfrm>
          <a:prstGeom prst="rect">
            <a:avLst/>
          </a:prstGeom>
        </p:spPr>
      </p:pic>
      <p:pic>
        <p:nvPicPr>
          <p:cNvPr id="8" name="圖片 7">
            <a:extLst>
              <a:ext uri="{FF2B5EF4-FFF2-40B4-BE49-F238E27FC236}">
                <a16:creationId xmlns:a16="http://schemas.microsoft.com/office/drawing/2014/main" id="{C8CA47C6-9299-46A5-9920-1518A1359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18" y="4746841"/>
            <a:ext cx="2673117" cy="918883"/>
          </a:xfrm>
          <a:prstGeom prst="rect">
            <a:avLst/>
          </a:prstGeom>
        </p:spPr>
      </p:pic>
      <p:pic>
        <p:nvPicPr>
          <p:cNvPr id="10" name="圖片 9">
            <a:extLst>
              <a:ext uri="{FF2B5EF4-FFF2-40B4-BE49-F238E27FC236}">
                <a16:creationId xmlns:a16="http://schemas.microsoft.com/office/drawing/2014/main" id="{38400C3E-9B19-4A6E-A623-9C2AC58BD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508" y="4980959"/>
            <a:ext cx="2450384" cy="450645"/>
          </a:xfrm>
          <a:prstGeom prst="rect">
            <a:avLst/>
          </a:prstGeom>
        </p:spPr>
      </p:pic>
      <p:pic>
        <p:nvPicPr>
          <p:cNvPr id="12" name="圖片 11">
            <a:extLst>
              <a:ext uri="{FF2B5EF4-FFF2-40B4-BE49-F238E27FC236}">
                <a16:creationId xmlns:a16="http://schemas.microsoft.com/office/drawing/2014/main" id="{E6ADF56C-8BE0-4009-AC6C-1D330E745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5" y="4977816"/>
            <a:ext cx="2109012" cy="450645"/>
          </a:xfrm>
          <a:prstGeom prst="rect">
            <a:avLst/>
          </a:prstGeom>
        </p:spPr>
      </p:pic>
      <p:pic>
        <p:nvPicPr>
          <p:cNvPr id="14" name="圖片 13">
            <a:extLst>
              <a:ext uri="{FF2B5EF4-FFF2-40B4-BE49-F238E27FC236}">
                <a16:creationId xmlns:a16="http://schemas.microsoft.com/office/drawing/2014/main" id="{69385417-A853-4DB7-B38E-69DBBF951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650" y="4977816"/>
            <a:ext cx="1663093" cy="450645"/>
          </a:xfrm>
          <a:prstGeom prst="rect">
            <a:avLst/>
          </a:prstGeom>
        </p:spPr>
      </p:pic>
      <p:sp>
        <p:nvSpPr>
          <p:cNvPr id="16" name="內容版面配置區 2">
            <a:extLst>
              <a:ext uri="{FF2B5EF4-FFF2-40B4-BE49-F238E27FC236}">
                <a16:creationId xmlns:a16="http://schemas.microsoft.com/office/drawing/2014/main" id="{172DF646-E0C1-4EB8-B45E-6E2521BAB74E}"/>
              </a:ext>
            </a:extLst>
          </p:cNvPr>
          <p:cNvSpPr>
            <a:spLocks noGrp="1"/>
          </p:cNvSpPr>
          <p:nvPr>
            <p:ph idx="1"/>
          </p:nvPr>
        </p:nvSpPr>
        <p:spPr>
          <a:xfrm>
            <a:off x="926518" y="5809646"/>
            <a:ext cx="4398229" cy="918883"/>
          </a:xfrm>
        </p:spPr>
        <p:txBody>
          <a:bodyPr>
            <a:normAutofit fontScale="77500" lnSpcReduction="20000"/>
          </a:bodyPr>
          <a:lstStyle/>
          <a:p>
            <a:pPr marL="36900" indent="0">
              <a:buNone/>
            </a:pPr>
            <a:r>
              <a:rPr lang="en-US" altLang="zh-TW" dirty="0">
                <a:solidFill>
                  <a:schemeClr val="tx1">
                    <a:lumMod val="85000"/>
                  </a:schemeClr>
                </a:solidFill>
              </a:rPr>
              <a:t>V = 40</a:t>
            </a:r>
            <a:br>
              <a:rPr lang="en-US" altLang="zh-TW" dirty="0">
                <a:solidFill>
                  <a:schemeClr val="tx1">
                    <a:lumMod val="85000"/>
                  </a:schemeClr>
                </a:solidFill>
              </a:rPr>
            </a:br>
            <a:r>
              <a:rPr lang="en-US" altLang="zh-TW" dirty="0">
                <a:solidFill>
                  <a:schemeClr val="tx1">
                    <a:lumMod val="85000"/>
                  </a:schemeClr>
                </a:solidFill>
              </a:rPr>
              <a:t>T =</a:t>
            </a:r>
            <a:r>
              <a:rPr lang="en-US" altLang="zh-TW" dirty="0"/>
              <a:t> texture map</a:t>
            </a:r>
            <a:br>
              <a:rPr lang="en-US" altLang="zh-TW" dirty="0"/>
            </a:br>
            <a:r>
              <a:rPr lang="en-US" altLang="zh-TW" dirty="0"/>
              <a:t>w = </a:t>
            </a:r>
            <a:r>
              <a:rPr lang="en-US" altLang="zh-TW" dirty="0" err="1"/>
              <a:t>texel</a:t>
            </a:r>
            <a:r>
              <a:rPr lang="en-US" altLang="zh-TW" dirty="0"/>
              <a:t> (occluded (0) or </a:t>
            </a:r>
            <a:r>
              <a:rPr lang="en-US" altLang="zh-TW" dirty="0" err="1"/>
              <a:t>unoccluded</a:t>
            </a:r>
            <a:r>
              <a:rPr lang="en-US" altLang="zh-TW" dirty="0"/>
              <a:t> (1) )</a:t>
            </a:r>
            <a:br>
              <a:rPr lang="en-US" altLang="zh-TW" dirty="0"/>
            </a:br>
            <a:endParaRPr lang="en-US" altLang="zh-TW" dirty="0"/>
          </a:p>
        </p:txBody>
      </p:sp>
      <p:sp>
        <p:nvSpPr>
          <p:cNvPr id="17" name="內容版面配置區 2">
            <a:extLst>
              <a:ext uri="{FF2B5EF4-FFF2-40B4-BE49-F238E27FC236}">
                <a16:creationId xmlns:a16="http://schemas.microsoft.com/office/drawing/2014/main" id="{4B06AEAB-8C77-4659-AC65-59157FB0F8ED}"/>
              </a:ext>
            </a:extLst>
          </p:cNvPr>
          <p:cNvSpPr txBox="1">
            <a:spLocks/>
          </p:cNvSpPr>
          <p:nvPr/>
        </p:nvSpPr>
        <p:spPr>
          <a:xfrm>
            <a:off x="5240406" y="5806503"/>
            <a:ext cx="2767252" cy="926406"/>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US" altLang="zh-TW" dirty="0"/>
              <a:t>Mt = a 3D mesh</a:t>
            </a:r>
            <a:br>
              <a:rPr lang="en-US" altLang="zh-TW" dirty="0"/>
            </a:br>
            <a:r>
              <a:rPr lang="en-US" altLang="zh-TW" dirty="0"/>
              <a:t>⊙ = element-wise product</a:t>
            </a:r>
            <a:br>
              <a:rPr lang="en-US" altLang="zh-TW" dirty="0"/>
            </a:br>
            <a:r>
              <a:rPr lang="en-US" altLang="zh-TW" dirty="0" err="1"/>
              <a:t>Eϕ</a:t>
            </a:r>
            <a:r>
              <a:rPr lang="en-US" altLang="zh-TW" dirty="0"/>
              <a:t> = the encoder</a:t>
            </a:r>
            <a:br>
              <a:rPr lang="en-US" altLang="zh-TW" dirty="0"/>
            </a:br>
            <a:endParaRPr lang="en-US" altLang="zh-TW" dirty="0"/>
          </a:p>
        </p:txBody>
      </p:sp>
      <p:sp>
        <p:nvSpPr>
          <p:cNvPr id="18" name="內容版面配置區 2">
            <a:extLst>
              <a:ext uri="{FF2B5EF4-FFF2-40B4-BE49-F238E27FC236}">
                <a16:creationId xmlns:a16="http://schemas.microsoft.com/office/drawing/2014/main" id="{65D74A21-D47F-436F-88C6-861FBCBAAE18}"/>
              </a:ext>
            </a:extLst>
          </p:cNvPr>
          <p:cNvSpPr txBox="1">
            <a:spLocks/>
          </p:cNvSpPr>
          <p:nvPr/>
        </p:nvSpPr>
        <p:spPr>
          <a:xfrm>
            <a:off x="8392650" y="5809273"/>
            <a:ext cx="2840855" cy="919628"/>
          </a:xfrm>
          <a:prstGeom prst="rect">
            <a:avLst/>
          </a:prstGeom>
          <a:effectLst>
            <a:outerShdw blurRad="25400" dir="17880000">
              <a:srgbClr val="000000">
                <a:alpha val="46000"/>
              </a:srgbClr>
            </a:outerShdw>
          </a:effectLst>
        </p:spPr>
        <p:txBody>
          <a:bodyPr vert="horz" lIns="91440" tIns="45720" rIns="91440" bIns="45720" rtlCol="0" anchor="t">
            <a:normAutofit fontScale="77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altLang="zh-TW" dirty="0" err="1"/>
              <a:t>Dϕ</a:t>
            </a:r>
            <a:r>
              <a:rPr lang="en-US" altLang="zh-TW" dirty="0"/>
              <a:t> = the decoder</a:t>
            </a:r>
            <a:br>
              <a:rPr lang="en-US" altLang="zh-TW" dirty="0"/>
            </a:br>
            <a:r>
              <a:rPr lang="en-US" altLang="zh-TW" dirty="0" err="1"/>
              <a:t>zt</a:t>
            </a:r>
            <a:r>
              <a:rPr lang="en-US" altLang="zh-TW" dirty="0"/>
              <a:t> = subject’s facial state</a:t>
            </a:r>
            <a:br>
              <a:rPr lang="en-US" altLang="zh-TW" dirty="0"/>
            </a:br>
            <a:r>
              <a:rPr lang="en-US" altLang="zh-TW" dirty="0"/>
              <a:t>I = image</a:t>
            </a:r>
            <a:br>
              <a:rPr lang="en-US" altLang="zh-TW" dirty="0"/>
            </a:br>
            <a:endParaRPr lang="en-US" altLang="zh-TW" dirty="0"/>
          </a:p>
        </p:txBody>
      </p:sp>
      <p:sp>
        <p:nvSpPr>
          <p:cNvPr id="3" name="投影片編號版面配置區 2">
            <a:extLst>
              <a:ext uri="{FF2B5EF4-FFF2-40B4-BE49-F238E27FC236}">
                <a16:creationId xmlns:a16="http://schemas.microsoft.com/office/drawing/2014/main" id="{76E34B67-58F0-4229-8972-13A7D5C3C82D}"/>
              </a:ext>
            </a:extLst>
          </p:cNvPr>
          <p:cNvSpPr>
            <a:spLocks noGrp="1"/>
          </p:cNvSpPr>
          <p:nvPr>
            <p:ph type="sldNum" sz="quarter" idx="12"/>
          </p:nvPr>
        </p:nvSpPr>
        <p:spPr/>
        <p:txBody>
          <a:bodyPr/>
          <a:lstStyle/>
          <a:p>
            <a:fld id="{94C7A86F-9B11-43A6-B8AA-BF3E3E707141}" type="slidenum">
              <a:rPr lang="zh-TW" altLang="en-US" smtClean="0"/>
              <a:t>16</a:t>
            </a:fld>
            <a:endParaRPr lang="zh-TW" altLang="en-US"/>
          </a:p>
        </p:txBody>
      </p:sp>
    </p:spTree>
    <p:extLst>
      <p:ext uri="{BB962C8B-B14F-4D97-AF65-F5344CB8AC3E}">
        <p14:creationId xmlns:p14="http://schemas.microsoft.com/office/powerpoint/2010/main" val="385851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1C94FD0-617D-460B-A467-68BD5965F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660" y="218499"/>
            <a:ext cx="9480679" cy="3942138"/>
          </a:xfrm>
          <a:prstGeom prst="rect">
            <a:avLst/>
          </a:prstGeom>
        </p:spPr>
      </p:pic>
      <p:pic>
        <p:nvPicPr>
          <p:cNvPr id="7" name="圖片 6">
            <a:extLst>
              <a:ext uri="{FF2B5EF4-FFF2-40B4-BE49-F238E27FC236}">
                <a16:creationId xmlns:a16="http://schemas.microsoft.com/office/drawing/2014/main" id="{41BD148C-FC9A-41EC-8C29-DDFF1A62F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022" y="5489841"/>
            <a:ext cx="4115954" cy="1040682"/>
          </a:xfrm>
          <a:prstGeom prst="rect">
            <a:avLst/>
          </a:prstGeom>
        </p:spPr>
      </p:pic>
      <p:sp>
        <p:nvSpPr>
          <p:cNvPr id="9" name="內容版面配置區 2">
            <a:extLst>
              <a:ext uri="{FF2B5EF4-FFF2-40B4-BE49-F238E27FC236}">
                <a16:creationId xmlns:a16="http://schemas.microsoft.com/office/drawing/2014/main" id="{FDFA1DAD-2AEE-4A44-9866-54B488DE6D3E}"/>
              </a:ext>
            </a:extLst>
          </p:cNvPr>
          <p:cNvSpPr>
            <a:spLocks noGrp="1"/>
          </p:cNvSpPr>
          <p:nvPr>
            <p:ph idx="1"/>
          </p:nvPr>
        </p:nvSpPr>
        <p:spPr>
          <a:xfrm>
            <a:off x="919118" y="4230516"/>
            <a:ext cx="10353762" cy="1779666"/>
          </a:xfrm>
        </p:spPr>
        <p:txBody>
          <a:bodyPr>
            <a:normAutofit/>
          </a:bodyPr>
          <a:lstStyle/>
          <a:p>
            <a:r>
              <a:rPr lang="en-US" altLang="zh-TW" sz="1800" dirty="0"/>
              <a:t>The decoder network must execute in less than 11.1 milliseconds to achieve 90Hz rendering for real-time VR systems. (5 milliseconds on an NVIDIA GeForce GTX 1080 graphics card)</a:t>
            </a:r>
          </a:p>
          <a:p>
            <a:r>
              <a:rPr lang="en-US" altLang="zh-TW" sz="1800" dirty="0"/>
              <a:t>We use the Adam algorithm [</a:t>
            </a:r>
            <a:r>
              <a:rPr lang="en-US" altLang="zh-TW" sz="1800" dirty="0" err="1"/>
              <a:t>Kingma</a:t>
            </a:r>
            <a:r>
              <a:rPr lang="en-US" altLang="zh-TW" sz="1800" dirty="0"/>
              <a:t> and Welling 2013] to optimize this loss. </a:t>
            </a:r>
          </a:p>
        </p:txBody>
      </p:sp>
      <p:sp>
        <p:nvSpPr>
          <p:cNvPr id="3" name="投影片編號版面配置區 2">
            <a:extLst>
              <a:ext uri="{FF2B5EF4-FFF2-40B4-BE49-F238E27FC236}">
                <a16:creationId xmlns:a16="http://schemas.microsoft.com/office/drawing/2014/main" id="{CFC772F0-9672-4BF9-8C9E-641397DE1CF5}"/>
              </a:ext>
            </a:extLst>
          </p:cNvPr>
          <p:cNvSpPr>
            <a:spLocks noGrp="1"/>
          </p:cNvSpPr>
          <p:nvPr>
            <p:ph type="sldNum" sz="quarter" idx="12"/>
          </p:nvPr>
        </p:nvSpPr>
        <p:spPr/>
        <p:txBody>
          <a:bodyPr/>
          <a:lstStyle/>
          <a:p>
            <a:fld id="{94C7A86F-9B11-43A6-B8AA-BF3E3E707141}" type="slidenum">
              <a:rPr lang="zh-TW" altLang="en-US" smtClean="0"/>
              <a:t>17</a:t>
            </a:fld>
            <a:endParaRPr lang="zh-TW" altLang="en-US"/>
          </a:p>
        </p:txBody>
      </p:sp>
    </p:spTree>
    <p:extLst>
      <p:ext uri="{BB962C8B-B14F-4D97-AF65-F5344CB8AC3E}">
        <p14:creationId xmlns:p14="http://schemas.microsoft.com/office/powerpoint/2010/main" val="98633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08FB45-5DED-4C5E-99C9-DB3C2FD53ADC}"/>
              </a:ext>
            </a:extLst>
          </p:cNvPr>
          <p:cNvSpPr>
            <a:spLocks noGrp="1"/>
          </p:cNvSpPr>
          <p:nvPr>
            <p:ph type="title"/>
          </p:nvPr>
        </p:nvSpPr>
        <p:spPr/>
        <p:txBody>
          <a:bodyPr/>
          <a:lstStyle/>
          <a:p>
            <a:r>
              <a:rPr lang="en-US" altLang="zh-TW" dirty="0"/>
              <a:t>DRIVING A DATA-DRIVEN AVAT</a:t>
            </a:r>
            <a:endParaRPr lang="zh-TW" altLang="en-US" dirty="0"/>
          </a:p>
        </p:txBody>
      </p:sp>
      <p:sp>
        <p:nvSpPr>
          <p:cNvPr id="3" name="內容版面配置區 2">
            <a:extLst>
              <a:ext uri="{FF2B5EF4-FFF2-40B4-BE49-F238E27FC236}">
                <a16:creationId xmlns:a16="http://schemas.microsoft.com/office/drawing/2014/main" id="{6BA34ABA-FF61-4D95-AFF4-968B769B01B0}"/>
              </a:ext>
            </a:extLst>
          </p:cNvPr>
          <p:cNvSpPr>
            <a:spLocks noGrp="1"/>
          </p:cNvSpPr>
          <p:nvPr>
            <p:ph idx="1"/>
          </p:nvPr>
        </p:nvSpPr>
        <p:spPr/>
        <p:txBody>
          <a:bodyPr/>
          <a:lstStyle/>
          <a:p>
            <a:r>
              <a:rPr lang="en-US" altLang="zh-TW" dirty="0"/>
              <a:t>In this section, we detail </a:t>
            </a:r>
            <a:r>
              <a:rPr lang="en-US" altLang="zh-TW" dirty="0">
                <a:solidFill>
                  <a:srgbClr val="FFC000"/>
                </a:solidFill>
              </a:rPr>
              <a:t>how to animate our avatar by controlling the latent facial code z with an unsupervised image based tracking method. </a:t>
            </a:r>
            <a:r>
              <a:rPr lang="en-US" altLang="zh-TW" dirty="0"/>
              <a:t>The primary challenge for driving performance with these avatars is obtaining correspondence between frames in our multi-camera capture system and frames in our headset. Note that this is a unique problem for virtual reality avatars because one cannot wear the headset during the multi-camera capture to allow us to capture both sets of data simultaneously, as </a:t>
            </a:r>
            <a:r>
              <a:rPr lang="en-US" altLang="zh-TW" dirty="0">
                <a:solidFill>
                  <a:srgbClr val="FFC000"/>
                </a:solidFill>
              </a:rPr>
              <a:t>the headset would occlude the face</a:t>
            </a:r>
            <a:r>
              <a:rPr lang="en-US" altLang="zh-TW" dirty="0"/>
              <a:t>. </a:t>
            </a:r>
            <a:r>
              <a:rPr lang="en-US" altLang="zh-TW" dirty="0">
                <a:solidFill>
                  <a:srgbClr val="FFC000"/>
                </a:solidFill>
              </a:rPr>
              <a:t>We address this problem by utilizing unsupervised domain adaptation.</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BA076693-F3CD-4040-80AB-04CEB440315E}"/>
              </a:ext>
            </a:extLst>
          </p:cNvPr>
          <p:cNvSpPr>
            <a:spLocks noGrp="1"/>
          </p:cNvSpPr>
          <p:nvPr>
            <p:ph type="sldNum" sz="quarter" idx="12"/>
          </p:nvPr>
        </p:nvSpPr>
        <p:spPr/>
        <p:txBody>
          <a:bodyPr/>
          <a:lstStyle/>
          <a:p>
            <a:fld id="{94C7A86F-9B11-43A6-B8AA-BF3E3E707141}" type="slidenum">
              <a:rPr lang="zh-TW" altLang="en-US" smtClean="0"/>
              <a:t>18</a:t>
            </a:fld>
            <a:endParaRPr lang="zh-TW" altLang="en-US"/>
          </a:p>
        </p:txBody>
      </p:sp>
    </p:spTree>
    <p:extLst>
      <p:ext uri="{BB962C8B-B14F-4D97-AF65-F5344CB8AC3E}">
        <p14:creationId xmlns:p14="http://schemas.microsoft.com/office/powerpoint/2010/main" val="423818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08FB45-5DED-4C5E-99C9-DB3C2FD53ADC}"/>
              </a:ext>
            </a:extLst>
          </p:cNvPr>
          <p:cNvSpPr>
            <a:spLocks noGrp="1"/>
          </p:cNvSpPr>
          <p:nvPr>
            <p:ph type="title"/>
          </p:nvPr>
        </p:nvSpPr>
        <p:spPr/>
        <p:txBody>
          <a:bodyPr/>
          <a:lstStyle/>
          <a:p>
            <a:r>
              <a:rPr lang="en-US" altLang="zh-TW" dirty="0"/>
              <a:t>DRIVING A DATA-DRIVEN AVAT</a:t>
            </a:r>
            <a:endParaRPr lang="zh-TW" altLang="en-US" dirty="0"/>
          </a:p>
        </p:txBody>
      </p:sp>
      <p:pic>
        <p:nvPicPr>
          <p:cNvPr id="7" name="圖片 6">
            <a:extLst>
              <a:ext uri="{FF2B5EF4-FFF2-40B4-BE49-F238E27FC236}">
                <a16:creationId xmlns:a16="http://schemas.microsoft.com/office/drawing/2014/main" id="{2777E769-71DA-4152-BB18-23954AA0D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804" y="1736703"/>
            <a:ext cx="9252391" cy="3252547"/>
          </a:xfrm>
          <a:prstGeom prst="rect">
            <a:avLst/>
          </a:prstGeom>
        </p:spPr>
      </p:pic>
      <p:pic>
        <p:nvPicPr>
          <p:cNvPr id="9" name="圖片 8">
            <a:extLst>
              <a:ext uri="{FF2B5EF4-FFF2-40B4-BE49-F238E27FC236}">
                <a16:creationId xmlns:a16="http://schemas.microsoft.com/office/drawing/2014/main" id="{8333964D-97A1-40F2-B184-E65FBBC19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804" y="5165878"/>
            <a:ext cx="2409183" cy="586852"/>
          </a:xfrm>
          <a:prstGeom prst="rect">
            <a:avLst/>
          </a:prstGeom>
        </p:spPr>
      </p:pic>
      <p:pic>
        <p:nvPicPr>
          <p:cNvPr id="11" name="圖片 10">
            <a:extLst>
              <a:ext uri="{FF2B5EF4-FFF2-40B4-BE49-F238E27FC236}">
                <a16:creationId xmlns:a16="http://schemas.microsoft.com/office/drawing/2014/main" id="{D2C064A5-E11A-4170-B6BD-2BC2B5C95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228" y="5165878"/>
            <a:ext cx="1877927" cy="586851"/>
          </a:xfrm>
          <a:prstGeom prst="rect">
            <a:avLst/>
          </a:prstGeom>
        </p:spPr>
      </p:pic>
      <p:pic>
        <p:nvPicPr>
          <p:cNvPr id="13" name="圖片 12">
            <a:extLst>
              <a:ext uri="{FF2B5EF4-FFF2-40B4-BE49-F238E27FC236}">
                <a16:creationId xmlns:a16="http://schemas.microsoft.com/office/drawing/2014/main" id="{61261CFB-5229-44F1-837B-E707AFA2C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396" y="5165878"/>
            <a:ext cx="2596368" cy="586851"/>
          </a:xfrm>
          <a:prstGeom prst="rect">
            <a:avLst/>
          </a:prstGeom>
        </p:spPr>
      </p:pic>
      <p:sp>
        <p:nvSpPr>
          <p:cNvPr id="14" name="內容版面配置區 2">
            <a:extLst>
              <a:ext uri="{FF2B5EF4-FFF2-40B4-BE49-F238E27FC236}">
                <a16:creationId xmlns:a16="http://schemas.microsoft.com/office/drawing/2014/main" id="{31BC443F-D110-422E-847E-9FD8F67A2BFD}"/>
              </a:ext>
            </a:extLst>
          </p:cNvPr>
          <p:cNvSpPr>
            <a:spLocks noGrp="1"/>
          </p:cNvSpPr>
          <p:nvPr>
            <p:ph idx="1"/>
          </p:nvPr>
        </p:nvSpPr>
        <p:spPr>
          <a:xfrm>
            <a:off x="926518" y="5809646"/>
            <a:ext cx="4843967" cy="918883"/>
          </a:xfrm>
        </p:spPr>
        <p:txBody>
          <a:bodyPr>
            <a:normAutofit fontScale="77500" lnSpcReduction="20000"/>
          </a:bodyPr>
          <a:lstStyle/>
          <a:p>
            <a:pPr marL="36900" indent="0">
              <a:buNone/>
            </a:pPr>
            <a:r>
              <a:rPr lang="en-US" altLang="zh-TW" dirty="0">
                <a:solidFill>
                  <a:schemeClr val="tx1">
                    <a:lumMod val="85000"/>
                  </a:schemeClr>
                </a:solidFill>
              </a:rPr>
              <a:t>y = </a:t>
            </a:r>
            <a:r>
              <a:rPr lang="en-US" altLang="zh-TW" dirty="0"/>
              <a:t>real headset images or the set of synthetic images</a:t>
            </a:r>
            <a:br>
              <a:rPr lang="en-US" altLang="zh-TW" dirty="0">
                <a:solidFill>
                  <a:schemeClr val="tx1">
                    <a:lumMod val="85000"/>
                  </a:schemeClr>
                </a:solidFill>
              </a:rPr>
            </a:br>
            <a:r>
              <a:rPr lang="en-US" altLang="zh-TW" dirty="0"/>
              <a:t>E</a:t>
            </a:r>
            <a:r>
              <a:rPr lang="en-US" altLang="zh-TW" dirty="0">
                <a:solidFill>
                  <a:schemeClr val="tx1">
                    <a:lumMod val="85000"/>
                  </a:schemeClr>
                </a:solidFill>
              </a:rPr>
              <a:t> =</a:t>
            </a:r>
            <a:r>
              <a:rPr lang="en-US" altLang="zh-TW" dirty="0"/>
              <a:t> the encoder </a:t>
            </a:r>
            <a:br>
              <a:rPr lang="en-US" altLang="zh-TW" dirty="0"/>
            </a:br>
            <a:r>
              <a:rPr lang="en-US" altLang="zh-TW" dirty="0" err="1"/>
              <a:t>Ht</a:t>
            </a:r>
            <a:r>
              <a:rPr lang="en-US" altLang="zh-TW" dirty="0"/>
              <a:t> = headset frame = mouth + left eye + right eye</a:t>
            </a:r>
            <a:br>
              <a:rPr lang="en-US" altLang="zh-TW" dirty="0"/>
            </a:br>
            <a:r>
              <a:rPr lang="en-US" altLang="zh-TW" dirty="0"/>
              <a:t>D = the decoder</a:t>
            </a:r>
          </a:p>
        </p:txBody>
      </p:sp>
      <p:sp>
        <p:nvSpPr>
          <p:cNvPr id="4" name="投影片編號版面配置區 3">
            <a:extLst>
              <a:ext uri="{FF2B5EF4-FFF2-40B4-BE49-F238E27FC236}">
                <a16:creationId xmlns:a16="http://schemas.microsoft.com/office/drawing/2014/main" id="{53BCC3D4-EE1E-4A26-AAA7-B98B52F9A63A}"/>
              </a:ext>
            </a:extLst>
          </p:cNvPr>
          <p:cNvSpPr>
            <a:spLocks noGrp="1"/>
          </p:cNvSpPr>
          <p:nvPr>
            <p:ph type="sldNum" sz="quarter" idx="12"/>
          </p:nvPr>
        </p:nvSpPr>
        <p:spPr/>
        <p:txBody>
          <a:bodyPr/>
          <a:lstStyle/>
          <a:p>
            <a:fld id="{94C7A86F-9B11-43A6-B8AA-BF3E3E707141}" type="slidenum">
              <a:rPr lang="zh-TW" altLang="en-US" smtClean="0"/>
              <a:t>19</a:t>
            </a:fld>
            <a:endParaRPr lang="zh-TW" altLang="en-US"/>
          </a:p>
        </p:txBody>
      </p:sp>
    </p:spTree>
    <p:extLst>
      <p:ext uri="{BB962C8B-B14F-4D97-AF65-F5344CB8AC3E}">
        <p14:creationId xmlns:p14="http://schemas.microsoft.com/office/powerpoint/2010/main" val="10009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8D7A8B-85AB-4E5C-9F2E-88B8D88E67A7}"/>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7F612366-1974-43ED-99E6-920BA99B2D7F}"/>
              </a:ext>
            </a:extLst>
          </p:cNvPr>
          <p:cNvSpPr>
            <a:spLocks noGrp="1"/>
          </p:cNvSpPr>
          <p:nvPr>
            <p:ph idx="1"/>
          </p:nvPr>
        </p:nvSpPr>
        <p:spPr/>
        <p:txBody>
          <a:bodyPr>
            <a:normAutofit lnSpcReduction="10000"/>
          </a:bodyPr>
          <a:lstStyle/>
          <a:p>
            <a:r>
              <a:rPr lang="en-US" altLang="zh-TW" dirty="0"/>
              <a:t>We introduce a deep appearance model for rendering the human face. </a:t>
            </a:r>
            <a:r>
              <a:rPr lang="en-US" altLang="zh-TW" dirty="0">
                <a:solidFill>
                  <a:srgbClr val="FFC000"/>
                </a:solidFill>
              </a:rPr>
              <a:t>Inspired by Active Appearance Models(AAM), we develop a data-driven rendering pipeline that learns a joint representation of facial geometry and appearance from a Multiview capture setup. Vertex positions and view-specific textures </a:t>
            </a:r>
            <a:r>
              <a:rPr lang="en-US" altLang="zh-TW" dirty="0"/>
              <a:t>are modeled using a deep variational autoencoder that captures complex nonlinear effects while producing a smooth and compact latent representation.</a:t>
            </a:r>
          </a:p>
          <a:p>
            <a:pPr marL="36900" indent="0">
              <a:buNone/>
            </a:pPr>
            <a:endParaRPr lang="en-US" altLang="zh-TW" dirty="0">
              <a:solidFill>
                <a:srgbClr val="FFC000"/>
              </a:solidFill>
            </a:endParaRPr>
          </a:p>
          <a:p>
            <a:r>
              <a:rPr lang="en-US" altLang="zh-TW" dirty="0"/>
              <a:t>At inference time, </a:t>
            </a:r>
            <a:r>
              <a:rPr lang="en-US" altLang="zh-TW" dirty="0">
                <a:solidFill>
                  <a:srgbClr val="FFC000"/>
                </a:solidFill>
              </a:rPr>
              <a:t>we condition the decoding network on the viewpoint of the camera in order to generate the appropriate texture for rendering. The resulting system can be implemented simply using existing rendering engines through dynamic textures with flat lighting.</a:t>
            </a:r>
            <a:r>
              <a:rPr lang="en-US" altLang="zh-TW" dirty="0"/>
              <a:t> This representation, together with a novel unsupervised technique for mapping images to facial states, results in a system that is naturally suited to real-time interactive settings such as Virtual Reality (VR).</a:t>
            </a:r>
            <a:endParaRPr lang="zh-TW" altLang="en-US" dirty="0"/>
          </a:p>
        </p:txBody>
      </p:sp>
      <p:sp>
        <p:nvSpPr>
          <p:cNvPr id="5" name="投影片編號版面配置區 4">
            <a:extLst>
              <a:ext uri="{FF2B5EF4-FFF2-40B4-BE49-F238E27FC236}">
                <a16:creationId xmlns:a16="http://schemas.microsoft.com/office/drawing/2014/main" id="{ABC57D81-475D-4B4D-B963-45EE90D822FB}"/>
              </a:ext>
            </a:extLst>
          </p:cNvPr>
          <p:cNvSpPr>
            <a:spLocks noGrp="1"/>
          </p:cNvSpPr>
          <p:nvPr>
            <p:ph type="sldNum" sz="quarter" idx="12"/>
          </p:nvPr>
        </p:nvSpPr>
        <p:spPr/>
        <p:txBody>
          <a:bodyPr/>
          <a:lstStyle/>
          <a:p>
            <a:fld id="{94C7A86F-9B11-43A6-B8AA-BF3E3E707141}" type="slidenum">
              <a:rPr lang="zh-TW" altLang="en-US" smtClean="0"/>
              <a:t>2</a:t>
            </a:fld>
            <a:endParaRPr lang="zh-TW" altLang="en-US"/>
          </a:p>
        </p:txBody>
      </p:sp>
    </p:spTree>
    <p:extLst>
      <p:ext uri="{BB962C8B-B14F-4D97-AF65-F5344CB8AC3E}">
        <p14:creationId xmlns:p14="http://schemas.microsoft.com/office/powerpoint/2010/main" val="112937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08FB45-5DED-4C5E-99C9-DB3C2FD53ADC}"/>
              </a:ext>
            </a:extLst>
          </p:cNvPr>
          <p:cNvSpPr>
            <a:spLocks noGrp="1"/>
          </p:cNvSpPr>
          <p:nvPr>
            <p:ph type="title"/>
          </p:nvPr>
        </p:nvSpPr>
        <p:spPr/>
        <p:txBody>
          <a:bodyPr/>
          <a:lstStyle/>
          <a:p>
            <a:r>
              <a:rPr lang="en-US" altLang="zh-TW" dirty="0"/>
              <a:t>DRIVING A DATA-DRIVEN AVAT</a:t>
            </a:r>
            <a:endParaRPr lang="zh-TW" altLang="en-US" dirty="0"/>
          </a:p>
        </p:txBody>
      </p:sp>
      <p:sp>
        <p:nvSpPr>
          <p:cNvPr id="3" name="內容版面配置區 2">
            <a:extLst>
              <a:ext uri="{FF2B5EF4-FFF2-40B4-BE49-F238E27FC236}">
                <a16:creationId xmlns:a16="http://schemas.microsoft.com/office/drawing/2014/main" id="{6BA34ABA-FF61-4D95-AFF4-968B769B01B0}"/>
              </a:ext>
            </a:extLst>
          </p:cNvPr>
          <p:cNvSpPr>
            <a:spLocks noGrp="1"/>
          </p:cNvSpPr>
          <p:nvPr>
            <p:ph idx="1"/>
          </p:nvPr>
        </p:nvSpPr>
        <p:spPr/>
        <p:txBody>
          <a:bodyPr>
            <a:normAutofit lnSpcReduction="10000"/>
          </a:bodyPr>
          <a:lstStyle/>
          <a:p>
            <a:r>
              <a:rPr lang="en-US" altLang="zh-TW" dirty="0"/>
              <a:t>We don’t use any normalization in these networks. Our encoder network runs in 10ms on an NVIDIA GeForce GTX 1080, which enables real-time tracking. To train the network, we optimize the reconstruction loss, </a:t>
            </a:r>
            <a:r>
              <a:rPr lang="en-US" altLang="zh-TW" dirty="0" err="1"/>
              <a:t>retargetting</a:t>
            </a:r>
            <a:r>
              <a:rPr lang="en-US" altLang="zh-TW" dirty="0"/>
              <a:t> loss, and KL-divergence loss.</a:t>
            </a:r>
          </a:p>
          <a:p>
            <a:r>
              <a:rPr lang="en-US" altLang="zh-TW" dirty="0"/>
              <a:t>We optimize this loss using the Adam optimizer .</a:t>
            </a:r>
          </a:p>
          <a:p>
            <a:endParaRPr lang="en-US" altLang="zh-TW" dirty="0"/>
          </a:p>
          <a:p>
            <a:pPr marL="36900" indent="0">
              <a:buNone/>
            </a:pPr>
            <a:endParaRPr lang="en-US" altLang="zh-TW" dirty="0"/>
          </a:p>
          <a:p>
            <a:endParaRPr lang="en-US" altLang="zh-TW" dirty="0"/>
          </a:p>
          <a:p>
            <a:r>
              <a:rPr lang="en-US" altLang="zh-TW" dirty="0">
                <a:solidFill>
                  <a:srgbClr val="FFC000"/>
                </a:solidFill>
              </a:rPr>
              <a:t>This completes the entire pipeline: a headset image is input to the headset encoding network E to produce the headset encoding y, then it is translated to the multi-camera encoding z, and finally it is decoded into avatar geometry Mˆ and texture Tˆ and rendered for the user. </a:t>
            </a:r>
          </a:p>
          <a:p>
            <a:endParaRPr lang="en-US" altLang="zh-TW" dirty="0"/>
          </a:p>
          <a:p>
            <a:endParaRPr lang="en-US" altLang="zh-TW" dirty="0"/>
          </a:p>
        </p:txBody>
      </p:sp>
      <p:pic>
        <p:nvPicPr>
          <p:cNvPr id="5" name="圖片 4">
            <a:extLst>
              <a:ext uri="{FF2B5EF4-FFF2-40B4-BE49-F238E27FC236}">
                <a16:creationId xmlns:a16="http://schemas.microsoft.com/office/drawing/2014/main" id="{0800EA9D-60D1-486F-957B-179935473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657" y="3133091"/>
            <a:ext cx="5054686" cy="1039414"/>
          </a:xfrm>
          <a:prstGeom prst="rect">
            <a:avLst/>
          </a:prstGeom>
        </p:spPr>
      </p:pic>
      <p:sp>
        <p:nvSpPr>
          <p:cNvPr id="6" name="投影片編號版面配置區 5">
            <a:extLst>
              <a:ext uri="{FF2B5EF4-FFF2-40B4-BE49-F238E27FC236}">
                <a16:creationId xmlns:a16="http://schemas.microsoft.com/office/drawing/2014/main" id="{090A7EF8-A8E1-405D-9736-C4CC14E2D924}"/>
              </a:ext>
            </a:extLst>
          </p:cNvPr>
          <p:cNvSpPr>
            <a:spLocks noGrp="1"/>
          </p:cNvSpPr>
          <p:nvPr>
            <p:ph type="sldNum" sz="quarter" idx="12"/>
          </p:nvPr>
        </p:nvSpPr>
        <p:spPr/>
        <p:txBody>
          <a:bodyPr/>
          <a:lstStyle/>
          <a:p>
            <a:fld id="{94C7A86F-9B11-43A6-B8AA-BF3E3E707141}" type="slidenum">
              <a:rPr lang="zh-TW" altLang="en-US" smtClean="0"/>
              <a:t>20</a:t>
            </a:fld>
            <a:endParaRPr lang="zh-TW" altLang="en-US"/>
          </a:p>
        </p:txBody>
      </p:sp>
    </p:spTree>
    <p:extLst>
      <p:ext uri="{BB962C8B-B14F-4D97-AF65-F5344CB8AC3E}">
        <p14:creationId xmlns:p14="http://schemas.microsoft.com/office/powerpoint/2010/main" val="252032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p:txBody>
          <a:bodyPr/>
          <a:lstStyle/>
          <a:p>
            <a:r>
              <a:rPr lang="en-US" altLang="zh-TW" dirty="0"/>
              <a:t> RESULT - Qualitative Result</a:t>
            </a:r>
            <a:endParaRPr lang="zh-TW" altLang="en-US" dirty="0"/>
          </a:p>
        </p:txBody>
      </p:sp>
      <p:pic>
        <p:nvPicPr>
          <p:cNvPr id="5" name="內容版面配置區 4">
            <a:extLst>
              <a:ext uri="{FF2B5EF4-FFF2-40B4-BE49-F238E27FC236}">
                <a16:creationId xmlns:a16="http://schemas.microsoft.com/office/drawing/2014/main" id="{EE005ED6-934C-496E-985F-43DDA5D0C3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009" y="1580050"/>
            <a:ext cx="8063333" cy="3829848"/>
          </a:xfrm>
        </p:spPr>
      </p:pic>
      <p:sp>
        <p:nvSpPr>
          <p:cNvPr id="9" name="內容版面配置區 2">
            <a:extLst>
              <a:ext uri="{FF2B5EF4-FFF2-40B4-BE49-F238E27FC236}">
                <a16:creationId xmlns:a16="http://schemas.microsoft.com/office/drawing/2014/main" id="{E84D4232-E883-4455-B910-635EA5CC340B}"/>
              </a:ext>
            </a:extLst>
          </p:cNvPr>
          <p:cNvSpPr txBox="1">
            <a:spLocks/>
          </p:cNvSpPr>
          <p:nvPr/>
        </p:nvSpPr>
        <p:spPr>
          <a:xfrm>
            <a:off x="913795" y="5665433"/>
            <a:ext cx="10353762" cy="89960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altLang="zh-TW" dirty="0"/>
              <a:t> Our model is able to capture subtle details of motion and complex reflectance behavior by directly modeling the appearance of the face.</a:t>
            </a:r>
            <a:endParaRPr lang="zh-TW" altLang="en-US" dirty="0">
              <a:solidFill>
                <a:srgbClr val="FFC000"/>
              </a:solidFill>
            </a:endParaRPr>
          </a:p>
        </p:txBody>
      </p:sp>
      <p:sp>
        <p:nvSpPr>
          <p:cNvPr id="4" name="投影片編號版面配置區 3">
            <a:extLst>
              <a:ext uri="{FF2B5EF4-FFF2-40B4-BE49-F238E27FC236}">
                <a16:creationId xmlns:a16="http://schemas.microsoft.com/office/drawing/2014/main" id="{4A384376-39DF-44EB-8B6E-D3EFFA296EE1}"/>
              </a:ext>
            </a:extLst>
          </p:cNvPr>
          <p:cNvSpPr>
            <a:spLocks noGrp="1"/>
          </p:cNvSpPr>
          <p:nvPr>
            <p:ph type="sldNum" sz="quarter" idx="12"/>
          </p:nvPr>
        </p:nvSpPr>
        <p:spPr/>
        <p:txBody>
          <a:bodyPr/>
          <a:lstStyle/>
          <a:p>
            <a:fld id="{94C7A86F-9B11-43A6-B8AA-BF3E3E707141}" type="slidenum">
              <a:rPr lang="zh-TW" altLang="en-US" smtClean="0"/>
              <a:t>21</a:t>
            </a:fld>
            <a:endParaRPr lang="zh-TW" altLang="en-US"/>
          </a:p>
        </p:txBody>
      </p:sp>
    </p:spTree>
    <p:extLst>
      <p:ext uri="{BB962C8B-B14F-4D97-AF65-F5344CB8AC3E}">
        <p14:creationId xmlns:p14="http://schemas.microsoft.com/office/powerpoint/2010/main" val="177599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p:txBody>
          <a:bodyPr/>
          <a:lstStyle/>
          <a:p>
            <a:r>
              <a:rPr lang="en-US" altLang="zh-TW" dirty="0"/>
              <a:t> RESULT - Qualitative Result</a:t>
            </a:r>
            <a:endParaRPr lang="zh-TW" altLang="en-US" dirty="0"/>
          </a:p>
        </p:txBody>
      </p:sp>
      <p:pic>
        <p:nvPicPr>
          <p:cNvPr id="7" name="圖片 6">
            <a:extLst>
              <a:ext uri="{FF2B5EF4-FFF2-40B4-BE49-F238E27FC236}">
                <a16:creationId xmlns:a16="http://schemas.microsoft.com/office/drawing/2014/main" id="{496F5EFE-E4D5-4102-B8B2-4542992EA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340" y="2101080"/>
            <a:ext cx="6595319" cy="3518485"/>
          </a:xfrm>
          <a:prstGeom prst="rect">
            <a:avLst/>
          </a:prstGeom>
        </p:spPr>
      </p:pic>
      <p:sp>
        <p:nvSpPr>
          <p:cNvPr id="4" name="投影片編號版面配置區 3">
            <a:extLst>
              <a:ext uri="{FF2B5EF4-FFF2-40B4-BE49-F238E27FC236}">
                <a16:creationId xmlns:a16="http://schemas.microsoft.com/office/drawing/2014/main" id="{B03ABDEC-3795-489D-9707-2FF98DAC3654}"/>
              </a:ext>
            </a:extLst>
          </p:cNvPr>
          <p:cNvSpPr>
            <a:spLocks noGrp="1"/>
          </p:cNvSpPr>
          <p:nvPr>
            <p:ph type="sldNum" sz="quarter" idx="12"/>
          </p:nvPr>
        </p:nvSpPr>
        <p:spPr/>
        <p:txBody>
          <a:bodyPr/>
          <a:lstStyle/>
          <a:p>
            <a:fld id="{94C7A86F-9B11-43A6-B8AA-BF3E3E707141}" type="slidenum">
              <a:rPr lang="zh-TW" altLang="en-US" smtClean="0"/>
              <a:t>22</a:t>
            </a:fld>
            <a:endParaRPr lang="zh-TW" altLang="en-US"/>
          </a:p>
        </p:txBody>
      </p:sp>
    </p:spTree>
    <p:extLst>
      <p:ext uri="{BB962C8B-B14F-4D97-AF65-F5344CB8AC3E}">
        <p14:creationId xmlns:p14="http://schemas.microsoft.com/office/powerpoint/2010/main" val="4038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p:txBody>
          <a:bodyPr>
            <a:noAutofit/>
          </a:bodyPr>
          <a:lstStyle/>
          <a:p>
            <a:r>
              <a:rPr lang="en-US" altLang="zh-TW" sz="3200" dirty="0"/>
              <a:t> RESULT - Effect of Geometric and Viewpoint Coarseness</a:t>
            </a:r>
            <a:endParaRPr lang="zh-TW" altLang="en-US" sz="3200" dirty="0"/>
          </a:p>
        </p:txBody>
      </p:sp>
      <p:sp>
        <p:nvSpPr>
          <p:cNvPr id="4" name="內容版面配置區 2">
            <a:extLst>
              <a:ext uri="{FF2B5EF4-FFF2-40B4-BE49-F238E27FC236}">
                <a16:creationId xmlns:a16="http://schemas.microsoft.com/office/drawing/2014/main" id="{D0D6660E-4142-4829-8719-CE73E3DC8D1B}"/>
              </a:ext>
            </a:extLst>
          </p:cNvPr>
          <p:cNvSpPr>
            <a:spLocks noGrp="1"/>
          </p:cNvSpPr>
          <p:nvPr>
            <p:ph idx="1"/>
          </p:nvPr>
        </p:nvSpPr>
        <p:spPr>
          <a:xfrm>
            <a:off x="913795" y="1732449"/>
            <a:ext cx="10353762" cy="4058751"/>
          </a:xfrm>
        </p:spPr>
        <p:txBody>
          <a:bodyPr/>
          <a:lstStyle/>
          <a:p>
            <a:r>
              <a:rPr lang="en-US" altLang="zh-TW" dirty="0"/>
              <a:t> Our model is able to “correct” for any bias in mesh tracking by altering the output of the texture maps to best match the true view-specific texture map. There is a limit, however, to the ability of the texture network to resolve those errors. To explore this, we have constructed a series of experiments to analyze quantitatively and qualitatively how the model behaves when the geometry becomes coarser and viewpoints become sparser.</a:t>
            </a:r>
            <a:endParaRPr lang="zh-TW" altLang="en-US" dirty="0">
              <a:solidFill>
                <a:srgbClr val="FFC000"/>
              </a:solidFill>
            </a:endParaRPr>
          </a:p>
        </p:txBody>
      </p:sp>
      <p:pic>
        <p:nvPicPr>
          <p:cNvPr id="5" name="圖片 4">
            <a:extLst>
              <a:ext uri="{FF2B5EF4-FFF2-40B4-BE49-F238E27FC236}">
                <a16:creationId xmlns:a16="http://schemas.microsoft.com/office/drawing/2014/main" id="{B142750B-5025-4FB4-8B09-AD189AAAB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445" y="3429000"/>
            <a:ext cx="4453109" cy="3150010"/>
          </a:xfrm>
          <a:prstGeom prst="rect">
            <a:avLst/>
          </a:prstGeom>
        </p:spPr>
      </p:pic>
      <p:sp>
        <p:nvSpPr>
          <p:cNvPr id="6" name="投影片編號版面配置區 5">
            <a:extLst>
              <a:ext uri="{FF2B5EF4-FFF2-40B4-BE49-F238E27FC236}">
                <a16:creationId xmlns:a16="http://schemas.microsoft.com/office/drawing/2014/main" id="{9982AF52-7E4E-46EE-AB30-742ECE0476E4}"/>
              </a:ext>
            </a:extLst>
          </p:cNvPr>
          <p:cNvSpPr>
            <a:spLocks noGrp="1"/>
          </p:cNvSpPr>
          <p:nvPr>
            <p:ph type="sldNum" sz="quarter" idx="12"/>
          </p:nvPr>
        </p:nvSpPr>
        <p:spPr/>
        <p:txBody>
          <a:bodyPr/>
          <a:lstStyle/>
          <a:p>
            <a:fld id="{94C7A86F-9B11-43A6-B8AA-BF3E3E707141}" type="slidenum">
              <a:rPr lang="zh-TW" altLang="en-US" smtClean="0"/>
              <a:t>23</a:t>
            </a:fld>
            <a:endParaRPr lang="zh-TW" altLang="en-US"/>
          </a:p>
        </p:txBody>
      </p:sp>
    </p:spTree>
    <p:extLst>
      <p:ext uri="{BB962C8B-B14F-4D97-AF65-F5344CB8AC3E}">
        <p14:creationId xmlns:p14="http://schemas.microsoft.com/office/powerpoint/2010/main" val="224796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p:txBody>
          <a:bodyPr>
            <a:noAutofit/>
          </a:bodyPr>
          <a:lstStyle/>
          <a:p>
            <a:r>
              <a:rPr lang="en-US" altLang="zh-TW" sz="3200" dirty="0"/>
              <a:t> RESULT - Effect of Geometric and Viewpoint Coarseness</a:t>
            </a:r>
            <a:endParaRPr lang="zh-TW" altLang="en-US" sz="3200" dirty="0"/>
          </a:p>
        </p:txBody>
      </p:sp>
      <p:pic>
        <p:nvPicPr>
          <p:cNvPr id="8" name="內容版面配置區 7">
            <a:extLst>
              <a:ext uri="{FF2B5EF4-FFF2-40B4-BE49-F238E27FC236}">
                <a16:creationId xmlns:a16="http://schemas.microsoft.com/office/drawing/2014/main" id="{041FEE2F-4136-44EA-99AD-2BAB2651B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552" y="1580050"/>
            <a:ext cx="7680248" cy="5126037"/>
          </a:xfrm>
        </p:spPr>
      </p:pic>
      <p:sp>
        <p:nvSpPr>
          <p:cNvPr id="4" name="投影片編號版面配置區 3">
            <a:extLst>
              <a:ext uri="{FF2B5EF4-FFF2-40B4-BE49-F238E27FC236}">
                <a16:creationId xmlns:a16="http://schemas.microsoft.com/office/drawing/2014/main" id="{EA76073F-4398-42E8-856E-1494BE313A8E}"/>
              </a:ext>
            </a:extLst>
          </p:cNvPr>
          <p:cNvSpPr>
            <a:spLocks noGrp="1"/>
          </p:cNvSpPr>
          <p:nvPr>
            <p:ph type="sldNum" sz="quarter" idx="12"/>
          </p:nvPr>
        </p:nvSpPr>
        <p:spPr/>
        <p:txBody>
          <a:bodyPr/>
          <a:lstStyle/>
          <a:p>
            <a:fld id="{94C7A86F-9B11-43A6-B8AA-BF3E3E707141}" type="slidenum">
              <a:rPr lang="zh-TW" altLang="en-US" smtClean="0"/>
              <a:t>24</a:t>
            </a:fld>
            <a:endParaRPr lang="zh-TW" altLang="en-US"/>
          </a:p>
        </p:txBody>
      </p:sp>
    </p:spTree>
    <p:extLst>
      <p:ext uri="{BB962C8B-B14F-4D97-AF65-F5344CB8AC3E}">
        <p14:creationId xmlns:p14="http://schemas.microsoft.com/office/powerpoint/2010/main" val="105063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a:xfrm>
            <a:off x="919119" y="334392"/>
            <a:ext cx="10353762" cy="970450"/>
          </a:xfrm>
        </p:spPr>
        <p:txBody>
          <a:bodyPr>
            <a:noAutofit/>
          </a:bodyPr>
          <a:lstStyle/>
          <a:p>
            <a:r>
              <a:rPr lang="en-US" altLang="zh-TW" sz="3200" dirty="0"/>
              <a:t> RESULT - Video - driven Animation</a:t>
            </a:r>
            <a:endParaRPr lang="zh-TW" altLang="en-US" sz="3200" dirty="0"/>
          </a:p>
        </p:txBody>
      </p:sp>
      <p:pic>
        <p:nvPicPr>
          <p:cNvPr id="6" name="內容版面配置區 5">
            <a:extLst>
              <a:ext uri="{FF2B5EF4-FFF2-40B4-BE49-F238E27FC236}">
                <a16:creationId xmlns:a16="http://schemas.microsoft.com/office/drawing/2014/main" id="{19102398-120A-4E23-97DC-A2DA60A373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5760" y="1392498"/>
            <a:ext cx="4967467" cy="5220441"/>
          </a:xfrm>
        </p:spPr>
      </p:pic>
      <p:sp>
        <p:nvSpPr>
          <p:cNvPr id="4" name="投影片編號版面配置區 3">
            <a:extLst>
              <a:ext uri="{FF2B5EF4-FFF2-40B4-BE49-F238E27FC236}">
                <a16:creationId xmlns:a16="http://schemas.microsoft.com/office/drawing/2014/main" id="{653891C3-2BCE-46FE-87AD-163534A18191}"/>
              </a:ext>
            </a:extLst>
          </p:cNvPr>
          <p:cNvSpPr>
            <a:spLocks noGrp="1"/>
          </p:cNvSpPr>
          <p:nvPr>
            <p:ph type="sldNum" sz="quarter" idx="12"/>
          </p:nvPr>
        </p:nvSpPr>
        <p:spPr/>
        <p:txBody>
          <a:bodyPr/>
          <a:lstStyle/>
          <a:p>
            <a:fld id="{94C7A86F-9B11-43A6-B8AA-BF3E3E707141}" type="slidenum">
              <a:rPr lang="zh-TW" altLang="en-US" smtClean="0"/>
              <a:t>25</a:t>
            </a:fld>
            <a:endParaRPr lang="zh-TW" altLang="en-US"/>
          </a:p>
        </p:txBody>
      </p:sp>
    </p:spTree>
    <p:extLst>
      <p:ext uri="{BB962C8B-B14F-4D97-AF65-F5344CB8AC3E}">
        <p14:creationId xmlns:p14="http://schemas.microsoft.com/office/powerpoint/2010/main" val="173867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26CAD7-0830-4F17-9E38-8D606145322D}"/>
              </a:ext>
            </a:extLst>
          </p:cNvPr>
          <p:cNvSpPr>
            <a:spLocks noGrp="1"/>
          </p:cNvSpPr>
          <p:nvPr>
            <p:ph type="title"/>
          </p:nvPr>
        </p:nvSpPr>
        <p:spPr>
          <a:xfrm>
            <a:off x="919119" y="334392"/>
            <a:ext cx="10353762" cy="970450"/>
          </a:xfrm>
        </p:spPr>
        <p:txBody>
          <a:bodyPr>
            <a:noAutofit/>
          </a:bodyPr>
          <a:lstStyle/>
          <a:p>
            <a:r>
              <a:rPr lang="en-US" altLang="zh-TW" sz="3200" dirty="0"/>
              <a:t> RESULT - Video - driven Animation</a:t>
            </a:r>
            <a:endParaRPr lang="zh-TW" altLang="en-US" sz="3200" dirty="0"/>
          </a:p>
        </p:txBody>
      </p:sp>
      <p:pic>
        <p:nvPicPr>
          <p:cNvPr id="7" name="內容版面配置區 6">
            <a:extLst>
              <a:ext uri="{FF2B5EF4-FFF2-40B4-BE49-F238E27FC236}">
                <a16:creationId xmlns:a16="http://schemas.microsoft.com/office/drawing/2014/main" id="{4AFD8115-90AC-4EF5-8961-9AD18C6DD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5507" y="1381226"/>
            <a:ext cx="9760986" cy="4824266"/>
          </a:xfrm>
        </p:spPr>
      </p:pic>
      <p:sp>
        <p:nvSpPr>
          <p:cNvPr id="4" name="投影片編號版面配置區 3">
            <a:extLst>
              <a:ext uri="{FF2B5EF4-FFF2-40B4-BE49-F238E27FC236}">
                <a16:creationId xmlns:a16="http://schemas.microsoft.com/office/drawing/2014/main" id="{219DC6F8-AAFE-43B7-AAB9-753461E8E533}"/>
              </a:ext>
            </a:extLst>
          </p:cNvPr>
          <p:cNvSpPr>
            <a:spLocks noGrp="1"/>
          </p:cNvSpPr>
          <p:nvPr>
            <p:ph type="sldNum" sz="quarter" idx="12"/>
          </p:nvPr>
        </p:nvSpPr>
        <p:spPr/>
        <p:txBody>
          <a:bodyPr/>
          <a:lstStyle/>
          <a:p>
            <a:fld id="{94C7A86F-9B11-43A6-B8AA-BF3E3E707141}" type="slidenum">
              <a:rPr lang="zh-TW" altLang="en-US" smtClean="0"/>
              <a:t>26</a:t>
            </a:fld>
            <a:endParaRPr lang="zh-TW" altLang="en-US"/>
          </a:p>
        </p:txBody>
      </p:sp>
    </p:spTree>
    <p:extLst>
      <p:ext uri="{BB962C8B-B14F-4D97-AF65-F5344CB8AC3E}">
        <p14:creationId xmlns:p14="http://schemas.microsoft.com/office/powerpoint/2010/main" val="4050559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CDB51E-770D-4F1C-875B-5A7776157076}"/>
              </a:ext>
            </a:extLst>
          </p:cNvPr>
          <p:cNvSpPr>
            <a:spLocks noGrp="1"/>
          </p:cNvSpPr>
          <p:nvPr>
            <p:ph type="title"/>
          </p:nvPr>
        </p:nvSpPr>
        <p:spPr/>
        <p:txBody>
          <a:bodyPr/>
          <a:lstStyle/>
          <a:p>
            <a:r>
              <a:rPr lang="en-US" altLang="zh-TW" dirty="0"/>
              <a:t>MY OPINION</a:t>
            </a:r>
            <a:endParaRPr lang="zh-TW" altLang="en-US" dirty="0"/>
          </a:p>
        </p:txBody>
      </p:sp>
      <p:sp>
        <p:nvSpPr>
          <p:cNvPr id="3" name="內容版面配置區 2">
            <a:extLst>
              <a:ext uri="{FF2B5EF4-FFF2-40B4-BE49-F238E27FC236}">
                <a16:creationId xmlns:a16="http://schemas.microsoft.com/office/drawing/2014/main" id="{C414FBDB-4ACC-4A5D-84E7-76D9238F3AE8}"/>
              </a:ext>
            </a:extLst>
          </p:cNvPr>
          <p:cNvSpPr>
            <a:spLocks noGrp="1"/>
          </p:cNvSpPr>
          <p:nvPr>
            <p:ph idx="1"/>
          </p:nvPr>
        </p:nvSpPr>
        <p:spPr/>
        <p:txBody>
          <a:bodyPr>
            <a:normAutofit fontScale="92500" lnSpcReduction="20000"/>
          </a:bodyPr>
          <a:lstStyle/>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整篇論文架構非常嚴謹，最後</a:t>
            </a:r>
            <a:r>
              <a:rPr lang="en-US" altLang="zh-TW" dirty="0">
                <a:latin typeface="源雲明體 TTF SemiBold" panose="02020600000000000000" pitchFamily="18" charset="-120"/>
                <a:ea typeface="源雲明體 TTF SemiBold" panose="02020600000000000000" pitchFamily="18" charset="-120"/>
              </a:rPr>
              <a:t>results</a:t>
            </a:r>
            <a:r>
              <a:rPr lang="zh-TW" altLang="en-US" dirty="0">
                <a:latin typeface="源雲明體 TTF SemiBold" panose="02020600000000000000" pitchFamily="18" charset="-120"/>
                <a:ea typeface="源雲明體 TTF SemiBold" panose="02020600000000000000" pitchFamily="18" charset="-120"/>
              </a:rPr>
              <a:t>部分還做了多方的實驗將整個</a:t>
            </a:r>
            <a:r>
              <a:rPr lang="en-US" altLang="zh-TW" dirty="0">
                <a:latin typeface="源雲明體 TTF SemiBold" panose="02020600000000000000" pitchFamily="18" charset="-120"/>
                <a:ea typeface="源雲明體 TTF SemiBold" panose="02020600000000000000" pitchFamily="18" charset="-120"/>
              </a:rPr>
              <a:t>model</a:t>
            </a:r>
            <a:r>
              <a:rPr lang="zh-TW" altLang="en-US" dirty="0">
                <a:latin typeface="源雲明體 TTF SemiBold" panose="02020600000000000000" pitchFamily="18" charset="-120"/>
                <a:ea typeface="源雲明體 TTF SemiBold" panose="02020600000000000000" pitchFamily="18" charset="-120"/>
              </a:rPr>
              <a:t>調整至最好的狀態。在</a:t>
            </a:r>
            <a:r>
              <a:rPr lang="en-US" altLang="zh-TW" dirty="0">
                <a:latin typeface="源雲明體 TTF SemiBold" panose="02020600000000000000" pitchFamily="18" charset="-120"/>
                <a:ea typeface="源雲明體 TTF SemiBold" panose="02020600000000000000" pitchFamily="18" charset="-120"/>
              </a:rPr>
              <a:t>discussion</a:t>
            </a:r>
            <a:r>
              <a:rPr lang="zh-TW" altLang="en-US" dirty="0">
                <a:latin typeface="源雲明體 TTF SemiBold" panose="02020600000000000000" pitchFamily="18" charset="-120"/>
                <a:ea typeface="源雲明體 TTF SemiBold" panose="02020600000000000000" pitchFamily="18" charset="-120"/>
              </a:rPr>
              <a:t>中有提到未來的目標是繼續處理關於照明改變以及較難細部處理的粗糙表面</a:t>
            </a:r>
            <a:r>
              <a:rPr lang="en-US" altLang="zh-TW" dirty="0">
                <a:latin typeface="源雲明體 TTF SemiBold" panose="02020600000000000000" pitchFamily="18" charset="-120"/>
                <a:ea typeface="源雲明體 TTF SemiBold" panose="02020600000000000000" pitchFamily="18" charset="-120"/>
              </a:rPr>
              <a:t>(</a:t>
            </a:r>
            <a:r>
              <a:rPr lang="zh-TW" altLang="en-US" dirty="0">
                <a:latin typeface="源雲明體 TTF SemiBold" panose="02020600000000000000" pitchFamily="18" charset="-120"/>
                <a:ea typeface="源雲明體 TTF SemiBold" panose="02020600000000000000" pitchFamily="18" charset="-120"/>
              </a:rPr>
              <a:t>如頭髮</a:t>
            </a:r>
            <a:r>
              <a:rPr lang="en-US" altLang="zh-TW" dirty="0">
                <a:latin typeface="源雲明體 TTF SemiBold" panose="02020600000000000000" pitchFamily="18" charset="-120"/>
                <a:ea typeface="源雲明體 TTF SemiBold" panose="02020600000000000000" pitchFamily="18" charset="-120"/>
              </a:rPr>
              <a:t>)</a:t>
            </a:r>
            <a:r>
              <a:rPr lang="zh-TW" altLang="en-US" dirty="0">
                <a:latin typeface="源雲明體 TTF SemiBold" panose="02020600000000000000" pitchFamily="18" charset="-120"/>
                <a:ea typeface="源雲明體 TTF SemiBold" panose="02020600000000000000" pitchFamily="18" charset="-120"/>
              </a:rPr>
              <a:t>的模擬，至於臉部以下的人物虛擬化也是他們的目標，真的很厲害</a:t>
            </a:r>
            <a:r>
              <a:rPr lang="en-US" altLang="zh-TW" dirty="0">
                <a:latin typeface="源雲明體 TTF SemiBold" panose="02020600000000000000" pitchFamily="18" charset="-120"/>
                <a:ea typeface="源雲明體 TTF SemiBold" panose="02020600000000000000" pitchFamily="18" charset="-120"/>
              </a:rPr>
              <a:t>!</a:t>
            </a:r>
          </a:p>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為了要看懂所以查了許多資料學到許多不同的東西。</a:t>
            </a:r>
            <a:endParaRPr lang="en-US" altLang="zh-TW" dirty="0">
              <a:latin typeface="源雲明體 TTF SemiBold" panose="02020600000000000000" pitchFamily="18" charset="-120"/>
              <a:ea typeface="源雲明體 TTF SemiBold" panose="02020600000000000000" pitchFamily="18" charset="-120"/>
            </a:endParaRPr>
          </a:p>
          <a:p>
            <a:endParaRPr lang="en-US" altLang="zh-TW" dirty="0">
              <a:latin typeface="源雲明體 TTF SemiBold" panose="02020600000000000000" pitchFamily="18" charset="-120"/>
              <a:ea typeface="源雲明體 TTF SemiBold" panose="02020600000000000000" pitchFamily="18" charset="-120"/>
            </a:endParaRPr>
          </a:p>
          <a:p>
            <a:r>
              <a:rPr lang="en-US" altLang="zh-TW" dirty="0">
                <a:latin typeface="源雲明體 TTF SemiBold" panose="02020600000000000000" pitchFamily="18" charset="-120"/>
                <a:ea typeface="源雲明體 TTF SemiBold" panose="02020600000000000000" pitchFamily="18" charset="-120"/>
              </a:rPr>
              <a:t>Facebook</a:t>
            </a:r>
            <a:r>
              <a:rPr lang="zh-TW" altLang="en-US" dirty="0">
                <a:latin typeface="源雲明體 TTF SemiBold" panose="02020600000000000000" pitchFamily="18" charset="-120"/>
                <a:ea typeface="源雲明體 TTF SemiBold" panose="02020600000000000000" pitchFamily="18" charset="-120"/>
              </a:rPr>
              <a:t>做這個對於他以後要推廣虛擬聊天室感覺會很有用，如果能夠將訓練好的</a:t>
            </a:r>
            <a:r>
              <a:rPr lang="en-US" altLang="zh-TW" dirty="0">
                <a:latin typeface="源雲明體 TTF SemiBold" panose="02020600000000000000" pitchFamily="18" charset="-120"/>
                <a:ea typeface="源雲明體 TTF SemiBold" panose="02020600000000000000" pitchFamily="18" charset="-120"/>
              </a:rPr>
              <a:t>model</a:t>
            </a:r>
            <a:r>
              <a:rPr lang="zh-TW" altLang="en-US">
                <a:latin typeface="源雲明體 TTF SemiBold" panose="02020600000000000000" pitchFamily="18" charset="-120"/>
                <a:ea typeface="源雲明體 TTF SemiBold" panose="02020600000000000000" pitchFamily="18" charset="-120"/>
              </a:rPr>
              <a:t>普及，應用在遊戲產業的可能性也非常大。</a:t>
            </a:r>
            <a:endParaRPr lang="en-US" altLang="zh-TW" dirty="0">
              <a:latin typeface="源雲明體 TTF SemiBold" panose="02020600000000000000" pitchFamily="18" charset="-120"/>
              <a:ea typeface="源雲明體 TTF SemiBold" panose="02020600000000000000" pitchFamily="18" charset="-120"/>
            </a:endParaRPr>
          </a:p>
          <a:p>
            <a:endParaRPr lang="en-US" altLang="zh-TW" dirty="0">
              <a:latin typeface="源雲明體 TTF SemiBold" panose="02020600000000000000" pitchFamily="18" charset="-120"/>
              <a:ea typeface="源雲明體 TTF SemiBold" panose="02020600000000000000" pitchFamily="18" charset="-120"/>
            </a:endParaRPr>
          </a:p>
          <a:p>
            <a:r>
              <a:rPr lang="zh-TW" altLang="en-US" dirty="0">
                <a:latin typeface="源雲明體 TTF SemiBold" panose="02020600000000000000" pitchFamily="18" charset="-120"/>
                <a:ea typeface="源雲明體 TTF SemiBold" panose="02020600000000000000" pitchFamily="18" charset="-120"/>
              </a:rPr>
              <a:t>有時候我認為人臉的失真也有它有趣和漂亮之處，看到這樣一個研究內心其實有點複雜，當世界太清楚的時候，不知道會不會是一件好事。</a:t>
            </a:r>
            <a:endParaRPr lang="en-US" altLang="zh-TW" dirty="0">
              <a:latin typeface="源雲明體 TTF SemiBold" panose="02020600000000000000" pitchFamily="18" charset="-120"/>
              <a:ea typeface="源雲明體 TTF SemiBold" panose="02020600000000000000" pitchFamily="18" charset="-120"/>
            </a:endParaRPr>
          </a:p>
          <a:p>
            <a:endParaRPr lang="en-US" altLang="zh-TW" dirty="0">
              <a:latin typeface="源雲明體 TTF SemiBold" panose="02020600000000000000" pitchFamily="18" charset="-120"/>
              <a:ea typeface="源雲明體 TTF SemiBold" panose="02020600000000000000" pitchFamily="18" charset="-120"/>
            </a:endParaRPr>
          </a:p>
          <a:p>
            <a:endParaRPr lang="zh-TW" altLang="en-US" dirty="0">
              <a:latin typeface="源雲明體 TTF SemiBold" panose="02020600000000000000" pitchFamily="18" charset="-120"/>
              <a:ea typeface="源雲明體 TTF SemiBold" panose="02020600000000000000" pitchFamily="18" charset="-120"/>
            </a:endParaRPr>
          </a:p>
        </p:txBody>
      </p:sp>
      <p:sp>
        <p:nvSpPr>
          <p:cNvPr id="5" name="投影片編號版面配置區 4">
            <a:extLst>
              <a:ext uri="{FF2B5EF4-FFF2-40B4-BE49-F238E27FC236}">
                <a16:creationId xmlns:a16="http://schemas.microsoft.com/office/drawing/2014/main" id="{23DEB93F-1D06-41C1-9F2F-F26CC4EAA76F}"/>
              </a:ext>
            </a:extLst>
          </p:cNvPr>
          <p:cNvSpPr>
            <a:spLocks noGrp="1"/>
          </p:cNvSpPr>
          <p:nvPr>
            <p:ph type="sldNum" sz="quarter" idx="12"/>
          </p:nvPr>
        </p:nvSpPr>
        <p:spPr/>
        <p:txBody>
          <a:bodyPr/>
          <a:lstStyle/>
          <a:p>
            <a:fld id="{94C7A86F-9B11-43A6-B8AA-BF3E3E707141}" type="slidenum">
              <a:rPr lang="zh-TW" altLang="en-US" smtClean="0"/>
              <a:t>27</a:t>
            </a:fld>
            <a:endParaRPr lang="zh-TW" altLang="en-US"/>
          </a:p>
        </p:txBody>
      </p:sp>
    </p:spTree>
    <p:extLst>
      <p:ext uri="{BB962C8B-B14F-4D97-AF65-F5344CB8AC3E}">
        <p14:creationId xmlns:p14="http://schemas.microsoft.com/office/powerpoint/2010/main" val="109007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61F9CA-4132-4AEE-B2E1-B359F309FAE6}"/>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D964A8EC-31C5-4195-A192-4A636A2E23FD}"/>
              </a:ext>
            </a:extLst>
          </p:cNvPr>
          <p:cNvSpPr>
            <a:spLocks noGrp="1"/>
          </p:cNvSpPr>
          <p:nvPr>
            <p:ph idx="1"/>
          </p:nvPr>
        </p:nvSpPr>
        <p:spPr>
          <a:xfrm>
            <a:off x="913795" y="1732449"/>
            <a:ext cx="10353762" cy="4925803"/>
          </a:xfrm>
        </p:spPr>
        <p:txBody>
          <a:bodyPr>
            <a:normAutofit lnSpcReduction="10000"/>
          </a:bodyPr>
          <a:lstStyle/>
          <a:p>
            <a:r>
              <a:rPr lang="en-US" altLang="zh-TW" dirty="0"/>
              <a:t>With the advent of modern Virtual Reality (VR) headsets, </a:t>
            </a:r>
            <a:r>
              <a:rPr lang="en-US" altLang="zh-TW" dirty="0">
                <a:solidFill>
                  <a:srgbClr val="FFC000"/>
                </a:solidFill>
              </a:rPr>
              <a:t>there is a need for improved real-time computer graphics models for enhanced immersion. Traditional computer graphics techniques</a:t>
            </a:r>
            <a:r>
              <a:rPr lang="en-US" altLang="zh-TW" dirty="0"/>
              <a:t> are capable of creating highly realistic renders of static scenes but at </a:t>
            </a:r>
            <a:r>
              <a:rPr lang="en-US" altLang="zh-TW" dirty="0">
                <a:solidFill>
                  <a:srgbClr val="FFC000"/>
                </a:solidFill>
              </a:rPr>
              <a:t>high computational cost. Rendering the human face is particularly challenging.</a:t>
            </a:r>
            <a:r>
              <a:rPr lang="en-US" altLang="zh-TW" dirty="0"/>
              <a:t> Humans are social animals that have evolved to express and read emotions in each other’s faces. As a result, humans are extremely sensitive to rendering artifacts, which gives rise to the well-known uncanny valley in photo-realistic facial rendering and animation.</a:t>
            </a:r>
          </a:p>
          <a:p>
            <a:endParaRPr lang="en-US" altLang="zh-TW" dirty="0"/>
          </a:p>
          <a:p>
            <a:r>
              <a:rPr lang="en-US" altLang="zh-TW" dirty="0">
                <a:solidFill>
                  <a:srgbClr val="FFC000"/>
                </a:solidFill>
              </a:rPr>
              <a:t>The primary challenge posed by the traditional graphics pipeline stems form its physics inspired model of light transport. </a:t>
            </a:r>
            <a:r>
              <a:rPr lang="en-US" altLang="zh-TW" dirty="0"/>
              <a:t>For a specific known object class, like a human face, it is possible to </a:t>
            </a:r>
            <a:r>
              <a:rPr lang="en-US" altLang="zh-TW" dirty="0">
                <a:solidFill>
                  <a:srgbClr val="FFC000"/>
                </a:solidFill>
              </a:rPr>
              <a:t>circumvent this generic representation</a:t>
            </a:r>
            <a:r>
              <a:rPr lang="en-US" altLang="zh-TW" dirty="0"/>
              <a:t>, and instead directly address the problem of generating images of the object using image statistics from a set of examples. This is the approach taken in </a:t>
            </a:r>
            <a:r>
              <a:rPr lang="en-US" altLang="zh-TW" dirty="0">
                <a:solidFill>
                  <a:srgbClr val="FFC000"/>
                </a:solidFill>
              </a:rPr>
              <a:t>Active Appearance Models (AAMs)</a:t>
            </a:r>
            <a:r>
              <a:rPr lang="en-US" altLang="zh-TW" dirty="0"/>
              <a:t>, which </a:t>
            </a:r>
            <a:r>
              <a:rPr lang="en-US" altLang="zh-TW" dirty="0">
                <a:solidFill>
                  <a:srgbClr val="FFC000"/>
                </a:solidFill>
              </a:rPr>
              <a:t>synthesize images of the face by employing a joint linear model of both texture and geometry (typically a small set of 2D points), learned from a collection of face images.</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DE5AED61-B51B-4440-B36E-5C3A506BC848}"/>
              </a:ext>
            </a:extLst>
          </p:cNvPr>
          <p:cNvSpPr>
            <a:spLocks noGrp="1"/>
          </p:cNvSpPr>
          <p:nvPr>
            <p:ph type="sldNum" sz="quarter" idx="12"/>
          </p:nvPr>
        </p:nvSpPr>
        <p:spPr/>
        <p:txBody>
          <a:bodyPr/>
          <a:lstStyle/>
          <a:p>
            <a:fld id="{94C7A86F-9B11-43A6-B8AA-BF3E3E707141}" type="slidenum">
              <a:rPr lang="zh-TW" altLang="en-US" smtClean="0"/>
              <a:t>3</a:t>
            </a:fld>
            <a:endParaRPr lang="zh-TW" altLang="en-US"/>
          </a:p>
        </p:txBody>
      </p:sp>
    </p:spTree>
    <p:extLst>
      <p:ext uri="{BB962C8B-B14F-4D97-AF65-F5344CB8AC3E}">
        <p14:creationId xmlns:p14="http://schemas.microsoft.com/office/powerpoint/2010/main" val="369805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61F9CA-4132-4AEE-B2E1-B359F309FAE6}"/>
              </a:ext>
            </a:extLst>
          </p:cNvPr>
          <p:cNvSpPr>
            <a:spLocks noGrp="1"/>
          </p:cNvSpPr>
          <p:nvPr>
            <p:ph type="title"/>
          </p:nvPr>
        </p:nvSpPr>
        <p:spPr>
          <a:xfrm>
            <a:off x="913795" y="609600"/>
            <a:ext cx="10353762" cy="970450"/>
          </a:xfrm>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D964A8EC-31C5-4195-A192-4A636A2E23FD}"/>
              </a:ext>
            </a:extLst>
          </p:cNvPr>
          <p:cNvSpPr>
            <a:spLocks noGrp="1"/>
          </p:cNvSpPr>
          <p:nvPr>
            <p:ph idx="1"/>
          </p:nvPr>
        </p:nvSpPr>
        <p:spPr>
          <a:xfrm>
            <a:off x="913795" y="1732449"/>
            <a:ext cx="10353762" cy="4766005"/>
          </a:xfrm>
        </p:spPr>
        <p:txBody>
          <a:bodyPr>
            <a:noAutofit/>
          </a:bodyPr>
          <a:lstStyle/>
          <a:p>
            <a:r>
              <a:rPr lang="en-US" altLang="zh-TW" dirty="0">
                <a:solidFill>
                  <a:srgbClr val="FFC000"/>
                </a:solidFill>
              </a:rPr>
              <a:t>Inspired by the AAM, in this work we develop a data-driven representation of the face that jointly models variations in sparse 3D geometry and view-dependent texture. </a:t>
            </a:r>
            <a:r>
              <a:rPr lang="en-US" altLang="zh-TW" dirty="0"/>
              <a:t>Departing from the linear models employed in AAMs, we use </a:t>
            </a:r>
            <a:r>
              <a:rPr lang="en-US" altLang="zh-TW" dirty="0">
                <a:solidFill>
                  <a:srgbClr val="FFC000"/>
                </a:solidFill>
              </a:rPr>
              <a:t>a deep conditional variational autoencoder (CVAE) </a:t>
            </a:r>
            <a:r>
              <a:rPr lang="en-US" altLang="zh-TW" dirty="0"/>
              <a:t>to learn the latent embedding of facial states and decode them into rendering elements (geometry and texture). </a:t>
            </a:r>
            <a:r>
              <a:rPr lang="en-US" altLang="zh-TW" dirty="0">
                <a:solidFill>
                  <a:srgbClr val="FFC000"/>
                </a:solidFill>
              </a:rPr>
              <a:t>A key component of our approach is the view-dependent texture synthesis, which can account for limitations posed by sparse geometry as well as complex nonlinear shading effects such as </a:t>
            </a:r>
            <a:r>
              <a:rPr lang="en-US" altLang="zh-TW" dirty="0" err="1">
                <a:solidFill>
                  <a:srgbClr val="FFC000"/>
                </a:solidFill>
              </a:rPr>
              <a:t>specularity</a:t>
            </a:r>
            <a:r>
              <a:rPr lang="en-US" altLang="zh-TW" dirty="0">
                <a:solidFill>
                  <a:srgbClr val="FFC000"/>
                </a:solidFill>
              </a:rPr>
              <a:t>. </a:t>
            </a:r>
            <a:r>
              <a:rPr lang="en-US" altLang="zh-TW" dirty="0"/>
              <a:t>We explicitly factor out viewpoint from the latent representation, as it is extrinsic to the facial performance, and instead condition the decoder on the direction from which the model is viewed. </a:t>
            </a:r>
            <a:br>
              <a:rPr lang="en-US" altLang="zh-TW" dirty="0"/>
            </a:br>
            <a:endParaRPr lang="en-US" altLang="zh-TW" dirty="0"/>
          </a:p>
          <a:p>
            <a:r>
              <a:rPr lang="en-US" altLang="zh-TW" dirty="0">
                <a:solidFill>
                  <a:srgbClr val="FFC000"/>
                </a:solidFill>
              </a:rPr>
              <a:t>View-specific texture enables the modeling of view-dependent effects such as </a:t>
            </a:r>
            <a:r>
              <a:rPr lang="en-US" altLang="zh-TW" dirty="0" err="1">
                <a:solidFill>
                  <a:srgbClr val="FFC000"/>
                </a:solidFill>
              </a:rPr>
              <a:t>specularity</a:t>
            </a:r>
            <a:r>
              <a:rPr lang="en-US" altLang="zh-TW" dirty="0">
                <a:solidFill>
                  <a:srgbClr val="FFC000"/>
                </a:solidFill>
              </a:rPr>
              <a:t>. In addition, it can also correct for imperfect geometry stemming from biased or low resolution estimates. </a:t>
            </a:r>
            <a:r>
              <a:rPr lang="en-US" altLang="zh-TW" dirty="0"/>
              <a:t>This is a significant departure from the traditional graphics pipeline, which requires highly accurate geometry as well as all elements of the shading model to achieve realism through physically-inspired light transport. </a:t>
            </a:r>
          </a:p>
          <a:p>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0AF08EDB-0F06-43FD-B02D-31C6C82B5A7C}"/>
              </a:ext>
            </a:extLst>
          </p:cNvPr>
          <p:cNvSpPr>
            <a:spLocks noGrp="1"/>
          </p:cNvSpPr>
          <p:nvPr>
            <p:ph type="sldNum" sz="quarter" idx="12"/>
          </p:nvPr>
        </p:nvSpPr>
        <p:spPr/>
        <p:txBody>
          <a:bodyPr/>
          <a:lstStyle/>
          <a:p>
            <a:fld id="{94C7A86F-9B11-43A6-B8AA-BF3E3E707141}" type="slidenum">
              <a:rPr lang="zh-TW" altLang="en-US" smtClean="0"/>
              <a:t>4</a:t>
            </a:fld>
            <a:endParaRPr lang="zh-TW" altLang="en-US"/>
          </a:p>
        </p:txBody>
      </p:sp>
    </p:spTree>
    <p:extLst>
      <p:ext uri="{BB962C8B-B14F-4D97-AF65-F5344CB8AC3E}">
        <p14:creationId xmlns:p14="http://schemas.microsoft.com/office/powerpoint/2010/main" val="354364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84A722-DCDF-4168-8E68-C71E7C46F020}"/>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54AF0787-12A5-4BE6-B17E-C24DF3398C21}"/>
              </a:ext>
            </a:extLst>
          </p:cNvPr>
          <p:cNvSpPr>
            <a:spLocks noGrp="1"/>
          </p:cNvSpPr>
          <p:nvPr>
            <p:ph idx="1"/>
          </p:nvPr>
        </p:nvSpPr>
        <p:spPr/>
        <p:txBody>
          <a:bodyPr/>
          <a:lstStyle/>
          <a:p>
            <a:r>
              <a:rPr lang="en-US" altLang="zh-TW" dirty="0"/>
              <a:t>Specifically, we found that </a:t>
            </a:r>
            <a:r>
              <a:rPr lang="en-US" altLang="zh-TW" dirty="0">
                <a:solidFill>
                  <a:srgbClr val="FFC000"/>
                </a:solidFill>
              </a:rPr>
              <a:t>learning a common CVAE over headset images and re-rendered versions of the </a:t>
            </a:r>
            <a:r>
              <a:rPr lang="en-US" altLang="zh-TW" dirty="0" err="1">
                <a:solidFill>
                  <a:srgbClr val="FFC000"/>
                </a:solidFill>
              </a:rPr>
              <a:t>multiview</a:t>
            </a:r>
            <a:r>
              <a:rPr lang="en-US" altLang="zh-TW" dirty="0">
                <a:solidFill>
                  <a:srgbClr val="FFC000"/>
                </a:solidFill>
              </a:rPr>
              <a:t> capture images allows us to correspond the two modalities through their common latent representation. </a:t>
            </a:r>
            <a:r>
              <a:rPr lang="en-US" altLang="zh-TW" dirty="0"/>
              <a:t>This, in turn, implies correspondence from headset images to latent codes of the deep appearance model, over which we can learn a regression. </a:t>
            </a:r>
            <a:r>
              <a:rPr lang="en-US" altLang="zh-TW" dirty="0">
                <a:solidFill>
                  <a:srgbClr val="FFC000"/>
                </a:solidFill>
              </a:rPr>
              <a:t>Coupled with the deep appearance model, this approach allows the creation of a completely personalized end-to-end system </a:t>
            </a:r>
            <a:r>
              <a:rPr lang="en-US" altLang="zh-TW" dirty="0"/>
              <a:t>where a person’s facial state is encoded with the tracking VAE encoder and decoded with the rendering VAE decoder </a:t>
            </a:r>
            <a:r>
              <a:rPr lang="en-US" altLang="zh-TW" dirty="0">
                <a:solidFill>
                  <a:srgbClr val="FFC000"/>
                </a:solidFill>
              </a:rPr>
              <a:t>without the need for manually defined correspondences between the two domains.</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CB92C6E6-C456-49B5-B61D-1D88F44D067F}"/>
              </a:ext>
            </a:extLst>
          </p:cNvPr>
          <p:cNvSpPr>
            <a:spLocks noGrp="1"/>
          </p:cNvSpPr>
          <p:nvPr>
            <p:ph type="sldNum" sz="quarter" idx="12"/>
          </p:nvPr>
        </p:nvSpPr>
        <p:spPr/>
        <p:txBody>
          <a:bodyPr/>
          <a:lstStyle/>
          <a:p>
            <a:fld id="{94C7A86F-9B11-43A6-B8AA-BF3E3E707141}" type="slidenum">
              <a:rPr lang="zh-TW" altLang="en-US" smtClean="0"/>
              <a:t>5</a:t>
            </a:fld>
            <a:endParaRPr lang="zh-TW" altLang="en-US"/>
          </a:p>
        </p:txBody>
      </p:sp>
    </p:spTree>
    <p:extLst>
      <p:ext uri="{BB962C8B-B14F-4D97-AF65-F5344CB8AC3E}">
        <p14:creationId xmlns:p14="http://schemas.microsoft.com/office/powerpoint/2010/main" val="88682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1415A998-2794-488E-9528-2C9145AB5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364" y="1274693"/>
            <a:ext cx="9122984" cy="4566814"/>
          </a:xfrm>
        </p:spPr>
      </p:pic>
      <p:sp>
        <p:nvSpPr>
          <p:cNvPr id="3" name="投影片編號版面配置區 2">
            <a:extLst>
              <a:ext uri="{FF2B5EF4-FFF2-40B4-BE49-F238E27FC236}">
                <a16:creationId xmlns:a16="http://schemas.microsoft.com/office/drawing/2014/main" id="{E0586922-D547-4BDC-B7D9-A70FA8488C60}"/>
              </a:ext>
            </a:extLst>
          </p:cNvPr>
          <p:cNvSpPr>
            <a:spLocks noGrp="1"/>
          </p:cNvSpPr>
          <p:nvPr>
            <p:ph type="sldNum" sz="quarter" idx="12"/>
          </p:nvPr>
        </p:nvSpPr>
        <p:spPr/>
        <p:txBody>
          <a:bodyPr/>
          <a:lstStyle/>
          <a:p>
            <a:fld id="{94C7A86F-9B11-43A6-B8AA-BF3E3E707141}" type="slidenum">
              <a:rPr lang="zh-TW" altLang="en-US" smtClean="0"/>
              <a:t>6</a:t>
            </a:fld>
            <a:endParaRPr lang="zh-TW" altLang="en-US"/>
          </a:p>
        </p:txBody>
      </p:sp>
    </p:spTree>
    <p:extLst>
      <p:ext uri="{BB962C8B-B14F-4D97-AF65-F5344CB8AC3E}">
        <p14:creationId xmlns:p14="http://schemas.microsoft.com/office/powerpoint/2010/main" val="18181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B1C0AF-AC25-46AB-89F0-30FBBE62DB9A}"/>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055724B5-2688-4E60-9FB5-35AEA402C928}"/>
              </a:ext>
            </a:extLst>
          </p:cNvPr>
          <p:cNvSpPr>
            <a:spLocks noGrp="1"/>
          </p:cNvSpPr>
          <p:nvPr>
            <p:ph idx="1"/>
          </p:nvPr>
        </p:nvSpPr>
        <p:spPr/>
        <p:txBody>
          <a:bodyPr/>
          <a:lstStyle/>
          <a:p>
            <a:r>
              <a:rPr lang="en-US" altLang="zh-TW" dirty="0"/>
              <a:t>This paper makes two major contributions to the problem of real-time facial rendering and animation:</a:t>
            </a:r>
            <a:br>
              <a:rPr lang="en-US" altLang="zh-TW" dirty="0"/>
            </a:br>
            <a:br>
              <a:rPr lang="en-US" altLang="zh-TW" dirty="0"/>
            </a:br>
            <a:r>
              <a:rPr lang="en-US" altLang="zh-TW" dirty="0"/>
              <a:t>• A formulation of </a:t>
            </a:r>
            <a:r>
              <a:rPr lang="en-US" altLang="zh-TW" dirty="0">
                <a:solidFill>
                  <a:srgbClr val="FFC000"/>
                </a:solidFill>
              </a:rPr>
              <a:t>deep appearance model</a:t>
            </a:r>
            <a:r>
              <a:rPr lang="en-US" altLang="zh-TW" dirty="0"/>
              <a:t>s that </a:t>
            </a:r>
            <a:r>
              <a:rPr lang="en-US" altLang="zh-TW" dirty="0">
                <a:solidFill>
                  <a:srgbClr val="FFC000"/>
                </a:solidFill>
              </a:rPr>
              <a:t>can generate highly realistic renderings of the human face. </a:t>
            </a:r>
            <a:r>
              <a:rPr lang="en-US" altLang="zh-TW" dirty="0"/>
              <a:t>The approach does </a:t>
            </a:r>
            <a:r>
              <a:rPr lang="en-US" altLang="zh-TW" dirty="0">
                <a:solidFill>
                  <a:srgbClr val="FFC000"/>
                </a:solidFill>
              </a:rPr>
              <a:t>not rely on high-precision rendering elements,</a:t>
            </a:r>
            <a:r>
              <a:rPr lang="en-US" altLang="zh-TW" dirty="0"/>
              <a:t> can be built completely automatically without requiring any manual cleanup, and is </a:t>
            </a:r>
            <a:r>
              <a:rPr lang="en-US" altLang="zh-TW" dirty="0">
                <a:solidFill>
                  <a:srgbClr val="FFC000"/>
                </a:solidFill>
              </a:rPr>
              <a:t>well suited to real-time interactive settings such as VR.</a:t>
            </a:r>
            <a:br>
              <a:rPr lang="en-US" altLang="zh-TW" dirty="0">
                <a:solidFill>
                  <a:srgbClr val="FFC000"/>
                </a:solidFill>
              </a:rPr>
            </a:br>
            <a:br>
              <a:rPr lang="en-US" altLang="zh-TW" dirty="0"/>
            </a:br>
            <a:r>
              <a:rPr lang="en-US" altLang="zh-TW" dirty="0"/>
              <a:t>• A semi-supervised approach for relating the deep appearance model latent codes to images captured using sensors with drastically differing viewpoint and modality. </a:t>
            </a:r>
            <a:r>
              <a:rPr lang="en-US" altLang="zh-TW" dirty="0">
                <a:solidFill>
                  <a:srgbClr val="FFC000"/>
                </a:solidFill>
              </a:rPr>
              <a:t>The approach does not rely on any manually defined correspondence between the two modalities but can learn a direct mapping from images to latent codes that can be evaluated in real-time.</a:t>
            </a:r>
            <a:endParaRPr lang="zh-TW" altLang="en-US" dirty="0">
              <a:solidFill>
                <a:srgbClr val="FFC000"/>
              </a:solidFill>
            </a:endParaRPr>
          </a:p>
        </p:txBody>
      </p:sp>
      <p:sp>
        <p:nvSpPr>
          <p:cNvPr id="5" name="投影片編號版面配置區 4">
            <a:extLst>
              <a:ext uri="{FF2B5EF4-FFF2-40B4-BE49-F238E27FC236}">
                <a16:creationId xmlns:a16="http://schemas.microsoft.com/office/drawing/2014/main" id="{94057F77-B10F-4839-8555-BF8EEA5C7721}"/>
              </a:ext>
            </a:extLst>
          </p:cNvPr>
          <p:cNvSpPr>
            <a:spLocks noGrp="1"/>
          </p:cNvSpPr>
          <p:nvPr>
            <p:ph type="sldNum" sz="quarter" idx="12"/>
          </p:nvPr>
        </p:nvSpPr>
        <p:spPr/>
        <p:txBody>
          <a:bodyPr/>
          <a:lstStyle/>
          <a:p>
            <a:fld id="{94C7A86F-9B11-43A6-B8AA-BF3E3E707141}" type="slidenum">
              <a:rPr lang="zh-TW" altLang="en-US" smtClean="0"/>
              <a:t>7</a:t>
            </a:fld>
            <a:endParaRPr lang="zh-TW" altLang="en-US"/>
          </a:p>
        </p:txBody>
      </p:sp>
    </p:spTree>
    <p:extLst>
      <p:ext uri="{BB962C8B-B14F-4D97-AF65-F5344CB8AC3E}">
        <p14:creationId xmlns:p14="http://schemas.microsoft.com/office/powerpoint/2010/main" val="255992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B13DD8-CD0D-4194-B6E4-D22DDBE80E50}"/>
              </a:ext>
            </a:extLst>
          </p:cNvPr>
          <p:cNvSpPr>
            <a:spLocks noGrp="1"/>
          </p:cNvSpPr>
          <p:nvPr>
            <p:ph type="title"/>
          </p:nvPr>
        </p:nvSpPr>
        <p:spPr/>
        <p:txBody>
          <a:bodyPr/>
          <a:lstStyle/>
          <a:p>
            <a:r>
              <a:rPr lang="zh-TW" altLang="en-US" b="1" dirty="0">
                <a:latin typeface="源雲明體 TTF Regular" panose="02020400000000000000" pitchFamily="18" charset="-120"/>
                <a:ea typeface="源雲明體 TTF Regular" panose="02020400000000000000" pitchFamily="18" charset="-120"/>
              </a:rPr>
              <a:t>名詞補充</a:t>
            </a:r>
          </a:p>
        </p:txBody>
      </p:sp>
      <p:sp>
        <p:nvSpPr>
          <p:cNvPr id="3" name="內容版面配置區 2">
            <a:extLst>
              <a:ext uri="{FF2B5EF4-FFF2-40B4-BE49-F238E27FC236}">
                <a16:creationId xmlns:a16="http://schemas.microsoft.com/office/drawing/2014/main" id="{8DE0BAA5-E850-4D4B-AC2D-F25CAD786CD9}"/>
              </a:ext>
            </a:extLst>
          </p:cNvPr>
          <p:cNvSpPr>
            <a:spLocks noGrp="1"/>
          </p:cNvSpPr>
          <p:nvPr>
            <p:ph idx="1"/>
          </p:nvPr>
        </p:nvSpPr>
        <p:spPr/>
        <p:txBody>
          <a:bodyPr/>
          <a:lstStyle/>
          <a:p>
            <a:r>
              <a:rPr lang="en-US" altLang="zh-TW" b="1" dirty="0">
                <a:effectLst/>
                <a:latin typeface="源雲明體 TTF Regular" panose="02020400000000000000" pitchFamily="18" charset="-120"/>
                <a:ea typeface="源雲明體 TTF Regular" panose="02020400000000000000" pitchFamily="18" charset="-120"/>
              </a:rPr>
              <a:t>VAE(Variational Autoencoder)</a:t>
            </a:r>
            <a:r>
              <a:rPr lang="zh-TW" altLang="en-US" b="1" dirty="0">
                <a:effectLst/>
                <a:latin typeface="源雲明體 TTF Regular" panose="02020400000000000000" pitchFamily="18" charset="-120"/>
                <a:ea typeface="源雲明體 TTF Regular" panose="02020400000000000000" pitchFamily="18" charset="-120"/>
              </a:rPr>
              <a:t>  </a:t>
            </a:r>
            <a:r>
              <a:rPr lang="en-US" altLang="zh-TW" b="1" dirty="0">
                <a:effectLst/>
                <a:latin typeface="源雲明體 TTF Regular" panose="02020400000000000000" pitchFamily="18" charset="-120"/>
                <a:ea typeface="源雲明體 TTF Regular" panose="02020400000000000000" pitchFamily="18" charset="-120"/>
              </a:rPr>
              <a:t>&amp;</a:t>
            </a:r>
            <a:r>
              <a:rPr lang="zh-TW" altLang="en-US" b="1" dirty="0">
                <a:effectLst/>
                <a:latin typeface="源雲明體 TTF Regular" panose="02020400000000000000" pitchFamily="18" charset="-120"/>
                <a:ea typeface="源雲明體 TTF Regular" panose="02020400000000000000" pitchFamily="18" charset="-120"/>
              </a:rPr>
              <a:t> </a:t>
            </a:r>
            <a:r>
              <a:rPr lang="en-US" altLang="zh-TW" b="1" dirty="0">
                <a:effectLst/>
                <a:latin typeface="源雲明體 TTF Regular" panose="02020400000000000000" pitchFamily="18" charset="-120"/>
                <a:ea typeface="源雲明體 TTF Regular" panose="02020400000000000000" pitchFamily="18" charset="-120"/>
              </a:rPr>
              <a:t>CVAE(Conditional variational autoencoder )</a:t>
            </a:r>
            <a:r>
              <a:rPr lang="zh-TW" altLang="en-US" b="1" dirty="0">
                <a:effectLst/>
                <a:latin typeface="源雲明體 TTF Regular" panose="02020400000000000000" pitchFamily="18" charset="-120"/>
                <a:ea typeface="源雲明體 TTF Regular" panose="02020400000000000000" pitchFamily="18" charset="-120"/>
              </a:rPr>
              <a:t> </a:t>
            </a:r>
            <a:r>
              <a:rPr lang="en-US" altLang="zh-TW" b="1" dirty="0">
                <a:effectLst/>
                <a:latin typeface="源雲明體 TTF Regular" panose="02020400000000000000" pitchFamily="18" charset="-120"/>
                <a:ea typeface="源雲明體 TTF Regular" panose="02020400000000000000" pitchFamily="18" charset="-120"/>
              </a:rPr>
              <a:t>:</a:t>
            </a:r>
            <a:br>
              <a:rPr lang="en-US" altLang="zh-TW" b="1" dirty="0">
                <a:effectLst/>
                <a:latin typeface="源雲明體 TTF Regular" panose="02020400000000000000" pitchFamily="18" charset="-120"/>
                <a:ea typeface="源雲明體 TTF Regular" panose="02020400000000000000" pitchFamily="18" charset="-120"/>
              </a:rPr>
            </a:br>
            <a:r>
              <a:rPr lang="en-US" altLang="zh-TW" b="1" dirty="0">
                <a:effectLst/>
                <a:latin typeface="源雲明體 TTF Regular" panose="02020400000000000000" pitchFamily="18" charset="-120"/>
                <a:ea typeface="源雲明體 TTF Regular" panose="02020400000000000000" pitchFamily="18" charset="-120"/>
              </a:rPr>
              <a:t>VAE</a:t>
            </a:r>
            <a:r>
              <a:rPr lang="zh-TW" altLang="en-US" b="1" dirty="0">
                <a:effectLst/>
                <a:latin typeface="源雲明體 TTF Regular" panose="02020400000000000000" pitchFamily="18" charset="-120"/>
                <a:ea typeface="源雲明體 TTF Regular" panose="02020400000000000000" pitchFamily="18" charset="-120"/>
              </a:rPr>
              <a:t>加上額外條件</a:t>
            </a:r>
            <a:r>
              <a:rPr lang="en-US" altLang="zh-TW" b="1" dirty="0">
                <a:effectLst/>
                <a:latin typeface="源雲明體 TTF Regular" panose="02020400000000000000" pitchFamily="18" charset="-120"/>
                <a:ea typeface="源雲明體 TTF Regular" panose="02020400000000000000" pitchFamily="18" charset="-120"/>
              </a:rPr>
              <a:t>(</a:t>
            </a:r>
            <a:r>
              <a:rPr lang="zh-TW" altLang="en-US" b="1" dirty="0">
                <a:effectLst/>
                <a:latin typeface="源雲明體 TTF Regular" panose="02020400000000000000" pitchFamily="18" charset="-120"/>
                <a:ea typeface="源雲明體 TTF Regular" panose="02020400000000000000" pitchFamily="18" charset="-120"/>
              </a:rPr>
              <a:t>儲存變數</a:t>
            </a:r>
            <a:r>
              <a:rPr lang="en-US" altLang="zh-TW" b="1" dirty="0">
                <a:effectLst/>
                <a:latin typeface="源雲明體 TTF Regular" panose="02020400000000000000" pitchFamily="18" charset="-120"/>
                <a:ea typeface="源雲明體 TTF Regular" panose="02020400000000000000" pitchFamily="18" charset="-120"/>
              </a:rPr>
              <a:t>)</a:t>
            </a:r>
            <a:r>
              <a:rPr lang="zh-TW" altLang="en-US" b="1" dirty="0">
                <a:effectLst/>
                <a:latin typeface="源雲明體 TTF Regular" panose="02020400000000000000" pitchFamily="18" charset="-120"/>
                <a:ea typeface="源雲明體 TTF Regular" panose="02020400000000000000" pitchFamily="18" charset="-120"/>
              </a:rPr>
              <a:t>後構成</a:t>
            </a:r>
            <a:r>
              <a:rPr lang="en-US" altLang="zh-TW" b="1" dirty="0">
                <a:effectLst/>
                <a:latin typeface="源雲明體 TTF Regular" panose="02020400000000000000" pitchFamily="18" charset="-120"/>
                <a:ea typeface="源雲明體 TTF Regular" panose="02020400000000000000" pitchFamily="18" charset="-120"/>
              </a:rPr>
              <a:t>CVAE </a:t>
            </a:r>
          </a:p>
          <a:p>
            <a:endParaRPr lang="zh-TW" altLang="en-US" dirty="0">
              <a:latin typeface="源雲明體 TTF Regular" panose="02020400000000000000" pitchFamily="18" charset="-120"/>
              <a:ea typeface="源雲明體 TTF Regular" panose="02020400000000000000" pitchFamily="18" charset="-120"/>
            </a:endParaRPr>
          </a:p>
        </p:txBody>
      </p:sp>
      <p:sp>
        <p:nvSpPr>
          <p:cNvPr id="4" name="投影片編號版面配置區 3">
            <a:extLst>
              <a:ext uri="{FF2B5EF4-FFF2-40B4-BE49-F238E27FC236}">
                <a16:creationId xmlns:a16="http://schemas.microsoft.com/office/drawing/2014/main" id="{BB8F75A2-FF61-4DA1-B78E-7DAB601B7236}"/>
              </a:ext>
            </a:extLst>
          </p:cNvPr>
          <p:cNvSpPr>
            <a:spLocks noGrp="1"/>
          </p:cNvSpPr>
          <p:nvPr>
            <p:ph type="sldNum" sz="quarter" idx="12"/>
          </p:nvPr>
        </p:nvSpPr>
        <p:spPr/>
        <p:txBody>
          <a:bodyPr/>
          <a:lstStyle/>
          <a:p>
            <a:fld id="{94C7A86F-9B11-43A6-B8AA-BF3E3E707141}" type="slidenum">
              <a:rPr lang="zh-TW" altLang="en-US" smtClean="0"/>
              <a:t>8</a:t>
            </a:fld>
            <a:endParaRPr lang="zh-TW" altLang="en-US"/>
          </a:p>
        </p:txBody>
      </p:sp>
      <p:pic>
        <p:nvPicPr>
          <p:cNvPr id="6" name="圖片 5">
            <a:extLst>
              <a:ext uri="{FF2B5EF4-FFF2-40B4-BE49-F238E27FC236}">
                <a16:creationId xmlns:a16="http://schemas.microsoft.com/office/drawing/2014/main" id="{4614601B-D568-4481-8449-C569746F9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447" y="2636121"/>
            <a:ext cx="6660457" cy="2773920"/>
          </a:xfrm>
          <a:prstGeom prst="rect">
            <a:avLst/>
          </a:prstGeom>
        </p:spPr>
      </p:pic>
    </p:spTree>
    <p:extLst>
      <p:ext uri="{BB962C8B-B14F-4D97-AF65-F5344CB8AC3E}">
        <p14:creationId xmlns:p14="http://schemas.microsoft.com/office/powerpoint/2010/main" val="309871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B13DD8-CD0D-4194-B6E4-D22DDBE80E50}"/>
              </a:ext>
            </a:extLst>
          </p:cNvPr>
          <p:cNvSpPr>
            <a:spLocks noGrp="1"/>
          </p:cNvSpPr>
          <p:nvPr>
            <p:ph type="title"/>
          </p:nvPr>
        </p:nvSpPr>
        <p:spPr/>
        <p:txBody>
          <a:bodyPr/>
          <a:lstStyle/>
          <a:p>
            <a:r>
              <a:rPr lang="zh-TW" altLang="en-US" b="1" dirty="0">
                <a:latin typeface="源雲明體 TTF Regular" panose="02020400000000000000" pitchFamily="18" charset="-120"/>
                <a:ea typeface="源雲明體 TTF Regular" panose="02020400000000000000" pitchFamily="18" charset="-120"/>
              </a:rPr>
              <a:t>名詞補充</a:t>
            </a:r>
          </a:p>
        </p:txBody>
      </p:sp>
      <p:sp>
        <p:nvSpPr>
          <p:cNvPr id="3" name="內容版面配置區 2">
            <a:extLst>
              <a:ext uri="{FF2B5EF4-FFF2-40B4-BE49-F238E27FC236}">
                <a16:creationId xmlns:a16="http://schemas.microsoft.com/office/drawing/2014/main" id="{8DE0BAA5-E850-4D4B-AC2D-F25CAD786CD9}"/>
              </a:ext>
            </a:extLst>
          </p:cNvPr>
          <p:cNvSpPr>
            <a:spLocks noGrp="1"/>
          </p:cNvSpPr>
          <p:nvPr>
            <p:ph idx="1"/>
          </p:nvPr>
        </p:nvSpPr>
        <p:spPr/>
        <p:txBody>
          <a:bodyPr/>
          <a:lstStyle/>
          <a:p>
            <a:pPr latinLnBrk="1"/>
            <a:r>
              <a:rPr lang="en-US" altLang="zh-TW" b="1" dirty="0">
                <a:effectLst/>
                <a:latin typeface="源雲明體 TTF Regular" panose="02020400000000000000" pitchFamily="18" charset="-120"/>
                <a:ea typeface="源雲明體 TTF Regular" panose="02020400000000000000" pitchFamily="18" charset="-120"/>
              </a:rPr>
              <a:t>AAM (Active Appearance Model)</a:t>
            </a:r>
            <a:r>
              <a:rPr lang="zh-TW" altLang="en-US" b="1" dirty="0">
                <a:effectLst/>
                <a:latin typeface="源雲明體 TTF Regular" panose="02020400000000000000" pitchFamily="18" charset="-120"/>
                <a:ea typeface="源雲明體 TTF Regular" panose="02020400000000000000" pitchFamily="18" charset="-120"/>
              </a:rPr>
              <a:t> </a:t>
            </a:r>
            <a:r>
              <a:rPr lang="en-US" altLang="zh-TW" b="1" dirty="0">
                <a:effectLst/>
                <a:latin typeface="源雲明體 TTF Regular" panose="02020400000000000000" pitchFamily="18" charset="-120"/>
                <a:ea typeface="源雲明體 TTF Regular" panose="02020400000000000000" pitchFamily="18" charset="-120"/>
              </a:rPr>
              <a:t>:</a:t>
            </a:r>
            <a:br>
              <a:rPr lang="en-US" altLang="zh-TW" b="1" dirty="0">
                <a:effectLst/>
                <a:latin typeface="源雲明體 TTF Regular" panose="02020400000000000000" pitchFamily="18" charset="-120"/>
                <a:ea typeface="源雲明體 TTF Regular" panose="02020400000000000000" pitchFamily="18" charset="-120"/>
              </a:rPr>
            </a:br>
            <a:r>
              <a:rPr lang="zh-TW" altLang="en-US" b="1" dirty="0">
                <a:effectLst/>
                <a:latin typeface="源雲明體 TTF Regular" panose="02020400000000000000" pitchFamily="18" charset="-120"/>
                <a:ea typeface="源雲明體 TTF Regular" panose="02020400000000000000" pitchFamily="18" charset="-120"/>
              </a:rPr>
              <a:t>前身為</a:t>
            </a:r>
            <a:r>
              <a:rPr lang="en-US" altLang="zh-TW" b="1" dirty="0">
                <a:effectLst/>
                <a:latin typeface="源雲明體 TTF Regular" panose="02020400000000000000" pitchFamily="18" charset="-120"/>
                <a:ea typeface="源雲明體 TTF Regular" panose="02020400000000000000" pitchFamily="18" charset="-120"/>
              </a:rPr>
              <a:t>ASM(Active Shape Model), </a:t>
            </a:r>
            <a:r>
              <a:rPr lang="zh-TW" altLang="en-US" b="1" dirty="0">
                <a:effectLst/>
                <a:latin typeface="源雲明體 TTF Regular" panose="02020400000000000000" pitchFamily="18" charset="-120"/>
                <a:ea typeface="源雲明體 TTF Regular" panose="02020400000000000000" pitchFamily="18" charset="-120"/>
              </a:rPr>
              <a:t>運用</a:t>
            </a:r>
            <a:r>
              <a:rPr lang="en-US" altLang="zh-TW" b="1" dirty="0">
                <a:effectLst/>
              </a:rPr>
              <a:t> PCA(Principal components analysis)</a:t>
            </a:r>
            <a:r>
              <a:rPr lang="zh-TW" altLang="en-US" b="1" dirty="0">
                <a:effectLst/>
                <a:latin typeface="源雲明體 TTF Regular" panose="02020400000000000000" pitchFamily="18" charset="-120"/>
                <a:ea typeface="源雲明體 TTF Regular" panose="02020400000000000000" pitchFamily="18" charset="-120"/>
              </a:rPr>
              <a:t>來建立描述形狀特徵的模型；相較</a:t>
            </a:r>
            <a:r>
              <a:rPr lang="en-US" altLang="zh-TW" b="1" dirty="0">
                <a:effectLst/>
                <a:latin typeface="源雲明體 TTF Regular" panose="02020400000000000000" pitchFamily="18" charset="-120"/>
                <a:ea typeface="源雲明體 TTF Regular" panose="02020400000000000000" pitchFamily="18" charset="-120"/>
              </a:rPr>
              <a:t>ASM</a:t>
            </a:r>
            <a:r>
              <a:rPr lang="zh-TW" altLang="en-US" b="1" dirty="0">
                <a:effectLst/>
                <a:latin typeface="源雲明體 TTF Regular" panose="02020400000000000000" pitchFamily="18" charset="-120"/>
                <a:ea typeface="源雲明體 TTF Regular" panose="02020400000000000000" pitchFamily="18" charset="-120"/>
              </a:rPr>
              <a:t>，</a:t>
            </a:r>
            <a:r>
              <a:rPr lang="en-US" altLang="zh-TW" b="1" dirty="0">
                <a:effectLst/>
                <a:latin typeface="源雲明體 TTF Regular" panose="02020400000000000000" pitchFamily="18" charset="-120"/>
                <a:ea typeface="源雲明體 TTF Regular" panose="02020400000000000000" pitchFamily="18" charset="-120"/>
              </a:rPr>
              <a:t>AAM</a:t>
            </a:r>
            <a:r>
              <a:rPr lang="zh-TW" altLang="en-US" b="1" dirty="0">
                <a:effectLst/>
                <a:latin typeface="源雲明體 TTF Regular" panose="02020400000000000000" pitchFamily="18" charset="-120"/>
                <a:ea typeface="源雲明體 TTF Regular" panose="02020400000000000000" pitchFamily="18" charset="-120"/>
              </a:rPr>
              <a:t>除了建立線性模型外，還記錄並分析了臉部的紋理特徵，並結合兩者嘗試找出關聯。</a:t>
            </a:r>
            <a:endParaRPr lang="en-US" altLang="zh-TW" b="1" dirty="0">
              <a:effectLst/>
              <a:latin typeface="源雲明體 TTF Regular" panose="02020400000000000000" pitchFamily="18" charset="-120"/>
              <a:ea typeface="源雲明體 TTF Regular" panose="02020400000000000000" pitchFamily="18" charset="-120"/>
            </a:endParaRPr>
          </a:p>
          <a:p>
            <a:endParaRPr lang="zh-TW" altLang="en-US" dirty="0">
              <a:latin typeface="源雲明體 TTF Regular" panose="02020400000000000000" pitchFamily="18" charset="-120"/>
              <a:ea typeface="源雲明體 TTF Regular" panose="02020400000000000000" pitchFamily="18" charset="-120"/>
            </a:endParaRPr>
          </a:p>
        </p:txBody>
      </p:sp>
      <p:sp>
        <p:nvSpPr>
          <p:cNvPr id="4" name="投影片編號版面配置區 3">
            <a:extLst>
              <a:ext uri="{FF2B5EF4-FFF2-40B4-BE49-F238E27FC236}">
                <a16:creationId xmlns:a16="http://schemas.microsoft.com/office/drawing/2014/main" id="{BB8F75A2-FF61-4DA1-B78E-7DAB601B7236}"/>
              </a:ext>
            </a:extLst>
          </p:cNvPr>
          <p:cNvSpPr>
            <a:spLocks noGrp="1"/>
          </p:cNvSpPr>
          <p:nvPr>
            <p:ph type="sldNum" sz="quarter" idx="12"/>
          </p:nvPr>
        </p:nvSpPr>
        <p:spPr/>
        <p:txBody>
          <a:bodyPr/>
          <a:lstStyle/>
          <a:p>
            <a:fld id="{94C7A86F-9B11-43A6-B8AA-BF3E3E707141}" type="slidenum">
              <a:rPr lang="zh-TW" altLang="en-US" smtClean="0"/>
              <a:t>9</a:t>
            </a:fld>
            <a:endParaRPr lang="zh-TW" altLang="en-US"/>
          </a:p>
        </p:txBody>
      </p:sp>
      <p:pic>
        <p:nvPicPr>
          <p:cNvPr id="8" name="圖片 7">
            <a:extLst>
              <a:ext uri="{FF2B5EF4-FFF2-40B4-BE49-F238E27FC236}">
                <a16:creationId xmlns:a16="http://schemas.microsoft.com/office/drawing/2014/main" id="{00B37E92-4333-4DE4-A7F3-2660DD51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289" y="3294377"/>
            <a:ext cx="6200774" cy="2411412"/>
          </a:xfrm>
          <a:prstGeom prst="rect">
            <a:avLst/>
          </a:prstGeom>
        </p:spPr>
      </p:pic>
    </p:spTree>
    <p:extLst>
      <p:ext uri="{BB962C8B-B14F-4D97-AF65-F5344CB8AC3E}">
        <p14:creationId xmlns:p14="http://schemas.microsoft.com/office/powerpoint/2010/main" val="7842204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石板</Template>
  <TotalTime>991</TotalTime>
  <Words>2642</Words>
  <Application>Microsoft Office PowerPoint</Application>
  <PresentationFormat>寬螢幕</PresentationFormat>
  <Paragraphs>110</Paragraphs>
  <Slides>27</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Calisto MT</vt:lpstr>
      <vt:lpstr>源雲明體 TTF SemiBold</vt:lpstr>
      <vt:lpstr>Wingdings 2</vt:lpstr>
      <vt:lpstr>源雲明體 TTF Regular</vt:lpstr>
      <vt:lpstr>微軟正黑體</vt:lpstr>
      <vt:lpstr>Trebuchet MS</vt:lpstr>
      <vt:lpstr>Calibri</vt:lpstr>
      <vt:lpstr>新細明體</vt:lpstr>
      <vt:lpstr>石板</vt:lpstr>
      <vt:lpstr>Deep Appearance Models for Face Rendering</vt:lpstr>
      <vt:lpstr>ABSTRACT</vt:lpstr>
      <vt:lpstr>INTRODUCTION</vt:lpstr>
      <vt:lpstr>INTRODUCTION</vt:lpstr>
      <vt:lpstr>INTRODUCTION</vt:lpstr>
      <vt:lpstr>PowerPoint 簡報</vt:lpstr>
      <vt:lpstr>INTRODUCTION</vt:lpstr>
      <vt:lpstr>名詞補充</vt:lpstr>
      <vt:lpstr>名詞補充</vt:lpstr>
      <vt:lpstr>名詞補充</vt:lpstr>
      <vt:lpstr>RELATED WORK</vt:lpstr>
      <vt:lpstr>RELATED WORK</vt:lpstr>
      <vt:lpstr>CAPTURING FACIAL DATA</vt:lpstr>
      <vt:lpstr>BUILDING A DATA-DRIVEN AVATAR</vt:lpstr>
      <vt:lpstr>BUILDING A DATA-DRIVEN AVATAR</vt:lpstr>
      <vt:lpstr>PowerPoint 簡報</vt:lpstr>
      <vt:lpstr>PowerPoint 簡報</vt:lpstr>
      <vt:lpstr>DRIVING A DATA-DRIVEN AVAT</vt:lpstr>
      <vt:lpstr>DRIVING A DATA-DRIVEN AVAT</vt:lpstr>
      <vt:lpstr>DRIVING A DATA-DRIVEN AVAT</vt:lpstr>
      <vt:lpstr> RESULT - Qualitative Result</vt:lpstr>
      <vt:lpstr> RESULT - Qualitative Result</vt:lpstr>
      <vt:lpstr> RESULT - Effect of Geometric and Viewpoint Coarseness</vt:lpstr>
      <vt:lpstr> RESULT - Effect of Geometric and Viewpoint Coarseness</vt:lpstr>
      <vt:lpstr> RESULT - Video - driven Animation</vt:lpstr>
      <vt:lpstr> RESULT - Video - driven Animation</vt:lpstr>
      <vt:lpstr>MY OPINION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施佳瑩</dc:creator>
  <cp:lastModifiedBy>施佳瑩</cp:lastModifiedBy>
  <cp:revision>51</cp:revision>
  <dcterms:created xsi:type="dcterms:W3CDTF">2020-06-03T00:32:46Z</dcterms:created>
  <dcterms:modified xsi:type="dcterms:W3CDTF">2020-06-09T09:37:22Z</dcterms:modified>
</cp:coreProperties>
</file>