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
  </p:notesMasterIdLst>
  <p:sldIdLst>
    <p:sldId id="256" r:id="rId2"/>
    <p:sldId id="258" r:id="rId3"/>
    <p:sldId id="257" r:id="rId4"/>
    <p:sldId id="259" r:id="rId5"/>
    <p:sldId id="260" r:id="rId6"/>
    <p:sldId id="261" r:id="rId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B5BC2-72BB-417A-9599-41D5F0292F5C}" type="datetimeFigureOut">
              <a:rPr lang="zh-TW" altLang="en-US" smtClean="0"/>
              <a:t>2020/4/13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919C4-F824-469C-81BE-D8D23BBFACE8}" type="slidenum">
              <a:rPr lang="zh-TW" altLang="en-US" smtClean="0"/>
              <a:t>‹#›</a:t>
            </a:fld>
            <a:endParaRPr lang="zh-TW" altLang="en-US"/>
          </a:p>
        </p:txBody>
      </p:sp>
    </p:spTree>
    <p:extLst>
      <p:ext uri="{BB962C8B-B14F-4D97-AF65-F5344CB8AC3E}">
        <p14:creationId xmlns:p14="http://schemas.microsoft.com/office/powerpoint/2010/main" val="38899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07B111-61CE-4D18-A97B-CAD9A51798E9}"/>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4AF120EE-D902-411F-AFB6-66EA072E6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8F3E7CC2-DAD9-44D5-AD43-44678AB6547A}"/>
              </a:ext>
            </a:extLst>
          </p:cNvPr>
          <p:cNvSpPr>
            <a:spLocks noGrp="1"/>
          </p:cNvSpPr>
          <p:nvPr>
            <p:ph type="dt" sz="half" idx="10"/>
          </p:nvPr>
        </p:nvSpPr>
        <p:spPr/>
        <p:txBody>
          <a:bodyPr/>
          <a:lstStyle/>
          <a:p>
            <a:fld id="{4E92E07F-EBEE-4B25-9121-916A3140F0D6}" type="datetime1">
              <a:rPr lang="zh-TW" altLang="en-US" smtClean="0"/>
              <a:t>2020/4/13</a:t>
            </a:fld>
            <a:endParaRPr lang="zh-TW" altLang="en-US"/>
          </a:p>
        </p:txBody>
      </p:sp>
      <p:sp>
        <p:nvSpPr>
          <p:cNvPr id="5" name="頁尾版面配置區 4">
            <a:extLst>
              <a:ext uri="{FF2B5EF4-FFF2-40B4-BE49-F238E27FC236}">
                <a16:creationId xmlns:a16="http://schemas.microsoft.com/office/drawing/2014/main" id="{7E1F9AAF-314D-43DA-B55B-2216C3E33045}"/>
              </a:ext>
            </a:extLst>
          </p:cNvPr>
          <p:cNvSpPr>
            <a:spLocks noGrp="1"/>
          </p:cNvSpPr>
          <p:nvPr>
            <p:ph type="ftr" sz="quarter" idx="11"/>
          </p:nvPr>
        </p:nvSpPr>
        <p:spPr/>
        <p:txBody>
          <a:bodyPr/>
          <a:lstStyle/>
          <a:p>
            <a:r>
              <a:rPr lang="en-US" altLang="zh-TW"/>
              <a:t>ADAF Archive 2017- Brainlight</a:t>
            </a:r>
            <a:endParaRPr lang="zh-TW" altLang="en-US"/>
          </a:p>
        </p:txBody>
      </p:sp>
      <p:sp>
        <p:nvSpPr>
          <p:cNvPr id="6" name="投影片編號版面配置區 5">
            <a:extLst>
              <a:ext uri="{FF2B5EF4-FFF2-40B4-BE49-F238E27FC236}">
                <a16:creationId xmlns:a16="http://schemas.microsoft.com/office/drawing/2014/main" id="{F72FDE00-569C-4C1B-8AD0-810D08D21D51}"/>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19928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FE365D-E8CB-44F5-9591-F8597E3661D8}"/>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34C5D94F-1D45-4B24-9C4B-434F7E88D717}"/>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1FC2F4D-75A4-454E-B2EA-B481E3EDECD4}"/>
              </a:ext>
            </a:extLst>
          </p:cNvPr>
          <p:cNvSpPr>
            <a:spLocks noGrp="1"/>
          </p:cNvSpPr>
          <p:nvPr>
            <p:ph type="dt" sz="half" idx="10"/>
          </p:nvPr>
        </p:nvSpPr>
        <p:spPr/>
        <p:txBody>
          <a:bodyPr/>
          <a:lstStyle/>
          <a:p>
            <a:fld id="{3E6EF853-7279-4ACB-9212-0A2792EADEFA}" type="datetime1">
              <a:rPr lang="zh-TW" altLang="en-US" smtClean="0"/>
              <a:t>2020/4/13</a:t>
            </a:fld>
            <a:endParaRPr lang="zh-TW" altLang="en-US"/>
          </a:p>
        </p:txBody>
      </p:sp>
      <p:sp>
        <p:nvSpPr>
          <p:cNvPr id="5" name="頁尾版面配置區 4">
            <a:extLst>
              <a:ext uri="{FF2B5EF4-FFF2-40B4-BE49-F238E27FC236}">
                <a16:creationId xmlns:a16="http://schemas.microsoft.com/office/drawing/2014/main" id="{0F8FBFD3-EAFD-4895-8475-3D3E1169843F}"/>
              </a:ext>
            </a:extLst>
          </p:cNvPr>
          <p:cNvSpPr>
            <a:spLocks noGrp="1"/>
          </p:cNvSpPr>
          <p:nvPr>
            <p:ph type="ftr" sz="quarter" idx="11"/>
          </p:nvPr>
        </p:nvSpPr>
        <p:spPr/>
        <p:txBody>
          <a:bodyPr/>
          <a:lstStyle/>
          <a:p>
            <a:r>
              <a:rPr lang="en-US" altLang="zh-TW"/>
              <a:t>ADAF Archive 2017- Brainlight</a:t>
            </a:r>
            <a:endParaRPr lang="zh-TW" altLang="en-US"/>
          </a:p>
        </p:txBody>
      </p:sp>
      <p:sp>
        <p:nvSpPr>
          <p:cNvPr id="6" name="投影片編號版面配置區 5">
            <a:extLst>
              <a:ext uri="{FF2B5EF4-FFF2-40B4-BE49-F238E27FC236}">
                <a16:creationId xmlns:a16="http://schemas.microsoft.com/office/drawing/2014/main" id="{DFCA13F2-22E1-4EF1-A21F-A47116B268E5}"/>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1245814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6077336-FE1A-4090-9300-44F01DD7CF17}"/>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C4B1D5CD-77A7-4E26-ADE8-D349AF035141}"/>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473ADF7-F534-4964-BCFE-6874409A51C9}"/>
              </a:ext>
            </a:extLst>
          </p:cNvPr>
          <p:cNvSpPr>
            <a:spLocks noGrp="1"/>
          </p:cNvSpPr>
          <p:nvPr>
            <p:ph type="dt" sz="half" idx="10"/>
          </p:nvPr>
        </p:nvSpPr>
        <p:spPr/>
        <p:txBody>
          <a:bodyPr/>
          <a:lstStyle/>
          <a:p>
            <a:fld id="{6ACB6C3B-A3F8-41DA-A068-610A2E717224}" type="datetime1">
              <a:rPr lang="zh-TW" altLang="en-US" smtClean="0"/>
              <a:t>2020/4/13</a:t>
            </a:fld>
            <a:endParaRPr lang="zh-TW" altLang="en-US"/>
          </a:p>
        </p:txBody>
      </p:sp>
      <p:sp>
        <p:nvSpPr>
          <p:cNvPr id="5" name="頁尾版面配置區 4">
            <a:extLst>
              <a:ext uri="{FF2B5EF4-FFF2-40B4-BE49-F238E27FC236}">
                <a16:creationId xmlns:a16="http://schemas.microsoft.com/office/drawing/2014/main" id="{CBCB7A11-3F52-44C5-A39E-74C2CBB73D36}"/>
              </a:ext>
            </a:extLst>
          </p:cNvPr>
          <p:cNvSpPr>
            <a:spLocks noGrp="1"/>
          </p:cNvSpPr>
          <p:nvPr>
            <p:ph type="ftr" sz="quarter" idx="11"/>
          </p:nvPr>
        </p:nvSpPr>
        <p:spPr/>
        <p:txBody>
          <a:bodyPr/>
          <a:lstStyle/>
          <a:p>
            <a:r>
              <a:rPr lang="en-US" altLang="zh-TW"/>
              <a:t>ADAF Archive 2017- Brainlight</a:t>
            </a:r>
            <a:endParaRPr lang="zh-TW" altLang="en-US"/>
          </a:p>
        </p:txBody>
      </p:sp>
      <p:sp>
        <p:nvSpPr>
          <p:cNvPr id="6" name="投影片編號版面配置區 5">
            <a:extLst>
              <a:ext uri="{FF2B5EF4-FFF2-40B4-BE49-F238E27FC236}">
                <a16:creationId xmlns:a16="http://schemas.microsoft.com/office/drawing/2014/main" id="{E791AFC2-AB35-4CA1-89AB-3EFE7EAC5CD2}"/>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1559994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71CFE5-D81B-4C6B-B8F4-E99D9E28388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A37B29D-84E9-434D-8D08-38E91B304FC0}"/>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CE6A5CC-1AE0-42A5-89A2-06C7E1197089}"/>
              </a:ext>
            </a:extLst>
          </p:cNvPr>
          <p:cNvSpPr>
            <a:spLocks noGrp="1"/>
          </p:cNvSpPr>
          <p:nvPr>
            <p:ph type="dt" sz="half" idx="10"/>
          </p:nvPr>
        </p:nvSpPr>
        <p:spPr/>
        <p:txBody>
          <a:bodyPr/>
          <a:lstStyle/>
          <a:p>
            <a:fld id="{FB2329D1-B60C-42E0-BD56-794C365CFAB7}" type="datetime1">
              <a:rPr lang="zh-TW" altLang="en-US" smtClean="0"/>
              <a:t>2020/4/13</a:t>
            </a:fld>
            <a:endParaRPr lang="zh-TW" altLang="en-US"/>
          </a:p>
        </p:txBody>
      </p:sp>
      <p:sp>
        <p:nvSpPr>
          <p:cNvPr id="5" name="頁尾版面配置區 4">
            <a:extLst>
              <a:ext uri="{FF2B5EF4-FFF2-40B4-BE49-F238E27FC236}">
                <a16:creationId xmlns:a16="http://schemas.microsoft.com/office/drawing/2014/main" id="{78A3C5F7-CDF6-4CAF-B3A5-07339554E519}"/>
              </a:ext>
            </a:extLst>
          </p:cNvPr>
          <p:cNvSpPr>
            <a:spLocks noGrp="1"/>
          </p:cNvSpPr>
          <p:nvPr>
            <p:ph type="ftr" sz="quarter" idx="11"/>
          </p:nvPr>
        </p:nvSpPr>
        <p:spPr/>
        <p:txBody>
          <a:bodyPr/>
          <a:lstStyle/>
          <a:p>
            <a:r>
              <a:rPr lang="en-US" altLang="zh-TW"/>
              <a:t>ADAF Archive 2017- Brainlight</a:t>
            </a:r>
            <a:endParaRPr lang="zh-TW" altLang="en-US"/>
          </a:p>
        </p:txBody>
      </p:sp>
      <p:sp>
        <p:nvSpPr>
          <p:cNvPr id="6" name="投影片編號版面配置區 5">
            <a:extLst>
              <a:ext uri="{FF2B5EF4-FFF2-40B4-BE49-F238E27FC236}">
                <a16:creationId xmlns:a16="http://schemas.microsoft.com/office/drawing/2014/main" id="{45900F97-6129-4BCA-9665-DA855223626C}"/>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305467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FA82C1-AF2A-4BC5-98D4-B1550882024B}"/>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AFB90C1-3587-44B3-9CA3-F00BB78E31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97623CFE-DB23-462D-A679-7D5EBFF5E1AE}"/>
              </a:ext>
            </a:extLst>
          </p:cNvPr>
          <p:cNvSpPr>
            <a:spLocks noGrp="1"/>
          </p:cNvSpPr>
          <p:nvPr>
            <p:ph type="dt" sz="half" idx="10"/>
          </p:nvPr>
        </p:nvSpPr>
        <p:spPr/>
        <p:txBody>
          <a:bodyPr/>
          <a:lstStyle/>
          <a:p>
            <a:fld id="{3992EF6F-B463-4ABC-B96F-79F72D0F76C2}" type="datetime1">
              <a:rPr lang="zh-TW" altLang="en-US" smtClean="0"/>
              <a:t>2020/4/13</a:t>
            </a:fld>
            <a:endParaRPr lang="zh-TW" altLang="en-US"/>
          </a:p>
        </p:txBody>
      </p:sp>
      <p:sp>
        <p:nvSpPr>
          <p:cNvPr id="5" name="頁尾版面配置區 4">
            <a:extLst>
              <a:ext uri="{FF2B5EF4-FFF2-40B4-BE49-F238E27FC236}">
                <a16:creationId xmlns:a16="http://schemas.microsoft.com/office/drawing/2014/main" id="{08A42920-61E6-4AD2-9A63-1D3AF29C475F}"/>
              </a:ext>
            </a:extLst>
          </p:cNvPr>
          <p:cNvSpPr>
            <a:spLocks noGrp="1"/>
          </p:cNvSpPr>
          <p:nvPr>
            <p:ph type="ftr" sz="quarter" idx="11"/>
          </p:nvPr>
        </p:nvSpPr>
        <p:spPr/>
        <p:txBody>
          <a:bodyPr/>
          <a:lstStyle/>
          <a:p>
            <a:r>
              <a:rPr lang="en-US" altLang="zh-TW"/>
              <a:t>ADAF Archive 2017- Brainlight</a:t>
            </a:r>
            <a:endParaRPr lang="zh-TW" altLang="en-US"/>
          </a:p>
        </p:txBody>
      </p:sp>
      <p:sp>
        <p:nvSpPr>
          <p:cNvPr id="6" name="投影片編號版面配置區 5">
            <a:extLst>
              <a:ext uri="{FF2B5EF4-FFF2-40B4-BE49-F238E27FC236}">
                <a16:creationId xmlns:a16="http://schemas.microsoft.com/office/drawing/2014/main" id="{903DBC7D-1C06-49BD-A6B3-8918BB191ADA}"/>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203201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3349D0-7B43-472A-AC78-5079ED37092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98EF674-C41D-4472-A0EC-98A3B377512B}"/>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ECFD74C-4265-4D93-A52C-55CCE5DE6206}"/>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54D8AB98-6B99-4D06-9D4D-A9C1FACC52E3}"/>
              </a:ext>
            </a:extLst>
          </p:cNvPr>
          <p:cNvSpPr>
            <a:spLocks noGrp="1"/>
          </p:cNvSpPr>
          <p:nvPr>
            <p:ph type="dt" sz="half" idx="10"/>
          </p:nvPr>
        </p:nvSpPr>
        <p:spPr/>
        <p:txBody>
          <a:bodyPr/>
          <a:lstStyle/>
          <a:p>
            <a:fld id="{0F8A47DB-23D6-4DEC-8AC1-81CD1F7D6B1A}" type="datetime1">
              <a:rPr lang="zh-TW" altLang="en-US" smtClean="0"/>
              <a:t>2020/4/13</a:t>
            </a:fld>
            <a:endParaRPr lang="zh-TW" altLang="en-US"/>
          </a:p>
        </p:txBody>
      </p:sp>
      <p:sp>
        <p:nvSpPr>
          <p:cNvPr id="6" name="頁尾版面配置區 5">
            <a:extLst>
              <a:ext uri="{FF2B5EF4-FFF2-40B4-BE49-F238E27FC236}">
                <a16:creationId xmlns:a16="http://schemas.microsoft.com/office/drawing/2014/main" id="{12B75477-C04D-4538-AB61-E14E55DA9247}"/>
              </a:ext>
            </a:extLst>
          </p:cNvPr>
          <p:cNvSpPr>
            <a:spLocks noGrp="1"/>
          </p:cNvSpPr>
          <p:nvPr>
            <p:ph type="ftr" sz="quarter" idx="11"/>
          </p:nvPr>
        </p:nvSpPr>
        <p:spPr/>
        <p:txBody>
          <a:bodyPr/>
          <a:lstStyle/>
          <a:p>
            <a:r>
              <a:rPr lang="en-US" altLang="zh-TW"/>
              <a:t>ADAF Archive 2017- Brainlight</a:t>
            </a:r>
            <a:endParaRPr lang="zh-TW" altLang="en-US"/>
          </a:p>
        </p:txBody>
      </p:sp>
      <p:sp>
        <p:nvSpPr>
          <p:cNvPr id="7" name="投影片編號版面配置區 6">
            <a:extLst>
              <a:ext uri="{FF2B5EF4-FFF2-40B4-BE49-F238E27FC236}">
                <a16:creationId xmlns:a16="http://schemas.microsoft.com/office/drawing/2014/main" id="{1164AB73-CC5E-4B3E-86B9-A7AAC607161B}"/>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407432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E1994B-71D1-4C0E-96EE-C7A976583BCE}"/>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4CEF72A-92FC-45B7-8DC7-A56F3B6337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110F1F71-32A4-4B58-8EFF-5273DDD5FD76}"/>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5D3C3C35-278F-4DC1-B8CE-0EE689C166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838F3B70-3F20-424D-B62F-2A910E790EB7}"/>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DF15F3F-46DE-4FED-AAAE-6CC96C9B4AB4}"/>
              </a:ext>
            </a:extLst>
          </p:cNvPr>
          <p:cNvSpPr>
            <a:spLocks noGrp="1"/>
          </p:cNvSpPr>
          <p:nvPr>
            <p:ph type="dt" sz="half" idx="10"/>
          </p:nvPr>
        </p:nvSpPr>
        <p:spPr/>
        <p:txBody>
          <a:bodyPr/>
          <a:lstStyle/>
          <a:p>
            <a:fld id="{13AD6EE1-11A6-4ED0-8A24-F62D31E80FA9}" type="datetime1">
              <a:rPr lang="zh-TW" altLang="en-US" smtClean="0"/>
              <a:t>2020/4/13</a:t>
            </a:fld>
            <a:endParaRPr lang="zh-TW" altLang="en-US"/>
          </a:p>
        </p:txBody>
      </p:sp>
      <p:sp>
        <p:nvSpPr>
          <p:cNvPr id="8" name="頁尾版面配置區 7">
            <a:extLst>
              <a:ext uri="{FF2B5EF4-FFF2-40B4-BE49-F238E27FC236}">
                <a16:creationId xmlns:a16="http://schemas.microsoft.com/office/drawing/2014/main" id="{AC80D146-B7DA-4C3F-A786-F943046986BC}"/>
              </a:ext>
            </a:extLst>
          </p:cNvPr>
          <p:cNvSpPr>
            <a:spLocks noGrp="1"/>
          </p:cNvSpPr>
          <p:nvPr>
            <p:ph type="ftr" sz="quarter" idx="11"/>
          </p:nvPr>
        </p:nvSpPr>
        <p:spPr/>
        <p:txBody>
          <a:bodyPr/>
          <a:lstStyle/>
          <a:p>
            <a:r>
              <a:rPr lang="en-US" altLang="zh-TW"/>
              <a:t>ADAF Archive 2017- Brainlight</a:t>
            </a:r>
            <a:endParaRPr lang="zh-TW" altLang="en-US"/>
          </a:p>
        </p:txBody>
      </p:sp>
      <p:sp>
        <p:nvSpPr>
          <p:cNvPr id="9" name="投影片編號版面配置區 8">
            <a:extLst>
              <a:ext uri="{FF2B5EF4-FFF2-40B4-BE49-F238E27FC236}">
                <a16:creationId xmlns:a16="http://schemas.microsoft.com/office/drawing/2014/main" id="{06899192-5702-4B81-B845-E31277C11C46}"/>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357177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44317F-302E-4D0E-9ED3-ACED07F8C9E5}"/>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EABB3325-18FD-4435-8152-BFD737D591E9}"/>
              </a:ext>
            </a:extLst>
          </p:cNvPr>
          <p:cNvSpPr>
            <a:spLocks noGrp="1"/>
          </p:cNvSpPr>
          <p:nvPr>
            <p:ph type="dt" sz="half" idx="10"/>
          </p:nvPr>
        </p:nvSpPr>
        <p:spPr/>
        <p:txBody>
          <a:bodyPr/>
          <a:lstStyle/>
          <a:p>
            <a:fld id="{91B2904E-43B5-4E76-AD6B-9303A562D0D8}" type="datetime1">
              <a:rPr lang="zh-TW" altLang="en-US" smtClean="0"/>
              <a:t>2020/4/13</a:t>
            </a:fld>
            <a:endParaRPr lang="zh-TW" altLang="en-US"/>
          </a:p>
        </p:txBody>
      </p:sp>
      <p:sp>
        <p:nvSpPr>
          <p:cNvPr id="4" name="頁尾版面配置區 3">
            <a:extLst>
              <a:ext uri="{FF2B5EF4-FFF2-40B4-BE49-F238E27FC236}">
                <a16:creationId xmlns:a16="http://schemas.microsoft.com/office/drawing/2014/main" id="{6C952C4C-9988-4C79-8B63-CC5D32A1886E}"/>
              </a:ext>
            </a:extLst>
          </p:cNvPr>
          <p:cNvSpPr>
            <a:spLocks noGrp="1"/>
          </p:cNvSpPr>
          <p:nvPr>
            <p:ph type="ftr" sz="quarter" idx="11"/>
          </p:nvPr>
        </p:nvSpPr>
        <p:spPr/>
        <p:txBody>
          <a:bodyPr/>
          <a:lstStyle/>
          <a:p>
            <a:r>
              <a:rPr lang="en-US" altLang="zh-TW"/>
              <a:t>ADAF Archive 2017- Brainlight</a:t>
            </a:r>
            <a:endParaRPr lang="zh-TW" altLang="en-US"/>
          </a:p>
        </p:txBody>
      </p:sp>
      <p:sp>
        <p:nvSpPr>
          <p:cNvPr id="5" name="投影片編號版面配置區 4">
            <a:extLst>
              <a:ext uri="{FF2B5EF4-FFF2-40B4-BE49-F238E27FC236}">
                <a16:creationId xmlns:a16="http://schemas.microsoft.com/office/drawing/2014/main" id="{4E6D8CE1-FD3F-4697-AD2F-7B1DAC8AC30C}"/>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3173518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15A5D22-5414-4718-9AF4-B0505F86449D}"/>
              </a:ext>
            </a:extLst>
          </p:cNvPr>
          <p:cNvSpPr>
            <a:spLocks noGrp="1"/>
          </p:cNvSpPr>
          <p:nvPr>
            <p:ph type="dt" sz="half" idx="10"/>
          </p:nvPr>
        </p:nvSpPr>
        <p:spPr/>
        <p:txBody>
          <a:bodyPr/>
          <a:lstStyle/>
          <a:p>
            <a:fld id="{0E092E25-B6F2-4F7F-BDD6-2F45F2BC0E0D}" type="datetime1">
              <a:rPr lang="zh-TW" altLang="en-US" smtClean="0"/>
              <a:t>2020/4/13</a:t>
            </a:fld>
            <a:endParaRPr lang="zh-TW" altLang="en-US"/>
          </a:p>
        </p:txBody>
      </p:sp>
      <p:sp>
        <p:nvSpPr>
          <p:cNvPr id="3" name="頁尾版面配置區 2">
            <a:extLst>
              <a:ext uri="{FF2B5EF4-FFF2-40B4-BE49-F238E27FC236}">
                <a16:creationId xmlns:a16="http://schemas.microsoft.com/office/drawing/2014/main" id="{53D89BAA-5C7D-47B1-BCCD-AED8258D57B9}"/>
              </a:ext>
            </a:extLst>
          </p:cNvPr>
          <p:cNvSpPr>
            <a:spLocks noGrp="1"/>
          </p:cNvSpPr>
          <p:nvPr>
            <p:ph type="ftr" sz="quarter" idx="11"/>
          </p:nvPr>
        </p:nvSpPr>
        <p:spPr/>
        <p:txBody>
          <a:bodyPr/>
          <a:lstStyle/>
          <a:p>
            <a:r>
              <a:rPr lang="en-US" altLang="zh-TW"/>
              <a:t>ADAF Archive 2017- Brainlight</a:t>
            </a:r>
            <a:endParaRPr lang="zh-TW" altLang="en-US"/>
          </a:p>
        </p:txBody>
      </p:sp>
      <p:sp>
        <p:nvSpPr>
          <p:cNvPr id="4" name="投影片編號版面配置區 3">
            <a:extLst>
              <a:ext uri="{FF2B5EF4-FFF2-40B4-BE49-F238E27FC236}">
                <a16:creationId xmlns:a16="http://schemas.microsoft.com/office/drawing/2014/main" id="{B6763721-A8B9-4BD8-A30F-90C7388CC650}"/>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15152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5D9693-D546-4BE1-9550-B5B8DC361EE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FD04160-A6F4-43AF-9B17-7E66FFD77B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056467F3-0E20-453E-A4C3-4B6950656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F76B8C39-BC03-416E-ACD0-E107A7E41739}"/>
              </a:ext>
            </a:extLst>
          </p:cNvPr>
          <p:cNvSpPr>
            <a:spLocks noGrp="1"/>
          </p:cNvSpPr>
          <p:nvPr>
            <p:ph type="dt" sz="half" idx="10"/>
          </p:nvPr>
        </p:nvSpPr>
        <p:spPr/>
        <p:txBody>
          <a:bodyPr/>
          <a:lstStyle/>
          <a:p>
            <a:fld id="{8FDF6CA6-9977-41E2-9746-56D2D740F11D}" type="datetime1">
              <a:rPr lang="zh-TW" altLang="en-US" smtClean="0"/>
              <a:t>2020/4/13</a:t>
            </a:fld>
            <a:endParaRPr lang="zh-TW" altLang="en-US"/>
          </a:p>
        </p:txBody>
      </p:sp>
      <p:sp>
        <p:nvSpPr>
          <p:cNvPr id="6" name="頁尾版面配置區 5">
            <a:extLst>
              <a:ext uri="{FF2B5EF4-FFF2-40B4-BE49-F238E27FC236}">
                <a16:creationId xmlns:a16="http://schemas.microsoft.com/office/drawing/2014/main" id="{079D891E-415C-444E-87A9-221EDE0C087A}"/>
              </a:ext>
            </a:extLst>
          </p:cNvPr>
          <p:cNvSpPr>
            <a:spLocks noGrp="1"/>
          </p:cNvSpPr>
          <p:nvPr>
            <p:ph type="ftr" sz="quarter" idx="11"/>
          </p:nvPr>
        </p:nvSpPr>
        <p:spPr/>
        <p:txBody>
          <a:bodyPr/>
          <a:lstStyle/>
          <a:p>
            <a:r>
              <a:rPr lang="en-US" altLang="zh-TW"/>
              <a:t>ADAF Archive 2017- Brainlight</a:t>
            </a:r>
            <a:endParaRPr lang="zh-TW" altLang="en-US"/>
          </a:p>
        </p:txBody>
      </p:sp>
      <p:sp>
        <p:nvSpPr>
          <p:cNvPr id="7" name="投影片編號版面配置區 6">
            <a:extLst>
              <a:ext uri="{FF2B5EF4-FFF2-40B4-BE49-F238E27FC236}">
                <a16:creationId xmlns:a16="http://schemas.microsoft.com/office/drawing/2014/main" id="{07FFE7ED-85B2-4C6F-9E3D-53352720EECD}"/>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1203652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1EF8F6-7A80-4620-B287-277A0BF96D1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8E1DBAA6-B64C-4225-A96E-7029EE68FF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B3750667-3035-412B-B2E1-CE71870C9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8F910C4-A386-4A56-A217-83F2336E5099}"/>
              </a:ext>
            </a:extLst>
          </p:cNvPr>
          <p:cNvSpPr>
            <a:spLocks noGrp="1"/>
          </p:cNvSpPr>
          <p:nvPr>
            <p:ph type="dt" sz="half" idx="10"/>
          </p:nvPr>
        </p:nvSpPr>
        <p:spPr/>
        <p:txBody>
          <a:bodyPr/>
          <a:lstStyle/>
          <a:p>
            <a:fld id="{DBBADEF3-38A5-48AD-BE19-950A681BBA45}" type="datetime1">
              <a:rPr lang="zh-TW" altLang="en-US" smtClean="0"/>
              <a:t>2020/4/13</a:t>
            </a:fld>
            <a:endParaRPr lang="zh-TW" altLang="en-US"/>
          </a:p>
        </p:txBody>
      </p:sp>
      <p:sp>
        <p:nvSpPr>
          <p:cNvPr id="6" name="頁尾版面配置區 5">
            <a:extLst>
              <a:ext uri="{FF2B5EF4-FFF2-40B4-BE49-F238E27FC236}">
                <a16:creationId xmlns:a16="http://schemas.microsoft.com/office/drawing/2014/main" id="{161B127D-B8D6-4AB7-B4E4-7EE9C8D35CA8}"/>
              </a:ext>
            </a:extLst>
          </p:cNvPr>
          <p:cNvSpPr>
            <a:spLocks noGrp="1"/>
          </p:cNvSpPr>
          <p:nvPr>
            <p:ph type="ftr" sz="quarter" idx="11"/>
          </p:nvPr>
        </p:nvSpPr>
        <p:spPr/>
        <p:txBody>
          <a:bodyPr/>
          <a:lstStyle/>
          <a:p>
            <a:r>
              <a:rPr lang="en-US" altLang="zh-TW"/>
              <a:t>ADAF Archive 2017- Brainlight</a:t>
            </a:r>
            <a:endParaRPr lang="zh-TW" altLang="en-US"/>
          </a:p>
        </p:txBody>
      </p:sp>
      <p:sp>
        <p:nvSpPr>
          <p:cNvPr id="7" name="投影片編號版面配置區 6">
            <a:extLst>
              <a:ext uri="{FF2B5EF4-FFF2-40B4-BE49-F238E27FC236}">
                <a16:creationId xmlns:a16="http://schemas.microsoft.com/office/drawing/2014/main" id="{A48189A4-6EFE-4D8D-A0DB-5241D9ABDAA7}"/>
              </a:ext>
            </a:extLst>
          </p:cNvPr>
          <p:cNvSpPr>
            <a:spLocks noGrp="1"/>
          </p:cNvSpPr>
          <p:nvPr>
            <p:ph type="sldNum" sz="quarter" idx="12"/>
          </p:nvPr>
        </p:nvSpPr>
        <p:spPr/>
        <p:txBody>
          <a:body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546293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524B3A1-905D-49CA-BF41-1B1E961CB6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C96F1B0-4A8C-44F2-AE1F-A00725A42D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A18B8B7-72E2-4A24-BC03-6F2B2A0B55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361FF-FF3B-4E61-B288-D9B6F7856433}" type="datetime1">
              <a:rPr lang="zh-TW" altLang="en-US" smtClean="0"/>
              <a:t>2020/4/13</a:t>
            </a:fld>
            <a:endParaRPr lang="zh-TW" altLang="en-US"/>
          </a:p>
        </p:txBody>
      </p:sp>
      <p:sp>
        <p:nvSpPr>
          <p:cNvPr id="5" name="頁尾版面配置區 4">
            <a:extLst>
              <a:ext uri="{FF2B5EF4-FFF2-40B4-BE49-F238E27FC236}">
                <a16:creationId xmlns:a16="http://schemas.microsoft.com/office/drawing/2014/main" id="{F2BEE9B5-159B-40A1-B583-18C1FFF3E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TW"/>
              <a:t>ADAF Archive 2017- Brainlight</a:t>
            </a:r>
            <a:endParaRPr lang="zh-TW" altLang="en-US"/>
          </a:p>
        </p:txBody>
      </p:sp>
      <p:sp>
        <p:nvSpPr>
          <p:cNvPr id="6" name="投影片編號版面配置區 5">
            <a:extLst>
              <a:ext uri="{FF2B5EF4-FFF2-40B4-BE49-F238E27FC236}">
                <a16:creationId xmlns:a16="http://schemas.microsoft.com/office/drawing/2014/main" id="{BE641398-B9F0-411C-B508-9723611EE8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8607F-0E47-4C01-9268-0C2A59C3938D}" type="slidenum">
              <a:rPr lang="zh-TW" altLang="en-US" smtClean="0"/>
              <a:t>‹#›</a:t>
            </a:fld>
            <a:endParaRPr lang="zh-TW" altLang="en-US"/>
          </a:p>
        </p:txBody>
      </p:sp>
    </p:spTree>
    <p:extLst>
      <p:ext uri="{BB962C8B-B14F-4D97-AF65-F5344CB8AC3E}">
        <p14:creationId xmlns:p14="http://schemas.microsoft.com/office/powerpoint/2010/main" val="3294011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www.youtube.com/watch?v=QyMwKeGUIrQ&amp;t=118s" TargetMode="External"/><Relationship Id="rId4" Type="http://schemas.openxmlformats.org/officeDocument/2006/relationships/hyperlink" Target="https://www.youtube.com/watch?v=ZQmA5X47ew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41115C1-CD37-4E92-BDD2-3AC4D2FD9688}"/>
              </a:ext>
            </a:extLst>
          </p:cNvPr>
          <p:cNvPicPr>
            <a:picLocks noChangeAspect="1"/>
          </p:cNvPicPr>
          <p:nvPr/>
        </p:nvPicPr>
        <p:blipFill rotWithShape="1">
          <a:blip r:embed="rId2">
            <a:extLst>
              <a:ext uri="{28A0092B-C50C-407E-A947-70E740481C1C}">
                <a14:useLocalDpi xmlns:a14="http://schemas.microsoft.com/office/drawing/2010/main" val="0"/>
              </a:ext>
            </a:extLst>
          </a:blip>
          <a:srcRect l="5000" r="12766"/>
          <a:stretch/>
        </p:blipFill>
        <p:spPr>
          <a:xfrm>
            <a:off x="4672519" y="0"/>
            <a:ext cx="7519481" cy="6858000"/>
          </a:xfrm>
          <a:prstGeom prst="rect">
            <a:avLst/>
          </a:prstGeom>
        </p:spPr>
      </p:pic>
      <p:sp>
        <p:nvSpPr>
          <p:cNvPr id="2" name="標題 1">
            <a:extLst>
              <a:ext uri="{FF2B5EF4-FFF2-40B4-BE49-F238E27FC236}">
                <a16:creationId xmlns:a16="http://schemas.microsoft.com/office/drawing/2014/main" id="{6AE34467-35E1-475E-8F41-40B971F69490}"/>
              </a:ext>
            </a:extLst>
          </p:cNvPr>
          <p:cNvSpPr>
            <a:spLocks noGrp="1"/>
          </p:cNvSpPr>
          <p:nvPr>
            <p:ph type="ctrTitle"/>
          </p:nvPr>
        </p:nvSpPr>
        <p:spPr>
          <a:xfrm>
            <a:off x="329119" y="2586004"/>
            <a:ext cx="3583022" cy="1685991"/>
          </a:xfrm>
        </p:spPr>
        <p:txBody>
          <a:bodyPr>
            <a:normAutofit/>
          </a:bodyPr>
          <a:lstStyle/>
          <a:p>
            <a:pPr algn="l"/>
            <a:r>
              <a:rPr lang="en-US" altLang="zh-TW" b="1" dirty="0" err="1">
                <a:solidFill>
                  <a:schemeClr val="bg1"/>
                </a:solidFill>
                <a:latin typeface="Garamond" panose="02020404030301010803" pitchFamily="18" charset="0"/>
              </a:rPr>
              <a:t>Brainlight</a:t>
            </a:r>
            <a:br>
              <a:rPr lang="en-US" altLang="zh-TW" b="1" dirty="0">
                <a:solidFill>
                  <a:schemeClr val="bg1"/>
                </a:solidFill>
                <a:latin typeface="Garamond" panose="02020404030301010803" pitchFamily="18" charset="0"/>
              </a:rPr>
            </a:br>
            <a:r>
              <a:rPr lang="en-US" altLang="zh-TW" sz="3100" b="1" dirty="0">
                <a:solidFill>
                  <a:schemeClr val="bg1">
                    <a:lumMod val="85000"/>
                  </a:schemeClr>
                </a:solidFill>
                <a:latin typeface="Garamond" panose="02020404030301010803" pitchFamily="18" charset="0"/>
              </a:rPr>
              <a:t>Laura Jade </a:t>
            </a:r>
            <a:br>
              <a:rPr lang="en-US" altLang="zh-TW" sz="3100" b="1" dirty="0">
                <a:solidFill>
                  <a:schemeClr val="bg1">
                    <a:lumMod val="85000"/>
                  </a:schemeClr>
                </a:solidFill>
                <a:latin typeface="Garamond" panose="02020404030301010803" pitchFamily="18" charset="0"/>
              </a:rPr>
            </a:br>
            <a:r>
              <a:rPr lang="en-US" altLang="zh-TW" sz="2200" b="1" dirty="0">
                <a:solidFill>
                  <a:schemeClr val="bg1">
                    <a:lumMod val="85000"/>
                  </a:schemeClr>
                </a:solidFill>
                <a:latin typeface="Garamond" panose="02020404030301010803" pitchFamily="18" charset="0"/>
              </a:rPr>
              <a:t>ADAF Archive 2017</a:t>
            </a:r>
            <a:endParaRPr lang="zh-TW" altLang="en-US" dirty="0">
              <a:solidFill>
                <a:schemeClr val="bg1">
                  <a:lumMod val="85000"/>
                </a:schemeClr>
              </a:solidFill>
              <a:latin typeface="Garamond" panose="02020404030301010803" pitchFamily="18" charset="0"/>
            </a:endParaRPr>
          </a:p>
        </p:txBody>
      </p:sp>
      <p:sp>
        <p:nvSpPr>
          <p:cNvPr id="3" name="副標題 2">
            <a:extLst>
              <a:ext uri="{FF2B5EF4-FFF2-40B4-BE49-F238E27FC236}">
                <a16:creationId xmlns:a16="http://schemas.microsoft.com/office/drawing/2014/main" id="{3BF0349B-DC9F-482B-AA10-F7E9F59F8BA4}"/>
              </a:ext>
            </a:extLst>
          </p:cNvPr>
          <p:cNvSpPr>
            <a:spLocks noGrp="1"/>
          </p:cNvSpPr>
          <p:nvPr>
            <p:ph type="subTitle" idx="1"/>
          </p:nvPr>
        </p:nvSpPr>
        <p:spPr>
          <a:xfrm>
            <a:off x="329119" y="5371281"/>
            <a:ext cx="3281861" cy="749601"/>
          </a:xfrm>
        </p:spPr>
        <p:txBody>
          <a:bodyPr>
            <a:normAutofit/>
          </a:bodyPr>
          <a:lstStyle/>
          <a:p>
            <a:pPr algn="l"/>
            <a:r>
              <a:rPr lang="zh-TW" altLang="en-US" sz="1600" dirty="0">
                <a:solidFill>
                  <a:schemeClr val="bg1">
                    <a:lumMod val="85000"/>
                  </a:schemeClr>
                </a:solidFill>
                <a:latin typeface="Adobe 仿宋 Std R" panose="02020400000000000000" pitchFamily="18" charset="-128"/>
                <a:ea typeface="Adobe 仿宋 Std R" panose="02020400000000000000" pitchFamily="18" charset="-128"/>
              </a:rPr>
              <a:t>報告者 </a:t>
            </a:r>
            <a:r>
              <a:rPr lang="en-US" altLang="zh-TW" sz="1600" dirty="0">
                <a:solidFill>
                  <a:schemeClr val="bg1">
                    <a:lumMod val="85000"/>
                  </a:schemeClr>
                </a:solidFill>
                <a:latin typeface="Adobe 仿宋 Std R" panose="02020400000000000000" pitchFamily="18" charset="-128"/>
                <a:ea typeface="Adobe 仿宋 Std R" panose="02020400000000000000" pitchFamily="18" charset="-128"/>
              </a:rPr>
              <a:t>: </a:t>
            </a:r>
            <a:r>
              <a:rPr lang="zh-TW" altLang="en-US" sz="1600" dirty="0">
                <a:solidFill>
                  <a:schemeClr val="bg1">
                    <a:lumMod val="85000"/>
                  </a:schemeClr>
                </a:solidFill>
                <a:latin typeface="Adobe 仿宋 Std R" panose="02020400000000000000" pitchFamily="18" charset="-128"/>
                <a:ea typeface="Adobe 仿宋 Std R" panose="02020400000000000000" pitchFamily="18" charset="-128"/>
              </a:rPr>
              <a:t>施佳瑩</a:t>
            </a:r>
            <a:endParaRPr lang="en-US" altLang="zh-TW" sz="1600" dirty="0">
              <a:solidFill>
                <a:schemeClr val="bg1">
                  <a:lumMod val="85000"/>
                </a:schemeClr>
              </a:solidFill>
              <a:latin typeface="Adobe 仿宋 Std R" panose="02020400000000000000" pitchFamily="18" charset="-128"/>
              <a:ea typeface="Adobe 仿宋 Std R" panose="02020400000000000000" pitchFamily="18" charset="-128"/>
            </a:endParaRPr>
          </a:p>
          <a:p>
            <a:pPr algn="l"/>
            <a:r>
              <a:rPr lang="zh-TW" altLang="en-US" sz="1600" dirty="0">
                <a:solidFill>
                  <a:schemeClr val="bg1">
                    <a:lumMod val="85000"/>
                  </a:schemeClr>
                </a:solidFill>
                <a:latin typeface="Adobe 仿宋 Std R" panose="02020400000000000000" pitchFamily="18" charset="-128"/>
                <a:ea typeface="Adobe 仿宋 Std R" panose="02020400000000000000" pitchFamily="18" charset="-128"/>
              </a:rPr>
              <a:t>日期 </a:t>
            </a:r>
            <a:r>
              <a:rPr lang="en-US" altLang="zh-TW" sz="1600" dirty="0">
                <a:solidFill>
                  <a:schemeClr val="bg1">
                    <a:lumMod val="85000"/>
                  </a:schemeClr>
                </a:solidFill>
                <a:latin typeface="Adobe 仿宋 Std R" panose="02020400000000000000" pitchFamily="18" charset="-128"/>
                <a:ea typeface="Adobe 仿宋 Std R" panose="02020400000000000000" pitchFamily="18" charset="-128"/>
              </a:rPr>
              <a:t>:</a:t>
            </a:r>
            <a:r>
              <a:rPr lang="zh-TW" altLang="en-US" sz="1600" dirty="0">
                <a:solidFill>
                  <a:schemeClr val="bg1">
                    <a:lumMod val="85000"/>
                  </a:schemeClr>
                </a:solidFill>
                <a:latin typeface="Adobe 仿宋 Std R" panose="02020400000000000000" pitchFamily="18" charset="-128"/>
                <a:ea typeface="Adobe 仿宋 Std R" panose="02020400000000000000" pitchFamily="18" charset="-128"/>
              </a:rPr>
              <a:t> </a:t>
            </a:r>
            <a:r>
              <a:rPr lang="en-US" altLang="zh-TW" sz="1600" dirty="0">
                <a:solidFill>
                  <a:schemeClr val="bg1">
                    <a:lumMod val="85000"/>
                  </a:schemeClr>
                </a:solidFill>
                <a:latin typeface="Adobe 仿宋 Std R" panose="02020400000000000000" pitchFamily="18" charset="-128"/>
                <a:ea typeface="Adobe 仿宋 Std R" panose="02020400000000000000" pitchFamily="18" charset="-128"/>
              </a:rPr>
              <a:t>2020.4.14</a:t>
            </a:r>
            <a:endParaRPr lang="zh-TW" altLang="en-US" sz="1600" dirty="0">
              <a:solidFill>
                <a:schemeClr val="bg1">
                  <a:lumMod val="85000"/>
                </a:schemeClr>
              </a:solidFill>
              <a:latin typeface="Adobe 仿宋 Std R" panose="02020400000000000000" pitchFamily="18" charset="-128"/>
              <a:ea typeface="Adobe 仿宋 Std R" panose="02020400000000000000" pitchFamily="18" charset="-128"/>
            </a:endParaRPr>
          </a:p>
        </p:txBody>
      </p:sp>
      <p:sp>
        <p:nvSpPr>
          <p:cNvPr id="4" name="矩形 3">
            <a:extLst>
              <a:ext uri="{FF2B5EF4-FFF2-40B4-BE49-F238E27FC236}">
                <a16:creationId xmlns:a16="http://schemas.microsoft.com/office/drawing/2014/main" id="{29DD1043-EC27-46F4-91B3-D3B4736F2BF6}"/>
              </a:ext>
            </a:extLst>
          </p:cNvPr>
          <p:cNvSpPr/>
          <p:nvPr/>
        </p:nvSpPr>
        <p:spPr>
          <a:xfrm>
            <a:off x="329119" y="183893"/>
            <a:ext cx="3147015" cy="369332"/>
          </a:xfrm>
          <a:prstGeom prst="rect">
            <a:avLst/>
          </a:prstGeom>
        </p:spPr>
        <p:txBody>
          <a:bodyPr wrap="none">
            <a:spAutoFit/>
          </a:bodyPr>
          <a:lstStyle/>
          <a:p>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108</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下清大跨院科技藝術書報</a:t>
            </a:r>
            <a:endParaRPr lang="zh-TW" altLang="en-US" dirty="0"/>
          </a:p>
        </p:txBody>
      </p:sp>
    </p:spTree>
    <p:extLst>
      <p:ext uri="{BB962C8B-B14F-4D97-AF65-F5344CB8AC3E}">
        <p14:creationId xmlns:p14="http://schemas.microsoft.com/office/powerpoint/2010/main" val="822460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C704D0A3-04A1-4DC8-A41D-7E2BC9670784}"/>
              </a:ext>
            </a:extLst>
          </p:cNvPr>
          <p:cNvSpPr>
            <a:spLocks noGrp="1"/>
          </p:cNvSpPr>
          <p:nvPr>
            <p:ph type="ftr" sz="quarter" idx="11"/>
          </p:nvPr>
        </p:nvSpPr>
        <p:spPr/>
        <p:txBody>
          <a:bodyPr/>
          <a:lstStyle/>
          <a:p>
            <a:r>
              <a:rPr lang="en-US" altLang="zh-TW"/>
              <a:t>ADAF Archive 2017- Brainlight</a:t>
            </a:r>
            <a:endParaRPr lang="zh-TW" altLang="en-US"/>
          </a:p>
        </p:txBody>
      </p:sp>
      <p:sp>
        <p:nvSpPr>
          <p:cNvPr id="3" name="投影片編號版面配置區 2">
            <a:extLst>
              <a:ext uri="{FF2B5EF4-FFF2-40B4-BE49-F238E27FC236}">
                <a16:creationId xmlns:a16="http://schemas.microsoft.com/office/drawing/2014/main" id="{023302C7-9D5C-48E0-92F4-1B1227F625EB}"/>
              </a:ext>
            </a:extLst>
          </p:cNvPr>
          <p:cNvSpPr>
            <a:spLocks noGrp="1"/>
          </p:cNvSpPr>
          <p:nvPr>
            <p:ph type="sldNum" sz="quarter" idx="12"/>
          </p:nvPr>
        </p:nvSpPr>
        <p:spPr/>
        <p:txBody>
          <a:bodyPr/>
          <a:lstStyle/>
          <a:p>
            <a:fld id="{0FA8607F-0E47-4C01-9268-0C2A59C3938D}" type="slidenum">
              <a:rPr lang="zh-TW" altLang="en-US" smtClean="0"/>
              <a:t>2</a:t>
            </a:fld>
            <a:endParaRPr lang="zh-TW" altLang="en-US"/>
          </a:p>
        </p:txBody>
      </p:sp>
      <p:sp>
        <p:nvSpPr>
          <p:cNvPr id="4" name="標題 1">
            <a:extLst>
              <a:ext uri="{FF2B5EF4-FFF2-40B4-BE49-F238E27FC236}">
                <a16:creationId xmlns:a16="http://schemas.microsoft.com/office/drawing/2014/main" id="{0825E9DC-D9FE-4AB5-B7F0-B48626B3CE5B}"/>
              </a:ext>
            </a:extLst>
          </p:cNvPr>
          <p:cNvSpPr txBox="1">
            <a:spLocks/>
          </p:cNvSpPr>
          <p:nvPr/>
        </p:nvSpPr>
        <p:spPr>
          <a:xfrm>
            <a:off x="464976" y="365125"/>
            <a:ext cx="7223086" cy="7534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solidFill>
                  <a:schemeClr val="bg1">
                    <a:lumMod val="95000"/>
                  </a:schemeClr>
                </a:solidFill>
                <a:latin typeface="Garamond" panose="02020404030301010803" pitchFamily="18" charset="0"/>
              </a:rPr>
              <a:t>Introduction </a:t>
            </a:r>
            <a:r>
              <a:rPr lang="en-US" altLang="zh-TW" dirty="0">
                <a:solidFill>
                  <a:schemeClr val="bg1">
                    <a:lumMod val="85000"/>
                  </a:schemeClr>
                </a:solidFill>
                <a:latin typeface="Garamond" panose="02020404030301010803" pitchFamily="18" charset="0"/>
              </a:rPr>
              <a:t>– </a:t>
            </a:r>
            <a:r>
              <a:rPr lang="en-US" altLang="zh-TW" dirty="0">
                <a:solidFill>
                  <a:schemeClr val="bg1">
                    <a:lumMod val="95000"/>
                  </a:schemeClr>
                </a:solidFill>
                <a:latin typeface="Garamond" panose="02020404030301010803" pitchFamily="18" charset="0"/>
              </a:rPr>
              <a:t> </a:t>
            </a:r>
            <a:r>
              <a:rPr lang="en-US" altLang="zh-TW" dirty="0" err="1">
                <a:solidFill>
                  <a:schemeClr val="bg1">
                    <a:lumMod val="95000"/>
                  </a:schemeClr>
                </a:solidFill>
                <a:latin typeface="Garamond" panose="02020404030301010803" pitchFamily="18" charset="0"/>
              </a:rPr>
              <a:t>Brainlight</a:t>
            </a:r>
            <a:r>
              <a:rPr lang="en-US" altLang="zh-TW" dirty="0">
                <a:solidFill>
                  <a:schemeClr val="bg1">
                    <a:lumMod val="95000"/>
                  </a:schemeClr>
                </a:solidFill>
                <a:latin typeface="Garamond" panose="02020404030301010803" pitchFamily="18" charset="0"/>
              </a:rPr>
              <a:t> </a:t>
            </a:r>
            <a:endParaRPr lang="zh-TW" altLang="en-US" dirty="0">
              <a:solidFill>
                <a:schemeClr val="bg1">
                  <a:lumMod val="95000"/>
                </a:schemeClr>
              </a:solidFill>
              <a:latin typeface="Garamond" panose="02020404030301010803" pitchFamily="18" charset="0"/>
            </a:endParaRPr>
          </a:p>
        </p:txBody>
      </p:sp>
      <p:sp>
        <p:nvSpPr>
          <p:cNvPr id="5" name="矩形 4">
            <a:extLst>
              <a:ext uri="{FF2B5EF4-FFF2-40B4-BE49-F238E27FC236}">
                <a16:creationId xmlns:a16="http://schemas.microsoft.com/office/drawing/2014/main" id="{44D206E9-7FF7-444F-8D4A-464C7AA5AD31}"/>
              </a:ext>
            </a:extLst>
          </p:cNvPr>
          <p:cNvSpPr/>
          <p:nvPr/>
        </p:nvSpPr>
        <p:spPr>
          <a:xfrm>
            <a:off x="464976" y="3789740"/>
            <a:ext cx="5631024" cy="1200329"/>
          </a:xfrm>
          <a:prstGeom prst="rect">
            <a:avLst/>
          </a:prstGeom>
          <a:solidFill>
            <a:schemeClr val="bg2">
              <a:lumMod val="25000"/>
            </a:schemeClr>
          </a:solidFill>
        </p:spPr>
        <p:txBody>
          <a:bodyPr wrap="square">
            <a:spAutoFit/>
          </a:bodyPr>
          <a:lstStyle/>
          <a:p>
            <a:r>
              <a:rPr lang="en-US" altLang="zh-TW" dirty="0">
                <a:solidFill>
                  <a:schemeClr val="bg1">
                    <a:lumMod val="85000"/>
                  </a:schemeClr>
                </a:solidFill>
                <a:latin typeface="Garamond" panose="02020404030301010803" pitchFamily="18" charset="0"/>
              </a:rPr>
              <a:t>“The catalyst for this research project was my flourishing intrigue and desire to harness my own brain as the creator of an interactive art experience where no physical touch was required except the power of thoughts.”</a:t>
            </a:r>
            <a:endParaRPr lang="zh-TW" altLang="en-US" dirty="0">
              <a:solidFill>
                <a:schemeClr val="bg1">
                  <a:lumMod val="85000"/>
                </a:schemeClr>
              </a:solidFill>
              <a:latin typeface="Garamond" panose="02020404030301010803" pitchFamily="18" charset="0"/>
            </a:endParaRPr>
          </a:p>
        </p:txBody>
      </p:sp>
      <p:sp>
        <p:nvSpPr>
          <p:cNvPr id="6" name="矩形 5">
            <a:extLst>
              <a:ext uri="{FF2B5EF4-FFF2-40B4-BE49-F238E27FC236}">
                <a16:creationId xmlns:a16="http://schemas.microsoft.com/office/drawing/2014/main" id="{DE833216-0127-4755-8BFE-494B7505FBF9}"/>
              </a:ext>
            </a:extLst>
          </p:cNvPr>
          <p:cNvSpPr/>
          <p:nvPr/>
        </p:nvSpPr>
        <p:spPr>
          <a:xfrm>
            <a:off x="464976" y="1481750"/>
            <a:ext cx="5631024" cy="2246769"/>
          </a:xfrm>
          <a:prstGeom prst="rect">
            <a:avLst/>
          </a:prstGeom>
        </p:spPr>
        <p:txBody>
          <a:bodyPr wrap="square">
            <a:spAutoFit/>
          </a:bodyPr>
          <a:lstStyle/>
          <a:p>
            <a:r>
              <a:rPr lang="en-US" altLang="zh-TW" sz="2000" dirty="0">
                <a:solidFill>
                  <a:schemeClr val="bg1">
                    <a:lumMod val="85000"/>
                  </a:schemeClr>
                </a:solidFill>
                <a:latin typeface="Garamond" panose="02020404030301010803" pitchFamily="18" charset="0"/>
              </a:rPr>
              <a:t>BRAINLIGHT integrates biology and illumination design into an interactive, sculpture cut from </a:t>
            </a:r>
            <a:r>
              <a:rPr lang="en-US" altLang="zh-TW" sz="2000" dirty="0" err="1">
                <a:solidFill>
                  <a:schemeClr val="bg1">
                    <a:lumMod val="85000"/>
                  </a:schemeClr>
                </a:solidFill>
                <a:latin typeface="Garamond" panose="02020404030301010803" pitchFamily="18" charset="0"/>
              </a:rPr>
              <a:t>perspex</a:t>
            </a:r>
            <a:r>
              <a:rPr lang="en-US" altLang="zh-TW" sz="2000" dirty="0">
                <a:solidFill>
                  <a:schemeClr val="bg1">
                    <a:lumMod val="85000"/>
                  </a:schemeClr>
                </a:solidFill>
                <a:latin typeface="Garamond" panose="02020404030301010803" pitchFamily="18" charset="0"/>
              </a:rPr>
              <a:t> and engraved with neural networks. It explores the intersection between the human brain, biofeedback loops and light. </a:t>
            </a:r>
            <a:br>
              <a:rPr lang="en-US" altLang="zh-TW" sz="2000" dirty="0">
                <a:solidFill>
                  <a:schemeClr val="bg1">
                    <a:lumMod val="85000"/>
                  </a:schemeClr>
                </a:solidFill>
                <a:latin typeface="Garamond" panose="02020404030301010803" pitchFamily="18" charset="0"/>
              </a:rPr>
            </a:br>
            <a:endParaRPr lang="en-US" altLang="zh-TW" sz="2000" dirty="0">
              <a:solidFill>
                <a:schemeClr val="bg1">
                  <a:lumMod val="85000"/>
                </a:schemeClr>
              </a:solidFill>
              <a:latin typeface="Garamond" panose="02020404030301010803" pitchFamily="18" charset="0"/>
            </a:endParaRPr>
          </a:p>
          <a:p>
            <a:r>
              <a:rPr lang="en-US" altLang="zh-TW" sz="2000" dirty="0">
                <a:solidFill>
                  <a:schemeClr val="bg1">
                    <a:lumMod val="85000"/>
                  </a:schemeClr>
                </a:solidFill>
                <a:latin typeface="Garamond" panose="02020404030301010803" pitchFamily="18" charset="0"/>
              </a:rPr>
              <a:t>ARTIST STATEMENT :</a:t>
            </a:r>
            <a:endParaRPr lang="zh-TW" altLang="en-US" sz="2000" dirty="0">
              <a:solidFill>
                <a:schemeClr val="bg1">
                  <a:lumMod val="85000"/>
                </a:schemeClr>
              </a:solidFill>
              <a:latin typeface="Garamond" panose="02020404030301010803" pitchFamily="18" charset="0"/>
            </a:endParaRPr>
          </a:p>
        </p:txBody>
      </p:sp>
      <p:pic>
        <p:nvPicPr>
          <p:cNvPr id="8" name="圖片 7">
            <a:extLst>
              <a:ext uri="{FF2B5EF4-FFF2-40B4-BE49-F238E27FC236}">
                <a16:creationId xmlns:a16="http://schemas.microsoft.com/office/drawing/2014/main" id="{5FC50AE0-ABB0-42B1-B1B4-8CEB01DA6C22}"/>
              </a:ext>
            </a:extLst>
          </p:cNvPr>
          <p:cNvPicPr>
            <a:picLocks noChangeAspect="1"/>
          </p:cNvPicPr>
          <p:nvPr/>
        </p:nvPicPr>
        <p:blipFill rotWithShape="1">
          <a:blip r:embed="rId2">
            <a:extLst>
              <a:ext uri="{28A0092B-C50C-407E-A947-70E740481C1C}">
                <a14:useLocalDpi xmlns:a14="http://schemas.microsoft.com/office/drawing/2010/main" val="0"/>
              </a:ext>
            </a:extLst>
          </a:blip>
          <a:srcRect l="6202" r="7131"/>
          <a:stretch/>
        </p:blipFill>
        <p:spPr>
          <a:xfrm>
            <a:off x="6710778" y="2003109"/>
            <a:ext cx="4643022" cy="3573262"/>
          </a:xfrm>
          <a:prstGeom prst="rect">
            <a:avLst/>
          </a:prstGeom>
        </p:spPr>
      </p:pic>
      <p:sp>
        <p:nvSpPr>
          <p:cNvPr id="10" name="矩形 9">
            <a:extLst>
              <a:ext uri="{FF2B5EF4-FFF2-40B4-BE49-F238E27FC236}">
                <a16:creationId xmlns:a16="http://schemas.microsoft.com/office/drawing/2014/main" id="{4E9CBE10-FD60-4C43-BDF3-E3269D27A1BC}"/>
              </a:ext>
            </a:extLst>
          </p:cNvPr>
          <p:cNvSpPr/>
          <p:nvPr/>
        </p:nvSpPr>
        <p:spPr>
          <a:xfrm>
            <a:off x="464976" y="5254093"/>
            <a:ext cx="6096001" cy="830997"/>
          </a:xfrm>
          <a:prstGeom prst="rect">
            <a:avLst/>
          </a:prstGeom>
        </p:spPr>
        <p:txBody>
          <a:bodyPr wrap="square">
            <a:spAutoFit/>
          </a:bodyPr>
          <a:lstStyle/>
          <a:p>
            <a:pPr algn="just"/>
            <a:r>
              <a:rPr lang="en-US" altLang="zh-TW" sz="1600" dirty="0">
                <a:solidFill>
                  <a:schemeClr val="bg1">
                    <a:lumMod val="85000"/>
                  </a:schemeClr>
                </a:solidFill>
                <a:latin typeface="Garamond" panose="02020404030301010803" pitchFamily="18" charset="0"/>
              </a:rPr>
              <a:t>2015- Brain Light Project Launch, Accelerator Gallery, Culture At Work</a:t>
            </a:r>
          </a:p>
          <a:p>
            <a:pPr algn="just"/>
            <a:r>
              <a:rPr lang="en-US" altLang="zh-TW" sz="1600" dirty="0">
                <a:solidFill>
                  <a:schemeClr val="bg1">
                    <a:lumMod val="85000"/>
                  </a:schemeClr>
                </a:solidFill>
                <a:latin typeface="Garamond" panose="02020404030301010803" pitchFamily="18" charset="0"/>
              </a:rPr>
              <a:t>2016- Interacting Art, </a:t>
            </a:r>
            <a:r>
              <a:rPr lang="en-US" altLang="zh-TW" sz="1600" dirty="0" err="1">
                <a:solidFill>
                  <a:schemeClr val="bg1">
                    <a:lumMod val="85000"/>
                  </a:schemeClr>
                </a:solidFill>
                <a:latin typeface="Garamond" panose="02020404030301010803" pitchFamily="18" charset="0"/>
              </a:rPr>
              <a:t>Raumschiff</a:t>
            </a:r>
            <a:r>
              <a:rPr lang="en-US" altLang="zh-TW" sz="1600" dirty="0">
                <a:solidFill>
                  <a:schemeClr val="bg1">
                    <a:lumMod val="85000"/>
                  </a:schemeClr>
                </a:solidFill>
                <a:latin typeface="Garamond" panose="02020404030301010803" pitchFamily="18" charset="0"/>
              </a:rPr>
              <a:t>, Ars Electronica, Linz, Austria </a:t>
            </a:r>
          </a:p>
          <a:p>
            <a:pPr algn="just"/>
            <a:r>
              <a:rPr lang="en-US" altLang="zh-TW" sz="1600" dirty="0">
                <a:solidFill>
                  <a:schemeClr val="bg1">
                    <a:lumMod val="85000"/>
                  </a:schemeClr>
                </a:solidFill>
                <a:latin typeface="Garamond" panose="02020404030301010803" pitchFamily="18" charset="0"/>
              </a:rPr>
              <a:t>2017- </a:t>
            </a:r>
            <a:r>
              <a:rPr lang="en-US" altLang="zh-TW" sz="1600" dirty="0" err="1">
                <a:solidFill>
                  <a:schemeClr val="bg1">
                    <a:lumMod val="85000"/>
                  </a:schemeClr>
                </a:solidFill>
                <a:latin typeface="Garamond" panose="02020404030301010803" pitchFamily="18" charset="0"/>
              </a:rPr>
              <a:t>Brainlight</a:t>
            </a:r>
            <a:r>
              <a:rPr lang="en-US" altLang="zh-TW" sz="1600" dirty="0">
                <a:solidFill>
                  <a:schemeClr val="bg1">
                    <a:lumMod val="85000"/>
                  </a:schemeClr>
                </a:solidFill>
                <a:latin typeface="Garamond" panose="02020404030301010803" pitchFamily="18" charset="0"/>
              </a:rPr>
              <a:t>, Athens Digital Art Festival, </a:t>
            </a:r>
            <a:r>
              <a:rPr lang="en-US" altLang="zh-TW" sz="1600" dirty="0" err="1">
                <a:solidFill>
                  <a:schemeClr val="bg1">
                    <a:lumMod val="85000"/>
                  </a:schemeClr>
                </a:solidFill>
                <a:latin typeface="Garamond" panose="02020404030301010803" pitchFamily="18" charset="0"/>
              </a:rPr>
              <a:t>Greec</a:t>
            </a:r>
            <a:endParaRPr lang="en-US" altLang="zh-TW" sz="1600" b="0" i="0" dirty="0">
              <a:solidFill>
                <a:schemeClr val="bg1">
                  <a:lumMod val="85000"/>
                </a:schemeClr>
              </a:solidFill>
              <a:effectLst/>
              <a:latin typeface="Garamond" panose="02020404030301010803" pitchFamily="18" charset="0"/>
            </a:endParaRPr>
          </a:p>
        </p:txBody>
      </p:sp>
    </p:spTree>
    <p:extLst>
      <p:ext uri="{BB962C8B-B14F-4D97-AF65-F5344CB8AC3E}">
        <p14:creationId xmlns:p14="http://schemas.microsoft.com/office/powerpoint/2010/main" val="661979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56B0F6-9EC1-47C3-9AA0-A4127A86753B}"/>
              </a:ext>
            </a:extLst>
          </p:cNvPr>
          <p:cNvSpPr>
            <a:spLocks noGrp="1"/>
          </p:cNvSpPr>
          <p:nvPr>
            <p:ph type="title"/>
          </p:nvPr>
        </p:nvSpPr>
        <p:spPr>
          <a:xfrm>
            <a:off x="464976" y="365125"/>
            <a:ext cx="5631024" cy="1325563"/>
          </a:xfrm>
        </p:spPr>
        <p:txBody>
          <a:bodyPr>
            <a:normAutofit/>
          </a:bodyPr>
          <a:lstStyle/>
          <a:p>
            <a:r>
              <a:rPr lang="en-US" altLang="zh-TW" dirty="0">
                <a:solidFill>
                  <a:schemeClr val="bg1">
                    <a:lumMod val="95000"/>
                  </a:schemeClr>
                </a:solidFill>
                <a:latin typeface="Garamond" panose="02020404030301010803" pitchFamily="18" charset="0"/>
              </a:rPr>
              <a:t>Artist </a:t>
            </a:r>
            <a:r>
              <a:rPr lang="en-US" altLang="zh-TW" dirty="0">
                <a:solidFill>
                  <a:schemeClr val="bg1">
                    <a:lumMod val="85000"/>
                  </a:schemeClr>
                </a:solidFill>
                <a:latin typeface="Garamond" panose="02020404030301010803" pitchFamily="18" charset="0"/>
              </a:rPr>
              <a:t>– </a:t>
            </a:r>
            <a:r>
              <a:rPr lang="en-US" altLang="zh-TW" dirty="0">
                <a:solidFill>
                  <a:schemeClr val="bg1">
                    <a:lumMod val="95000"/>
                  </a:schemeClr>
                </a:solidFill>
                <a:latin typeface="Garamond" panose="02020404030301010803" pitchFamily="18" charset="0"/>
              </a:rPr>
              <a:t> Laura Jade</a:t>
            </a:r>
            <a:r>
              <a:rPr lang="zh-TW" altLang="en-US" dirty="0">
                <a:solidFill>
                  <a:schemeClr val="bg1">
                    <a:lumMod val="95000"/>
                  </a:schemeClr>
                </a:solidFill>
                <a:latin typeface="Garamond" panose="02020404030301010803" pitchFamily="18" charset="0"/>
              </a:rPr>
              <a:t> </a:t>
            </a:r>
          </a:p>
        </p:txBody>
      </p:sp>
      <p:sp>
        <p:nvSpPr>
          <p:cNvPr id="3" name="頁尾版面配置區 2">
            <a:extLst>
              <a:ext uri="{FF2B5EF4-FFF2-40B4-BE49-F238E27FC236}">
                <a16:creationId xmlns:a16="http://schemas.microsoft.com/office/drawing/2014/main" id="{E3FE1B78-DD73-47A9-8342-1F8389FBE0F6}"/>
              </a:ext>
            </a:extLst>
          </p:cNvPr>
          <p:cNvSpPr>
            <a:spLocks noGrp="1"/>
          </p:cNvSpPr>
          <p:nvPr>
            <p:ph type="ftr" sz="quarter" idx="11"/>
          </p:nvPr>
        </p:nvSpPr>
        <p:spPr/>
        <p:txBody>
          <a:bodyPr/>
          <a:lstStyle/>
          <a:p>
            <a:r>
              <a:rPr lang="en-US" altLang="zh-TW" dirty="0"/>
              <a:t>ADAF Archive 2017- </a:t>
            </a:r>
            <a:r>
              <a:rPr lang="en-US" altLang="zh-TW" dirty="0" err="1"/>
              <a:t>Brainlight</a:t>
            </a:r>
            <a:endParaRPr lang="zh-TW" altLang="en-US" dirty="0"/>
          </a:p>
        </p:txBody>
      </p:sp>
      <p:sp>
        <p:nvSpPr>
          <p:cNvPr id="4" name="投影片編號版面配置區 3">
            <a:extLst>
              <a:ext uri="{FF2B5EF4-FFF2-40B4-BE49-F238E27FC236}">
                <a16:creationId xmlns:a16="http://schemas.microsoft.com/office/drawing/2014/main" id="{18A3238D-0AEA-4C6A-8D18-006E88470671}"/>
              </a:ext>
            </a:extLst>
          </p:cNvPr>
          <p:cNvSpPr>
            <a:spLocks noGrp="1"/>
          </p:cNvSpPr>
          <p:nvPr>
            <p:ph type="sldNum" sz="quarter" idx="12"/>
          </p:nvPr>
        </p:nvSpPr>
        <p:spPr/>
        <p:txBody>
          <a:bodyPr/>
          <a:lstStyle/>
          <a:p>
            <a:fld id="{0FA8607F-0E47-4C01-9268-0C2A59C3938D}" type="slidenum">
              <a:rPr lang="zh-TW" altLang="en-US" smtClean="0"/>
              <a:t>3</a:t>
            </a:fld>
            <a:endParaRPr lang="zh-TW" altLang="en-US"/>
          </a:p>
        </p:txBody>
      </p:sp>
      <p:pic>
        <p:nvPicPr>
          <p:cNvPr id="5" name="圖片 4">
            <a:extLst>
              <a:ext uri="{FF2B5EF4-FFF2-40B4-BE49-F238E27FC236}">
                <a16:creationId xmlns:a16="http://schemas.microsoft.com/office/drawing/2014/main" id="{AD13FB4B-A933-4C22-ABBD-3E83A6AB345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6052" t="11094" r="7516" b="1991"/>
          <a:stretch/>
        </p:blipFill>
        <p:spPr>
          <a:xfrm>
            <a:off x="8153400" y="1304544"/>
            <a:ext cx="2433483" cy="2581104"/>
          </a:xfrm>
          <a:prstGeom prst="rect">
            <a:avLst/>
          </a:prstGeom>
        </p:spPr>
      </p:pic>
      <p:sp>
        <p:nvSpPr>
          <p:cNvPr id="6" name="矩形 5">
            <a:extLst>
              <a:ext uri="{FF2B5EF4-FFF2-40B4-BE49-F238E27FC236}">
                <a16:creationId xmlns:a16="http://schemas.microsoft.com/office/drawing/2014/main" id="{0E551F38-40C2-435F-B786-3C32D70B00D1}"/>
              </a:ext>
            </a:extLst>
          </p:cNvPr>
          <p:cNvSpPr/>
          <p:nvPr/>
        </p:nvSpPr>
        <p:spPr>
          <a:xfrm>
            <a:off x="464975" y="1835563"/>
            <a:ext cx="6885736" cy="1938992"/>
          </a:xfrm>
          <a:prstGeom prst="rect">
            <a:avLst/>
          </a:prstGeom>
        </p:spPr>
        <p:txBody>
          <a:bodyPr wrap="square">
            <a:spAutoFit/>
          </a:bodyPr>
          <a:lstStyle/>
          <a:p>
            <a:r>
              <a:rPr lang="en-US" altLang="zh-TW" sz="2000" dirty="0">
                <a:solidFill>
                  <a:schemeClr val="bg1">
                    <a:lumMod val="85000"/>
                  </a:schemeClr>
                </a:solidFill>
                <a:latin typeface="Adobe 仿宋 Std R" panose="02020400000000000000" pitchFamily="18" charset="-128"/>
                <a:ea typeface="Adobe 仿宋 Std R" panose="02020400000000000000" pitchFamily="18" charset="-128"/>
              </a:rPr>
              <a:t>Laura Jade</a:t>
            </a:r>
            <a:r>
              <a:rPr lang="zh-TW" altLang="en-US" sz="2000" dirty="0">
                <a:solidFill>
                  <a:schemeClr val="bg1">
                    <a:lumMod val="85000"/>
                  </a:schemeClr>
                </a:solidFill>
                <a:latin typeface="Adobe 仿宋 Std R" panose="02020400000000000000" pitchFamily="18" charset="-128"/>
                <a:ea typeface="Adobe 仿宋 Std R" panose="02020400000000000000" pitchFamily="18" charset="-128"/>
              </a:rPr>
              <a:t>是一位澳洲的</a:t>
            </a:r>
            <a:r>
              <a:rPr lang="en-US" altLang="zh-TW" sz="2000" dirty="0">
                <a:solidFill>
                  <a:schemeClr val="bg1">
                    <a:lumMod val="85000"/>
                  </a:schemeClr>
                </a:solidFill>
                <a:latin typeface="Adobe 仿宋 Std R" panose="02020400000000000000" pitchFamily="18" charset="-128"/>
                <a:ea typeface="Adobe 仿宋 Std R" panose="02020400000000000000" pitchFamily="18" charset="-128"/>
              </a:rPr>
              <a:t>illumination artist</a:t>
            </a:r>
            <a:r>
              <a:rPr lang="zh-TW" altLang="en-US" sz="2000" dirty="0">
                <a:solidFill>
                  <a:schemeClr val="bg1">
                    <a:lumMod val="85000"/>
                  </a:schemeClr>
                </a:solidFill>
                <a:latin typeface="Adobe 仿宋 Std R" panose="02020400000000000000" pitchFamily="18" charset="-128"/>
                <a:ea typeface="Adobe 仿宋 Std R" panose="02020400000000000000" pitchFamily="18" charset="-128"/>
              </a:rPr>
              <a:t>和</a:t>
            </a:r>
            <a:r>
              <a:rPr lang="en-US" altLang="zh-TW" sz="2000" dirty="0">
                <a:solidFill>
                  <a:schemeClr val="bg1">
                    <a:lumMod val="85000"/>
                  </a:schemeClr>
                </a:solidFill>
                <a:latin typeface="Adobe 仿宋 Std R" panose="02020400000000000000" pitchFamily="18" charset="-128"/>
                <a:ea typeface="Adobe 仿宋 Std R" panose="02020400000000000000" pitchFamily="18" charset="-128"/>
              </a:rPr>
              <a:t>interaction designer </a:t>
            </a:r>
            <a:r>
              <a:rPr lang="zh-TW" altLang="en-US" sz="2000" dirty="0">
                <a:solidFill>
                  <a:schemeClr val="bg1">
                    <a:lumMod val="85000"/>
                  </a:schemeClr>
                </a:solidFill>
                <a:latin typeface="Adobe 仿宋 Std R" panose="02020400000000000000" pitchFamily="18" charset="-128"/>
                <a:ea typeface="Adobe 仿宋 Std R" panose="02020400000000000000" pitchFamily="18" charset="-128"/>
              </a:rPr>
              <a:t>，其作品融合了藝術、生物學、照明設計、神經科學和</a:t>
            </a:r>
            <a:r>
              <a:rPr lang="en-US" altLang="zh-TW" sz="2000" dirty="0">
                <a:solidFill>
                  <a:schemeClr val="bg1">
                    <a:lumMod val="85000"/>
                  </a:schemeClr>
                </a:solidFill>
                <a:latin typeface="Adobe 仿宋 Std R" panose="02020400000000000000" pitchFamily="18" charset="-128"/>
                <a:ea typeface="Adobe 仿宋 Std R" panose="02020400000000000000" pitchFamily="18" charset="-128"/>
              </a:rPr>
              <a:t>BCI(brain-computer interface)</a:t>
            </a:r>
            <a:r>
              <a:rPr lang="zh-TW" altLang="en-US" sz="2000" dirty="0">
                <a:solidFill>
                  <a:schemeClr val="bg1">
                    <a:lumMod val="85000"/>
                  </a:schemeClr>
                </a:solidFill>
                <a:latin typeface="Adobe 仿宋 Std R" panose="02020400000000000000" pitchFamily="18" charset="-128"/>
                <a:ea typeface="Adobe 仿宋 Std R" panose="02020400000000000000" pitchFamily="18" charset="-128"/>
              </a:rPr>
              <a:t>技術等多學科領域，作品多在探討如何發展一個新的方法來探索人的感知以及人體內部的生物相互作用。此為藝術家的跨學科背景包括美術，生物學，科學傳播，博物館研究，策展，照明和互動設計學位。</a:t>
            </a:r>
          </a:p>
        </p:txBody>
      </p:sp>
      <p:pic>
        <p:nvPicPr>
          <p:cNvPr id="8" name="圖片 7">
            <a:extLst>
              <a:ext uri="{FF2B5EF4-FFF2-40B4-BE49-F238E27FC236}">
                <a16:creationId xmlns:a16="http://schemas.microsoft.com/office/drawing/2014/main" id="{C0A2952E-874F-400C-BDF3-38FB6E40E330}"/>
              </a:ext>
            </a:extLst>
          </p:cNvPr>
          <p:cNvPicPr>
            <a:picLocks noChangeAspect="1"/>
          </p:cNvPicPr>
          <p:nvPr/>
        </p:nvPicPr>
        <p:blipFill rotWithShape="1">
          <a:blip r:embed="rId4"/>
          <a:srcRect l="32193" t="27178" r="33174" b="36379"/>
          <a:stretch/>
        </p:blipFill>
        <p:spPr>
          <a:xfrm>
            <a:off x="590704" y="3941723"/>
            <a:ext cx="4079332" cy="2414627"/>
          </a:xfrm>
          <a:prstGeom prst="rect">
            <a:avLst/>
          </a:prstGeom>
        </p:spPr>
      </p:pic>
      <p:sp>
        <p:nvSpPr>
          <p:cNvPr id="9" name="標題 1">
            <a:extLst>
              <a:ext uri="{FF2B5EF4-FFF2-40B4-BE49-F238E27FC236}">
                <a16:creationId xmlns:a16="http://schemas.microsoft.com/office/drawing/2014/main" id="{7B69BB0D-5BBC-4086-B8C2-7B035F3C14A8}"/>
              </a:ext>
            </a:extLst>
          </p:cNvPr>
          <p:cNvSpPr txBox="1">
            <a:spLocks/>
          </p:cNvSpPr>
          <p:nvPr/>
        </p:nvSpPr>
        <p:spPr>
          <a:xfrm>
            <a:off x="4670035" y="4577514"/>
            <a:ext cx="4287533" cy="11430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000" dirty="0">
                <a:solidFill>
                  <a:schemeClr val="bg1">
                    <a:lumMod val="95000"/>
                  </a:schemeClr>
                </a:solidFill>
                <a:latin typeface="Garamond" panose="02020404030301010803" pitchFamily="18" charset="0"/>
              </a:rPr>
              <a:t>Collaborator :</a:t>
            </a:r>
            <a:br>
              <a:rPr lang="en-US" altLang="zh-TW" sz="2000" dirty="0">
                <a:solidFill>
                  <a:schemeClr val="bg1">
                    <a:lumMod val="95000"/>
                  </a:schemeClr>
                </a:solidFill>
                <a:latin typeface="Garamond" panose="02020404030301010803" pitchFamily="18" charset="0"/>
              </a:rPr>
            </a:br>
            <a:r>
              <a:rPr lang="en-US" altLang="zh-TW" sz="2000" dirty="0">
                <a:solidFill>
                  <a:schemeClr val="bg1">
                    <a:lumMod val="85000"/>
                  </a:schemeClr>
                </a:solidFill>
                <a:latin typeface="Garamond" panose="02020404030301010803" pitchFamily="18" charset="0"/>
              </a:rPr>
              <a:t>Neuroscientist Peter Simpson-Young</a:t>
            </a:r>
            <a:br>
              <a:rPr lang="en-US" altLang="zh-TW" sz="2000" dirty="0">
                <a:solidFill>
                  <a:schemeClr val="bg1">
                    <a:lumMod val="85000"/>
                  </a:schemeClr>
                </a:solidFill>
                <a:latin typeface="Garamond" panose="02020404030301010803" pitchFamily="18" charset="0"/>
              </a:rPr>
            </a:br>
            <a:r>
              <a:rPr lang="en-US" altLang="zh-TW" sz="2000" dirty="0">
                <a:solidFill>
                  <a:schemeClr val="bg1">
                    <a:lumMod val="85000"/>
                  </a:schemeClr>
                </a:solidFill>
                <a:latin typeface="Garamond" panose="02020404030301010803" pitchFamily="18" charset="0"/>
              </a:rPr>
              <a:t>Programmers Sam Gentle &amp; Sami Sabik</a:t>
            </a:r>
            <a:endParaRPr lang="zh-TW" altLang="en-US" sz="2000" dirty="0"/>
          </a:p>
          <a:p>
            <a:endParaRPr lang="zh-TW" altLang="en-US" sz="2000" dirty="0">
              <a:solidFill>
                <a:schemeClr val="bg1">
                  <a:lumMod val="85000"/>
                </a:schemeClr>
              </a:solidFill>
              <a:latin typeface="Garamond" panose="02020404030301010803" pitchFamily="18" charset="0"/>
            </a:endParaRPr>
          </a:p>
          <a:p>
            <a:endParaRPr lang="zh-TW" altLang="en-US" sz="2000" dirty="0">
              <a:solidFill>
                <a:schemeClr val="bg1">
                  <a:lumMod val="95000"/>
                </a:schemeClr>
              </a:solidFill>
              <a:latin typeface="Garamond" panose="02020404030301010803" pitchFamily="18" charset="0"/>
            </a:endParaRPr>
          </a:p>
        </p:txBody>
      </p:sp>
    </p:spTree>
    <p:extLst>
      <p:ext uri="{BB962C8B-B14F-4D97-AF65-F5344CB8AC3E}">
        <p14:creationId xmlns:p14="http://schemas.microsoft.com/office/powerpoint/2010/main" val="2505712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0C043C8B-BFBD-4463-84E3-635413CB0671}"/>
              </a:ext>
            </a:extLst>
          </p:cNvPr>
          <p:cNvSpPr>
            <a:spLocks noGrp="1"/>
          </p:cNvSpPr>
          <p:nvPr>
            <p:ph type="ftr" sz="quarter" idx="11"/>
          </p:nvPr>
        </p:nvSpPr>
        <p:spPr/>
        <p:txBody>
          <a:bodyPr/>
          <a:lstStyle/>
          <a:p>
            <a:r>
              <a:rPr lang="en-US" altLang="zh-TW"/>
              <a:t>ADAF Archive 2017- Brainlight</a:t>
            </a:r>
            <a:endParaRPr lang="zh-TW" altLang="en-US"/>
          </a:p>
        </p:txBody>
      </p:sp>
      <p:sp>
        <p:nvSpPr>
          <p:cNvPr id="3" name="投影片編號版面配置區 2">
            <a:extLst>
              <a:ext uri="{FF2B5EF4-FFF2-40B4-BE49-F238E27FC236}">
                <a16:creationId xmlns:a16="http://schemas.microsoft.com/office/drawing/2014/main" id="{39879CE6-6B9E-4C4C-B71E-C854811F6AF7}"/>
              </a:ext>
            </a:extLst>
          </p:cNvPr>
          <p:cNvSpPr>
            <a:spLocks noGrp="1"/>
          </p:cNvSpPr>
          <p:nvPr>
            <p:ph type="sldNum" sz="quarter" idx="12"/>
          </p:nvPr>
        </p:nvSpPr>
        <p:spPr/>
        <p:txBody>
          <a:bodyPr/>
          <a:lstStyle/>
          <a:p>
            <a:fld id="{0FA8607F-0E47-4C01-9268-0C2A59C3938D}" type="slidenum">
              <a:rPr lang="zh-TW" altLang="en-US" smtClean="0"/>
              <a:t>4</a:t>
            </a:fld>
            <a:endParaRPr lang="zh-TW" altLang="en-US"/>
          </a:p>
        </p:txBody>
      </p:sp>
      <p:sp>
        <p:nvSpPr>
          <p:cNvPr id="4" name="標題 1">
            <a:extLst>
              <a:ext uri="{FF2B5EF4-FFF2-40B4-BE49-F238E27FC236}">
                <a16:creationId xmlns:a16="http://schemas.microsoft.com/office/drawing/2014/main" id="{A19FAC97-F28C-43D6-8238-6617F42421E8}"/>
              </a:ext>
            </a:extLst>
          </p:cNvPr>
          <p:cNvSpPr txBox="1">
            <a:spLocks/>
          </p:cNvSpPr>
          <p:nvPr/>
        </p:nvSpPr>
        <p:spPr>
          <a:xfrm>
            <a:off x="464976" y="365125"/>
            <a:ext cx="7223086" cy="7534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solidFill>
                  <a:schemeClr val="bg1">
                    <a:lumMod val="95000"/>
                  </a:schemeClr>
                </a:solidFill>
                <a:latin typeface="Garamond" panose="02020404030301010803" pitchFamily="18" charset="0"/>
              </a:rPr>
              <a:t>About </a:t>
            </a:r>
            <a:r>
              <a:rPr lang="en-US" altLang="zh-TW" dirty="0" err="1">
                <a:solidFill>
                  <a:schemeClr val="bg1">
                    <a:lumMod val="95000"/>
                  </a:schemeClr>
                </a:solidFill>
                <a:latin typeface="Garamond" panose="02020404030301010803" pitchFamily="18" charset="0"/>
              </a:rPr>
              <a:t>Brainlight</a:t>
            </a:r>
            <a:r>
              <a:rPr lang="en-US" altLang="zh-TW" dirty="0">
                <a:solidFill>
                  <a:schemeClr val="bg1">
                    <a:lumMod val="95000"/>
                  </a:schemeClr>
                </a:solidFill>
                <a:latin typeface="Garamond" panose="02020404030301010803" pitchFamily="18" charset="0"/>
              </a:rPr>
              <a:t> </a:t>
            </a:r>
            <a:endParaRPr lang="zh-TW" altLang="en-US" dirty="0">
              <a:solidFill>
                <a:schemeClr val="bg1">
                  <a:lumMod val="95000"/>
                </a:schemeClr>
              </a:solidFill>
              <a:latin typeface="Garamond" panose="02020404030301010803" pitchFamily="18" charset="0"/>
            </a:endParaRPr>
          </a:p>
        </p:txBody>
      </p:sp>
      <p:pic>
        <p:nvPicPr>
          <p:cNvPr id="5" name="圖片 4">
            <a:extLst>
              <a:ext uri="{FF2B5EF4-FFF2-40B4-BE49-F238E27FC236}">
                <a16:creationId xmlns:a16="http://schemas.microsoft.com/office/drawing/2014/main" id="{4A0386B5-064D-4C50-A470-D97A8A9E6184}"/>
              </a:ext>
            </a:extLst>
          </p:cNvPr>
          <p:cNvPicPr>
            <a:picLocks noChangeAspect="1"/>
          </p:cNvPicPr>
          <p:nvPr/>
        </p:nvPicPr>
        <p:blipFill rotWithShape="1">
          <a:blip r:embed="rId2"/>
          <a:srcRect l="22137" t="13333" r="22815" b="17670"/>
          <a:stretch/>
        </p:blipFill>
        <p:spPr>
          <a:xfrm>
            <a:off x="7549987" y="1208018"/>
            <a:ext cx="3356503" cy="2366400"/>
          </a:xfrm>
          <a:prstGeom prst="rect">
            <a:avLst/>
          </a:prstGeom>
        </p:spPr>
      </p:pic>
      <p:pic>
        <p:nvPicPr>
          <p:cNvPr id="6" name="圖片 5">
            <a:extLst>
              <a:ext uri="{FF2B5EF4-FFF2-40B4-BE49-F238E27FC236}">
                <a16:creationId xmlns:a16="http://schemas.microsoft.com/office/drawing/2014/main" id="{BCCEEC85-3618-4F0B-A4D5-18A974EF7DB0}"/>
              </a:ext>
            </a:extLst>
          </p:cNvPr>
          <p:cNvPicPr>
            <a:picLocks noChangeAspect="1"/>
          </p:cNvPicPr>
          <p:nvPr/>
        </p:nvPicPr>
        <p:blipFill rotWithShape="1">
          <a:blip r:embed="rId3"/>
          <a:srcRect l="19517" t="30161" r="65488" b="35024"/>
          <a:stretch/>
        </p:blipFill>
        <p:spPr>
          <a:xfrm rot="5400000">
            <a:off x="7943246" y="3181159"/>
            <a:ext cx="2569983" cy="3356503"/>
          </a:xfrm>
          <a:prstGeom prst="rect">
            <a:avLst/>
          </a:prstGeom>
        </p:spPr>
      </p:pic>
      <p:grpSp>
        <p:nvGrpSpPr>
          <p:cNvPr id="32" name="群組 31">
            <a:extLst>
              <a:ext uri="{FF2B5EF4-FFF2-40B4-BE49-F238E27FC236}">
                <a16:creationId xmlns:a16="http://schemas.microsoft.com/office/drawing/2014/main" id="{588CFE54-BAF8-43A6-B1DD-76FEB019E380}"/>
              </a:ext>
            </a:extLst>
          </p:cNvPr>
          <p:cNvGrpSpPr/>
          <p:nvPr/>
        </p:nvGrpSpPr>
        <p:grpSpPr>
          <a:xfrm>
            <a:off x="811204" y="1611799"/>
            <a:ext cx="5827334" cy="3375457"/>
            <a:chOff x="864470" y="2098216"/>
            <a:chExt cx="5827334" cy="3375457"/>
          </a:xfrm>
        </p:grpSpPr>
        <p:grpSp>
          <p:nvGrpSpPr>
            <p:cNvPr id="16" name="群組 15">
              <a:extLst>
                <a:ext uri="{FF2B5EF4-FFF2-40B4-BE49-F238E27FC236}">
                  <a16:creationId xmlns:a16="http://schemas.microsoft.com/office/drawing/2014/main" id="{B96FBD9A-08F4-4C05-B648-8AAFF8D49106}"/>
                </a:ext>
              </a:extLst>
            </p:cNvPr>
            <p:cNvGrpSpPr/>
            <p:nvPr/>
          </p:nvGrpSpPr>
          <p:grpSpPr>
            <a:xfrm>
              <a:off x="864470" y="2098216"/>
              <a:ext cx="5827334" cy="2175281"/>
              <a:chOff x="464975" y="1789749"/>
              <a:chExt cx="5827334" cy="2175281"/>
            </a:xfrm>
          </p:grpSpPr>
          <p:sp>
            <p:nvSpPr>
              <p:cNvPr id="7" name="矩形 6">
                <a:extLst>
                  <a:ext uri="{FF2B5EF4-FFF2-40B4-BE49-F238E27FC236}">
                    <a16:creationId xmlns:a16="http://schemas.microsoft.com/office/drawing/2014/main" id="{8848FA9F-3136-4C27-8656-56B96450C2C9}"/>
                  </a:ext>
                </a:extLst>
              </p:cNvPr>
              <p:cNvSpPr/>
              <p:nvPr/>
            </p:nvSpPr>
            <p:spPr>
              <a:xfrm>
                <a:off x="764898" y="2346117"/>
                <a:ext cx="5527411" cy="707886"/>
              </a:xfrm>
              <a:prstGeom prst="rect">
                <a:avLst/>
              </a:prstGeom>
            </p:spPr>
            <p:txBody>
              <a:bodyPr wrap="none">
                <a:spAutoFit/>
              </a:bodyPr>
              <a:lstStyle/>
              <a:p>
                <a:r>
                  <a:rPr lang="en-US" altLang="zh-TW" sz="2000" dirty="0">
                    <a:solidFill>
                      <a:schemeClr val="bg1">
                        <a:lumMod val="85000"/>
                      </a:schemeClr>
                    </a:solidFill>
                    <a:latin typeface="Garamond" panose="02020404030301010803" pitchFamily="18" charset="0"/>
                  </a:rPr>
                  <a:t>B</a:t>
                </a:r>
                <a:r>
                  <a:rPr lang="zh-TW" altLang="en-US" sz="2000" dirty="0">
                    <a:solidFill>
                      <a:schemeClr val="bg1">
                        <a:lumMod val="85000"/>
                      </a:schemeClr>
                    </a:solidFill>
                    <a:latin typeface="Garamond" panose="02020404030301010803" pitchFamily="18" charset="0"/>
                  </a:rPr>
                  <a:t>rain </a:t>
                </a:r>
                <a:r>
                  <a:rPr lang="en-US" altLang="zh-TW" sz="2000" dirty="0">
                    <a:solidFill>
                      <a:schemeClr val="bg1">
                        <a:lumMod val="85000"/>
                      </a:schemeClr>
                    </a:solidFill>
                    <a:latin typeface="Garamond" panose="02020404030301010803" pitchFamily="18" charset="0"/>
                  </a:rPr>
                  <a:t>S</a:t>
                </a:r>
                <a:r>
                  <a:rPr lang="zh-TW" altLang="en-US" sz="2000" dirty="0">
                    <a:solidFill>
                      <a:schemeClr val="bg1">
                        <a:lumMod val="85000"/>
                      </a:schemeClr>
                    </a:solidFill>
                    <a:latin typeface="Garamond" panose="02020404030301010803" pitchFamily="18" charset="0"/>
                  </a:rPr>
                  <a:t>culpture </a:t>
                </a:r>
                <a:r>
                  <a:rPr lang="en-US" altLang="zh-TW" sz="2000" dirty="0">
                    <a:solidFill>
                      <a:schemeClr val="bg1">
                        <a:lumMod val="85000"/>
                      </a:schemeClr>
                    </a:solidFill>
                    <a:latin typeface="Garamond" panose="02020404030301010803" pitchFamily="18" charset="0"/>
                  </a:rPr>
                  <a:t>: </a:t>
                </a:r>
                <a:br>
                  <a:rPr lang="en-US" altLang="zh-TW" sz="2000" dirty="0">
                    <a:solidFill>
                      <a:schemeClr val="bg1">
                        <a:lumMod val="85000"/>
                      </a:schemeClr>
                    </a:solidFill>
                    <a:latin typeface="Garamond" panose="02020404030301010803" pitchFamily="18" charset="0"/>
                  </a:rPr>
                </a:br>
                <a:r>
                  <a:rPr lang="en-US" altLang="zh-TW" sz="2000" dirty="0">
                    <a:solidFill>
                      <a:schemeClr val="bg1">
                        <a:lumMod val="85000"/>
                      </a:schemeClr>
                    </a:solidFill>
                    <a:latin typeface="Garamond" panose="02020404030301010803" pitchFamily="18" charset="0"/>
                  </a:rPr>
                  <a:t>laser cut Perspex &amp; hand etched with neural networks</a:t>
                </a:r>
                <a:endParaRPr lang="zh-TW" altLang="en-US" sz="2000" dirty="0">
                  <a:solidFill>
                    <a:schemeClr val="bg1">
                      <a:lumMod val="85000"/>
                    </a:schemeClr>
                  </a:solidFill>
                  <a:latin typeface="Garamond" panose="02020404030301010803" pitchFamily="18" charset="0"/>
                </a:endParaRPr>
              </a:p>
            </p:txBody>
          </p:sp>
          <p:sp>
            <p:nvSpPr>
              <p:cNvPr id="8" name="矩形 7">
                <a:extLst>
                  <a:ext uri="{FF2B5EF4-FFF2-40B4-BE49-F238E27FC236}">
                    <a16:creationId xmlns:a16="http://schemas.microsoft.com/office/drawing/2014/main" id="{6EB517BF-E2BB-4853-804A-08B4750CF6E1}"/>
                  </a:ext>
                </a:extLst>
              </p:cNvPr>
              <p:cNvSpPr/>
              <p:nvPr/>
            </p:nvSpPr>
            <p:spPr>
              <a:xfrm>
                <a:off x="721121" y="3257144"/>
                <a:ext cx="3682817" cy="707886"/>
              </a:xfrm>
              <a:prstGeom prst="rect">
                <a:avLst/>
              </a:prstGeom>
            </p:spPr>
            <p:txBody>
              <a:bodyPr wrap="square">
                <a:spAutoFit/>
              </a:bodyPr>
              <a:lstStyle/>
              <a:p>
                <a:r>
                  <a:rPr lang="en-US" altLang="zh-TW" sz="2000" dirty="0">
                    <a:solidFill>
                      <a:schemeClr val="bg1">
                        <a:lumMod val="85000"/>
                      </a:schemeClr>
                    </a:solidFill>
                    <a:latin typeface="Garamond" panose="02020404030301010803" pitchFamily="18" charset="0"/>
                  </a:rPr>
                  <a:t>Wireless Headset </a:t>
                </a:r>
                <a:br>
                  <a:rPr lang="en-US" altLang="zh-TW" sz="2000" dirty="0">
                    <a:solidFill>
                      <a:schemeClr val="bg1">
                        <a:lumMod val="85000"/>
                      </a:schemeClr>
                    </a:solidFill>
                    <a:latin typeface="Garamond" panose="02020404030301010803" pitchFamily="18" charset="0"/>
                  </a:rPr>
                </a:br>
                <a:r>
                  <a:rPr lang="en-US" altLang="zh-TW" sz="2000" dirty="0">
                    <a:solidFill>
                      <a:schemeClr val="bg1">
                        <a:lumMod val="85000"/>
                      </a:schemeClr>
                    </a:solidFill>
                    <a:latin typeface="Garamond" panose="02020404030301010803" pitchFamily="18" charset="0"/>
                  </a:rPr>
                  <a:t>BCI ( </a:t>
                </a:r>
                <a:r>
                  <a:rPr lang="en-US" altLang="zh-TW" sz="2000" dirty="0" err="1">
                    <a:solidFill>
                      <a:schemeClr val="bg1">
                        <a:lumMod val="85000"/>
                      </a:schemeClr>
                    </a:solidFill>
                    <a:latin typeface="Garamond" panose="02020404030301010803" pitchFamily="18" charset="0"/>
                  </a:rPr>
                  <a:t>Emotiv</a:t>
                </a:r>
                <a:r>
                  <a:rPr lang="en-US" altLang="zh-TW" sz="2000" dirty="0">
                    <a:solidFill>
                      <a:schemeClr val="bg1">
                        <a:lumMod val="85000"/>
                      </a:schemeClr>
                    </a:solidFill>
                    <a:latin typeface="Garamond" panose="02020404030301010803" pitchFamily="18" charset="0"/>
                  </a:rPr>
                  <a:t> EPOC / EPOC + ) </a:t>
                </a:r>
                <a:endParaRPr lang="zh-TW" altLang="en-US" sz="2000" dirty="0">
                  <a:solidFill>
                    <a:schemeClr val="bg1">
                      <a:lumMod val="85000"/>
                    </a:schemeClr>
                  </a:solidFill>
                  <a:latin typeface="Garamond" panose="02020404030301010803" pitchFamily="18" charset="0"/>
                </a:endParaRPr>
              </a:p>
            </p:txBody>
          </p:sp>
          <p:sp>
            <p:nvSpPr>
              <p:cNvPr id="9" name="矩形 8">
                <a:extLst>
                  <a:ext uri="{FF2B5EF4-FFF2-40B4-BE49-F238E27FC236}">
                    <a16:creationId xmlns:a16="http://schemas.microsoft.com/office/drawing/2014/main" id="{A62DDB9F-0530-4D6A-844D-977DC9570BEA}"/>
                  </a:ext>
                </a:extLst>
              </p:cNvPr>
              <p:cNvSpPr/>
              <p:nvPr/>
            </p:nvSpPr>
            <p:spPr>
              <a:xfrm>
                <a:off x="464976" y="1789749"/>
                <a:ext cx="1162498" cy="400110"/>
              </a:xfrm>
              <a:prstGeom prst="rect">
                <a:avLst/>
              </a:prstGeom>
            </p:spPr>
            <p:txBody>
              <a:bodyPr wrap="none">
                <a:spAutoFit/>
              </a:bodyPr>
              <a:lstStyle/>
              <a:p>
                <a:r>
                  <a:rPr lang="en-US" altLang="zh-TW" sz="2000" dirty="0">
                    <a:solidFill>
                      <a:schemeClr val="bg1">
                        <a:lumMod val="85000"/>
                      </a:schemeClr>
                    </a:solidFill>
                    <a:latin typeface="Garamond" panose="02020404030301010803" pitchFamily="18" charset="0"/>
                  </a:rPr>
                  <a:t>B</a:t>
                </a:r>
                <a:r>
                  <a:rPr lang="zh-TW" altLang="en-US" sz="2000" dirty="0">
                    <a:solidFill>
                      <a:schemeClr val="bg1">
                        <a:lumMod val="85000"/>
                      </a:schemeClr>
                    </a:solidFill>
                    <a:latin typeface="Garamond" panose="02020404030301010803" pitchFamily="18" charset="0"/>
                  </a:rPr>
                  <a:t>rain</a:t>
                </a:r>
                <a:r>
                  <a:rPr lang="en-US" altLang="zh-TW" sz="2000" dirty="0">
                    <a:solidFill>
                      <a:schemeClr val="bg1">
                        <a:lumMod val="85000"/>
                      </a:schemeClr>
                    </a:solidFill>
                    <a:latin typeface="Garamond" panose="02020404030301010803" pitchFamily="18" charset="0"/>
                  </a:rPr>
                  <a:t>light</a:t>
                </a:r>
                <a:endParaRPr lang="zh-TW" altLang="en-US" sz="2000" dirty="0">
                  <a:solidFill>
                    <a:schemeClr val="bg1">
                      <a:lumMod val="85000"/>
                    </a:schemeClr>
                  </a:solidFill>
                  <a:latin typeface="Garamond" panose="02020404030301010803" pitchFamily="18" charset="0"/>
                </a:endParaRPr>
              </a:p>
            </p:txBody>
          </p:sp>
          <p:cxnSp>
            <p:nvCxnSpPr>
              <p:cNvPr id="13" name="接點: 肘形 12">
                <a:extLst>
                  <a:ext uri="{FF2B5EF4-FFF2-40B4-BE49-F238E27FC236}">
                    <a16:creationId xmlns:a16="http://schemas.microsoft.com/office/drawing/2014/main" id="{E6A94DDB-D123-4784-B629-AED94F8CCE0E}"/>
                  </a:ext>
                </a:extLst>
              </p:cNvPr>
              <p:cNvCxnSpPr>
                <a:stCxn id="9" idx="1"/>
                <a:endCxn id="7" idx="1"/>
              </p:cNvCxnSpPr>
              <p:nvPr/>
            </p:nvCxnSpPr>
            <p:spPr>
              <a:xfrm rot="10800000" flipH="1" flipV="1">
                <a:off x="464976" y="1989804"/>
                <a:ext cx="299922" cy="710256"/>
              </a:xfrm>
              <a:prstGeom prst="bentConnector3">
                <a:avLst>
                  <a:gd name="adj1" fmla="val -76220"/>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接點: 肘形 14">
                <a:extLst>
                  <a:ext uri="{FF2B5EF4-FFF2-40B4-BE49-F238E27FC236}">
                    <a16:creationId xmlns:a16="http://schemas.microsoft.com/office/drawing/2014/main" id="{959FE411-53E2-439B-8D38-AD3064A07790}"/>
                  </a:ext>
                </a:extLst>
              </p:cNvPr>
              <p:cNvCxnSpPr>
                <a:cxnSpLocks/>
                <a:stCxn id="9" idx="1"/>
                <a:endCxn id="8" idx="1"/>
              </p:cNvCxnSpPr>
              <p:nvPr/>
            </p:nvCxnSpPr>
            <p:spPr>
              <a:xfrm rot="10800000" flipH="1" flipV="1">
                <a:off x="464975" y="1989803"/>
                <a:ext cx="256145" cy="1621283"/>
              </a:xfrm>
              <a:prstGeom prst="bentConnector3">
                <a:avLst>
                  <a:gd name="adj1" fmla="val -89246"/>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矩形 26">
              <a:extLst>
                <a:ext uri="{FF2B5EF4-FFF2-40B4-BE49-F238E27FC236}">
                  <a16:creationId xmlns:a16="http://schemas.microsoft.com/office/drawing/2014/main" id="{F260E675-DD49-4117-B753-3511573A4D0F}"/>
                </a:ext>
              </a:extLst>
            </p:cNvPr>
            <p:cNvSpPr/>
            <p:nvPr/>
          </p:nvSpPr>
          <p:spPr>
            <a:xfrm>
              <a:off x="1601916" y="4458010"/>
              <a:ext cx="3856463" cy="1015663"/>
            </a:xfrm>
            <a:prstGeom prst="rect">
              <a:avLst/>
            </a:prstGeom>
            <a:ln>
              <a:noFill/>
            </a:ln>
          </p:spPr>
          <p:txBody>
            <a:bodyPr wrap="square">
              <a:spAutoFit/>
            </a:bodyPr>
            <a:lstStyle/>
            <a:p>
              <a:r>
                <a:rPr lang="en-US" altLang="zh-TW" sz="2000" dirty="0">
                  <a:solidFill>
                    <a:schemeClr val="bg1">
                      <a:lumMod val="85000"/>
                    </a:schemeClr>
                  </a:solidFill>
                  <a:latin typeface="Garamond" panose="02020404030301010803" pitchFamily="18" charset="0"/>
                </a:rPr>
                <a:t>Meditation (Alpha) – Blue</a:t>
              </a:r>
            </a:p>
            <a:p>
              <a:r>
                <a:rPr lang="en-US" altLang="zh-TW" sz="2000" dirty="0">
                  <a:solidFill>
                    <a:schemeClr val="bg1">
                      <a:lumMod val="85000"/>
                    </a:schemeClr>
                  </a:solidFill>
                  <a:latin typeface="Garamond" panose="02020404030301010803" pitchFamily="18" charset="0"/>
                </a:rPr>
                <a:t>Excitement/agitation (Beta) – Red</a:t>
              </a:r>
              <a:endParaRPr lang="zh-TW" altLang="en-US" sz="2000" dirty="0">
                <a:solidFill>
                  <a:schemeClr val="bg1">
                    <a:lumMod val="85000"/>
                  </a:schemeClr>
                </a:solidFill>
                <a:latin typeface="Garamond" panose="02020404030301010803" pitchFamily="18" charset="0"/>
              </a:endParaRPr>
            </a:p>
            <a:p>
              <a:r>
                <a:rPr lang="en-US" altLang="zh-TW" sz="2000" dirty="0">
                  <a:solidFill>
                    <a:schemeClr val="bg1">
                      <a:lumMod val="85000"/>
                    </a:schemeClr>
                  </a:solidFill>
                  <a:latin typeface="Garamond" panose="02020404030301010803" pitchFamily="18" charset="0"/>
                </a:rPr>
                <a:t>Focus and attention (Theta) – Green</a:t>
              </a:r>
            </a:p>
          </p:txBody>
        </p:sp>
        <p:cxnSp>
          <p:nvCxnSpPr>
            <p:cNvPr id="29" name="接點: 肘形 28">
              <a:extLst>
                <a:ext uri="{FF2B5EF4-FFF2-40B4-BE49-F238E27FC236}">
                  <a16:creationId xmlns:a16="http://schemas.microsoft.com/office/drawing/2014/main" id="{20C2775D-099B-4506-A5F6-778D5BBAABAB}"/>
                </a:ext>
              </a:extLst>
            </p:cNvPr>
            <p:cNvCxnSpPr>
              <a:stCxn id="8" idx="1"/>
              <a:endCxn id="27" idx="1"/>
            </p:cNvCxnSpPr>
            <p:nvPr/>
          </p:nvCxnSpPr>
          <p:spPr>
            <a:xfrm rot="10800000" flipH="1" flipV="1">
              <a:off x="1120616" y="3919554"/>
              <a:ext cx="481300" cy="1046288"/>
            </a:xfrm>
            <a:prstGeom prst="bentConnector3">
              <a:avLst>
                <a:gd name="adj1" fmla="val -47496"/>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標題 1">
            <a:extLst>
              <a:ext uri="{FF2B5EF4-FFF2-40B4-BE49-F238E27FC236}">
                <a16:creationId xmlns:a16="http://schemas.microsoft.com/office/drawing/2014/main" id="{72F403A5-301C-4B30-BAF8-AECC604E9DB4}"/>
              </a:ext>
            </a:extLst>
          </p:cNvPr>
          <p:cNvSpPr txBox="1">
            <a:spLocks/>
          </p:cNvSpPr>
          <p:nvPr/>
        </p:nvSpPr>
        <p:spPr>
          <a:xfrm>
            <a:off x="676100" y="5287501"/>
            <a:ext cx="6397463" cy="8826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1600" dirty="0">
                <a:solidFill>
                  <a:schemeClr val="bg1">
                    <a:lumMod val="95000"/>
                  </a:schemeClr>
                </a:solidFill>
                <a:latin typeface="Garamond" panose="02020404030301010803" pitchFamily="18" charset="0"/>
              </a:rPr>
              <a:t>Video : </a:t>
            </a:r>
            <a:br>
              <a:rPr lang="en-US" altLang="zh-TW" sz="1600" dirty="0">
                <a:solidFill>
                  <a:schemeClr val="bg1">
                    <a:lumMod val="95000"/>
                  </a:schemeClr>
                </a:solidFill>
                <a:latin typeface="Garamond" panose="02020404030301010803" pitchFamily="18" charset="0"/>
              </a:rPr>
            </a:br>
            <a:r>
              <a:rPr lang="en-US" altLang="zh-TW" sz="1600" dirty="0">
                <a:solidFill>
                  <a:schemeClr val="bg1">
                    <a:lumMod val="95000"/>
                  </a:schemeClr>
                </a:solidFill>
                <a:latin typeface="Garamond" panose="02020404030301010803" pitchFamily="18" charset="0"/>
                <a:hlinkClick r:id="rId4"/>
              </a:rPr>
              <a:t>INTERACTIVE BRAINLIGHT- Brain Sculpture Lights Up Your Thoughts</a:t>
            </a:r>
            <a:br>
              <a:rPr lang="en-US" altLang="zh-TW" sz="1600" dirty="0">
                <a:solidFill>
                  <a:schemeClr val="bg1">
                    <a:lumMod val="95000"/>
                  </a:schemeClr>
                </a:solidFill>
                <a:latin typeface="Garamond" panose="02020404030301010803" pitchFamily="18" charset="0"/>
              </a:rPr>
            </a:br>
            <a:r>
              <a:rPr lang="en-US" altLang="zh-TW" sz="1600" dirty="0">
                <a:solidFill>
                  <a:schemeClr val="bg1">
                    <a:lumMod val="95000"/>
                  </a:schemeClr>
                </a:solidFill>
                <a:latin typeface="Garamond" panose="02020404030301010803" pitchFamily="18" charset="0"/>
                <a:hlinkClick r:id="rId5"/>
              </a:rPr>
              <a:t>INTERACTIVE BRAIN LIGHT: With Piano Composer Axel Singer</a:t>
            </a:r>
            <a:endParaRPr lang="zh-TW" altLang="en-US" sz="1600" dirty="0"/>
          </a:p>
          <a:p>
            <a:endParaRPr lang="zh-TW" altLang="en-US" sz="1600" dirty="0">
              <a:solidFill>
                <a:schemeClr val="bg1">
                  <a:lumMod val="85000"/>
                </a:schemeClr>
              </a:solidFill>
              <a:latin typeface="Garamond" panose="02020404030301010803" pitchFamily="18" charset="0"/>
            </a:endParaRPr>
          </a:p>
          <a:p>
            <a:endParaRPr lang="zh-TW" altLang="en-US" sz="1600" dirty="0">
              <a:solidFill>
                <a:schemeClr val="bg1">
                  <a:lumMod val="95000"/>
                </a:schemeClr>
              </a:solidFill>
              <a:latin typeface="Garamond" panose="02020404030301010803" pitchFamily="18" charset="0"/>
            </a:endParaRPr>
          </a:p>
        </p:txBody>
      </p:sp>
    </p:spTree>
    <p:extLst>
      <p:ext uri="{BB962C8B-B14F-4D97-AF65-F5344CB8AC3E}">
        <p14:creationId xmlns:p14="http://schemas.microsoft.com/office/powerpoint/2010/main" val="422254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6314B5A5-1760-47C3-9E37-8780F213EDA9}"/>
              </a:ext>
            </a:extLst>
          </p:cNvPr>
          <p:cNvSpPr>
            <a:spLocks noGrp="1"/>
          </p:cNvSpPr>
          <p:nvPr>
            <p:ph type="ftr" sz="quarter" idx="11"/>
          </p:nvPr>
        </p:nvSpPr>
        <p:spPr/>
        <p:txBody>
          <a:bodyPr/>
          <a:lstStyle/>
          <a:p>
            <a:r>
              <a:rPr lang="en-US" altLang="zh-TW"/>
              <a:t>ADAF Archive 2017- Brainlight</a:t>
            </a:r>
            <a:endParaRPr lang="zh-TW" altLang="en-US"/>
          </a:p>
        </p:txBody>
      </p:sp>
      <p:sp>
        <p:nvSpPr>
          <p:cNvPr id="3" name="投影片編號版面配置區 2">
            <a:extLst>
              <a:ext uri="{FF2B5EF4-FFF2-40B4-BE49-F238E27FC236}">
                <a16:creationId xmlns:a16="http://schemas.microsoft.com/office/drawing/2014/main" id="{E459E9DA-69BD-4DDC-952E-ABED432F719A}"/>
              </a:ext>
            </a:extLst>
          </p:cNvPr>
          <p:cNvSpPr>
            <a:spLocks noGrp="1"/>
          </p:cNvSpPr>
          <p:nvPr>
            <p:ph type="sldNum" sz="quarter" idx="12"/>
          </p:nvPr>
        </p:nvSpPr>
        <p:spPr/>
        <p:txBody>
          <a:bodyPr/>
          <a:lstStyle/>
          <a:p>
            <a:fld id="{0FA8607F-0E47-4C01-9268-0C2A59C3938D}" type="slidenum">
              <a:rPr lang="zh-TW" altLang="en-US" smtClean="0"/>
              <a:t>5</a:t>
            </a:fld>
            <a:endParaRPr lang="zh-TW" altLang="en-US"/>
          </a:p>
        </p:txBody>
      </p:sp>
      <p:sp>
        <p:nvSpPr>
          <p:cNvPr id="9" name="標題 1">
            <a:extLst>
              <a:ext uri="{FF2B5EF4-FFF2-40B4-BE49-F238E27FC236}">
                <a16:creationId xmlns:a16="http://schemas.microsoft.com/office/drawing/2014/main" id="{F93F5EBB-A357-4634-AA23-6D15330BFAB2}"/>
              </a:ext>
            </a:extLst>
          </p:cNvPr>
          <p:cNvSpPr txBox="1">
            <a:spLocks/>
          </p:cNvSpPr>
          <p:nvPr/>
        </p:nvSpPr>
        <p:spPr>
          <a:xfrm>
            <a:off x="464976" y="365125"/>
            <a:ext cx="7223086" cy="753461"/>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solidFill>
                  <a:schemeClr val="bg1">
                    <a:lumMod val="95000"/>
                  </a:schemeClr>
                </a:solidFill>
                <a:latin typeface="Garamond" panose="02020404030301010803" pitchFamily="18" charset="0"/>
              </a:rPr>
              <a:t>About EEG - Electroencephalogram </a:t>
            </a:r>
            <a:endParaRPr lang="zh-TW" altLang="en-US" dirty="0">
              <a:solidFill>
                <a:schemeClr val="bg1">
                  <a:lumMod val="95000"/>
                </a:schemeClr>
              </a:solidFill>
              <a:latin typeface="Garamond" panose="02020404030301010803" pitchFamily="18" charset="0"/>
            </a:endParaRPr>
          </a:p>
        </p:txBody>
      </p:sp>
      <p:grpSp>
        <p:nvGrpSpPr>
          <p:cNvPr id="16" name="群組 15">
            <a:extLst>
              <a:ext uri="{FF2B5EF4-FFF2-40B4-BE49-F238E27FC236}">
                <a16:creationId xmlns:a16="http://schemas.microsoft.com/office/drawing/2014/main" id="{FF021FE7-7D3E-4B3B-ACBA-B66303CBD7D8}"/>
              </a:ext>
            </a:extLst>
          </p:cNvPr>
          <p:cNvGrpSpPr/>
          <p:nvPr/>
        </p:nvGrpSpPr>
        <p:grpSpPr>
          <a:xfrm>
            <a:off x="4716044" y="4554585"/>
            <a:ext cx="2533835" cy="1740024"/>
            <a:chOff x="5619565" y="1269507"/>
            <a:chExt cx="2533835" cy="1740024"/>
          </a:xfrm>
        </p:grpSpPr>
        <p:sp>
          <p:nvSpPr>
            <p:cNvPr id="15" name="矩形 14">
              <a:extLst>
                <a:ext uri="{FF2B5EF4-FFF2-40B4-BE49-F238E27FC236}">
                  <a16:creationId xmlns:a16="http://schemas.microsoft.com/office/drawing/2014/main" id="{62C81F08-E399-4F08-B283-602D9A59ADF5}"/>
                </a:ext>
              </a:extLst>
            </p:cNvPr>
            <p:cNvSpPr/>
            <p:nvPr/>
          </p:nvSpPr>
          <p:spPr>
            <a:xfrm>
              <a:off x="5619565" y="1269507"/>
              <a:ext cx="2533835" cy="1740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16F1B757-3F94-407C-89F2-E9B46AA0D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8922" y="1446227"/>
              <a:ext cx="2319937" cy="1439821"/>
            </a:xfrm>
            <a:prstGeom prst="rect">
              <a:avLst/>
            </a:prstGeom>
          </p:spPr>
        </p:pic>
      </p:grpSp>
      <p:pic>
        <p:nvPicPr>
          <p:cNvPr id="17" name="圖片 16">
            <a:extLst>
              <a:ext uri="{FF2B5EF4-FFF2-40B4-BE49-F238E27FC236}">
                <a16:creationId xmlns:a16="http://schemas.microsoft.com/office/drawing/2014/main" id="{381CF1B8-6771-4403-B2A3-0F835059D1A4}"/>
              </a:ext>
            </a:extLst>
          </p:cNvPr>
          <p:cNvPicPr>
            <a:picLocks noChangeAspect="1"/>
          </p:cNvPicPr>
          <p:nvPr/>
        </p:nvPicPr>
        <p:blipFill rotWithShape="1">
          <a:blip r:embed="rId3"/>
          <a:srcRect l="17403" t="32233" r="15534" b="17540"/>
          <a:stretch/>
        </p:blipFill>
        <p:spPr>
          <a:xfrm>
            <a:off x="464976" y="4554585"/>
            <a:ext cx="4130314" cy="1740024"/>
          </a:xfrm>
          <a:prstGeom prst="rect">
            <a:avLst/>
          </a:prstGeom>
        </p:spPr>
      </p:pic>
      <p:pic>
        <p:nvPicPr>
          <p:cNvPr id="18" name="圖片 17">
            <a:extLst>
              <a:ext uri="{FF2B5EF4-FFF2-40B4-BE49-F238E27FC236}">
                <a16:creationId xmlns:a16="http://schemas.microsoft.com/office/drawing/2014/main" id="{3815B619-0FD4-475F-A922-2FAB3A0F042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19005" t="14886" r="21279" b="8115"/>
          <a:stretch/>
        </p:blipFill>
        <p:spPr>
          <a:xfrm>
            <a:off x="7305960" y="1118586"/>
            <a:ext cx="4417920" cy="3204251"/>
          </a:xfrm>
          <a:prstGeom prst="rect">
            <a:avLst/>
          </a:prstGeom>
        </p:spPr>
      </p:pic>
      <p:sp>
        <p:nvSpPr>
          <p:cNvPr id="23" name="矩形 22">
            <a:extLst>
              <a:ext uri="{FF2B5EF4-FFF2-40B4-BE49-F238E27FC236}">
                <a16:creationId xmlns:a16="http://schemas.microsoft.com/office/drawing/2014/main" id="{87603142-6B80-49D6-BA9E-265B7DB44B27}"/>
              </a:ext>
            </a:extLst>
          </p:cNvPr>
          <p:cNvSpPr/>
          <p:nvPr/>
        </p:nvSpPr>
        <p:spPr>
          <a:xfrm>
            <a:off x="464976" y="1289550"/>
            <a:ext cx="6131132" cy="2862322"/>
          </a:xfrm>
          <a:prstGeom prst="rect">
            <a:avLst/>
          </a:prstGeom>
        </p:spPr>
        <p:txBody>
          <a:bodyPr wrap="square">
            <a:spAutoFit/>
          </a:bodyPr>
          <a:lstStyle/>
          <a:p>
            <a:pPr marL="342900" indent="-342900" fontAlgn="base">
              <a:buFont typeface="+mj-lt"/>
              <a:buAutoNum type="arabicPeriod"/>
            </a:pP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超</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Beta β</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或</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Gamma γ</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波：：</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30〜150Hz </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大部分能量在</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60〜100Hz</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，與視覺處理，解決問題和記憶工作相關。</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 </a:t>
            </a:r>
          </a:p>
          <a:p>
            <a:pPr marL="342900" indent="-342900" fontAlgn="base">
              <a:buFont typeface="+mj-lt"/>
              <a:buAutoNum type="arabicPeriod"/>
            </a:pPr>
            <a:r>
              <a:rPr lang="en-US" altLang="zh-TW" dirty="0">
                <a:solidFill>
                  <a:srgbClr val="FFC000"/>
                </a:solidFill>
                <a:latin typeface="Adobe 仿宋 Std R" panose="02020400000000000000" pitchFamily="18" charset="-128"/>
                <a:ea typeface="Adobe 仿宋 Std R" panose="02020400000000000000" pitchFamily="18" charset="-128"/>
              </a:rPr>
              <a:t>Betaβ</a:t>
            </a:r>
            <a:r>
              <a:rPr lang="zh-TW" altLang="en-US" dirty="0">
                <a:solidFill>
                  <a:srgbClr val="FFC000"/>
                </a:solidFill>
                <a:latin typeface="Adobe 仿宋 Std R" panose="02020400000000000000" pitchFamily="18" charset="-128"/>
                <a:ea typeface="Adobe 仿宋 Std R" panose="02020400000000000000" pitchFamily="18" charset="-128"/>
              </a:rPr>
              <a:t>波</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12〜40Hz </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大部分能量在</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20〜30Hz</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之間，與注意力和快速活動相關。</a:t>
            </a:r>
            <a:endParaRPr lang="en-US" altLang="zh-TW" dirty="0">
              <a:solidFill>
                <a:schemeClr val="bg1">
                  <a:lumMod val="85000"/>
                </a:schemeClr>
              </a:solidFill>
              <a:latin typeface="Adobe 仿宋 Std R" panose="02020400000000000000" pitchFamily="18" charset="-128"/>
              <a:ea typeface="Adobe 仿宋 Std R" panose="02020400000000000000" pitchFamily="18" charset="-128"/>
            </a:endParaRPr>
          </a:p>
          <a:p>
            <a:pPr marL="342900" indent="-342900" fontAlgn="base">
              <a:buFont typeface="+mj-lt"/>
              <a:buAutoNum type="arabicPeriod"/>
            </a:pP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紡錘或</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Sigma σ </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波： 一般從</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12〜14Hz</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，紡錘波形的浪，為區分淺層睡眠階段與深沉睡眠階段的標記。</a:t>
            </a:r>
            <a:endParaRPr lang="en-US" altLang="zh-TW" dirty="0">
              <a:solidFill>
                <a:schemeClr val="bg1">
                  <a:lumMod val="85000"/>
                </a:schemeClr>
              </a:solidFill>
              <a:latin typeface="Adobe 仿宋 Std R" panose="02020400000000000000" pitchFamily="18" charset="-128"/>
              <a:ea typeface="Adobe 仿宋 Std R" panose="02020400000000000000" pitchFamily="18" charset="-128"/>
            </a:endParaRPr>
          </a:p>
          <a:p>
            <a:pPr marL="342900" indent="-342900" fontAlgn="base">
              <a:buFont typeface="+mj-lt"/>
              <a:buAutoNum type="arabicPeriod"/>
            </a:pPr>
            <a:r>
              <a:rPr lang="en-US" altLang="zh-TW" dirty="0">
                <a:solidFill>
                  <a:srgbClr val="FFC000"/>
                </a:solidFill>
                <a:latin typeface="Adobe 仿宋 Std R" panose="02020400000000000000" pitchFamily="18" charset="-128"/>
                <a:ea typeface="Adobe 仿宋 Std R" panose="02020400000000000000" pitchFamily="18" charset="-128"/>
              </a:rPr>
              <a:t>Alpha α</a:t>
            </a:r>
            <a:r>
              <a:rPr lang="zh-TW" altLang="en-US" dirty="0">
                <a:solidFill>
                  <a:srgbClr val="FFC000"/>
                </a:solidFill>
                <a:latin typeface="Adobe 仿宋 Std R" panose="02020400000000000000" pitchFamily="18" charset="-128"/>
                <a:ea typeface="Adobe 仿宋 Std R" panose="02020400000000000000" pitchFamily="18" charset="-128"/>
              </a:rPr>
              <a:t>波</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：一般為</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8〜12Hz </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有著顯著的變異性，與放鬆時和眼睛閉著時相關。</a:t>
            </a:r>
            <a:endParaRPr lang="en-US" altLang="zh-TW" dirty="0">
              <a:solidFill>
                <a:schemeClr val="bg1">
                  <a:lumMod val="85000"/>
                </a:schemeClr>
              </a:solidFill>
              <a:latin typeface="Adobe 仿宋 Std R" panose="02020400000000000000" pitchFamily="18" charset="-128"/>
              <a:ea typeface="Adobe 仿宋 Std R" panose="02020400000000000000" pitchFamily="18" charset="-128"/>
            </a:endParaRPr>
          </a:p>
          <a:p>
            <a:pPr marL="342900" indent="-342900" fontAlgn="base">
              <a:buFont typeface="+mj-lt"/>
              <a:buAutoNum type="arabicPeriod"/>
            </a:pPr>
            <a:r>
              <a:rPr lang="en-US" altLang="zh-TW" dirty="0">
                <a:solidFill>
                  <a:srgbClr val="FFC000"/>
                </a:solidFill>
                <a:latin typeface="Adobe 仿宋 Std R" panose="02020400000000000000" pitchFamily="18" charset="-128"/>
                <a:ea typeface="Adobe 仿宋 Std R" panose="02020400000000000000" pitchFamily="18" charset="-128"/>
              </a:rPr>
              <a:t>Theta θ </a:t>
            </a:r>
            <a:r>
              <a:rPr lang="zh-TW" altLang="en-US" dirty="0">
                <a:solidFill>
                  <a:srgbClr val="FFC000"/>
                </a:solidFill>
                <a:latin typeface="Adobe 仿宋 Std R" panose="02020400000000000000" pitchFamily="18" charset="-128"/>
                <a:ea typeface="Adobe 仿宋 Std R" panose="02020400000000000000" pitchFamily="18" charset="-128"/>
              </a:rPr>
              <a:t>波</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：一般從</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4〜8Hz</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之間，與嗜睡相關。</a:t>
            </a:r>
            <a:endParaRPr lang="en-US" altLang="zh-TW" dirty="0">
              <a:solidFill>
                <a:schemeClr val="bg1">
                  <a:lumMod val="85000"/>
                </a:schemeClr>
              </a:solidFill>
              <a:latin typeface="Adobe 仿宋 Std R" panose="02020400000000000000" pitchFamily="18" charset="-128"/>
              <a:ea typeface="Adobe 仿宋 Std R" panose="02020400000000000000" pitchFamily="18" charset="-128"/>
            </a:endParaRPr>
          </a:p>
          <a:p>
            <a:pPr marL="342900" indent="-342900" fontAlgn="base">
              <a:buFont typeface="+mj-lt"/>
              <a:buAutoNum type="arabicPeriod"/>
            </a:pPr>
            <a:r>
              <a:rPr lang="en-US" altLang="zh-TW" dirty="0">
                <a:solidFill>
                  <a:srgbClr val="FFC000"/>
                </a:solidFill>
                <a:latin typeface="Adobe 仿宋 Std R" panose="02020400000000000000" pitchFamily="18" charset="-128"/>
                <a:ea typeface="Adobe 仿宋 Std R" panose="02020400000000000000" pitchFamily="18" charset="-128"/>
              </a:rPr>
              <a:t>Delta δ</a:t>
            </a:r>
            <a:r>
              <a:rPr lang="zh-TW" altLang="en-US" dirty="0">
                <a:solidFill>
                  <a:srgbClr val="FFC000"/>
                </a:solidFill>
                <a:latin typeface="Adobe 仿宋 Std R" panose="02020400000000000000" pitchFamily="18" charset="-128"/>
                <a:ea typeface="Adobe 仿宋 Std R" panose="02020400000000000000" pitchFamily="18" charset="-128"/>
              </a:rPr>
              <a:t>波</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：一般為</a:t>
            </a:r>
            <a:r>
              <a:rPr lang="en-US" altLang="zh-TW" dirty="0">
                <a:solidFill>
                  <a:schemeClr val="bg1">
                    <a:lumMod val="85000"/>
                  </a:schemeClr>
                </a:solidFill>
                <a:latin typeface="Adobe 仿宋 Std R" panose="02020400000000000000" pitchFamily="18" charset="-128"/>
                <a:ea typeface="Adobe 仿宋 Std R" panose="02020400000000000000" pitchFamily="18" charset="-128"/>
              </a:rPr>
              <a:t>0.5〜4Hz</a:t>
            </a:r>
            <a:r>
              <a:rPr lang="zh-TW" altLang="en-US" dirty="0">
                <a:solidFill>
                  <a:schemeClr val="bg1">
                    <a:lumMod val="85000"/>
                  </a:schemeClr>
                </a:solidFill>
                <a:latin typeface="Adobe 仿宋 Std R" panose="02020400000000000000" pitchFamily="18" charset="-128"/>
                <a:ea typeface="Adobe 仿宋 Std R" panose="02020400000000000000" pitchFamily="18" charset="-128"/>
              </a:rPr>
              <a:t>，與熟睡或深度放鬆相關。</a:t>
            </a:r>
            <a:endParaRPr lang="zh-TW" altLang="en-US" b="0" i="0" dirty="0">
              <a:solidFill>
                <a:schemeClr val="bg1">
                  <a:lumMod val="85000"/>
                </a:schemeClr>
              </a:solidFill>
              <a:effectLst/>
              <a:latin typeface="Adobe 仿宋 Std R" panose="02020400000000000000" pitchFamily="18" charset="-128"/>
              <a:ea typeface="Adobe 仿宋 Std R" panose="02020400000000000000" pitchFamily="18" charset="-128"/>
            </a:endParaRPr>
          </a:p>
        </p:txBody>
      </p:sp>
    </p:spTree>
    <p:extLst>
      <p:ext uri="{BB962C8B-B14F-4D97-AF65-F5344CB8AC3E}">
        <p14:creationId xmlns:p14="http://schemas.microsoft.com/office/powerpoint/2010/main" val="2882505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217F62B9-635E-42C8-84B6-1A374FBB6CAC}"/>
              </a:ext>
            </a:extLst>
          </p:cNvPr>
          <p:cNvSpPr>
            <a:spLocks noGrp="1"/>
          </p:cNvSpPr>
          <p:nvPr>
            <p:ph type="ftr" sz="quarter" idx="11"/>
          </p:nvPr>
        </p:nvSpPr>
        <p:spPr/>
        <p:txBody>
          <a:bodyPr/>
          <a:lstStyle/>
          <a:p>
            <a:r>
              <a:rPr lang="en-US" altLang="zh-TW"/>
              <a:t>ADAF Archive 2017- Brainlight</a:t>
            </a:r>
            <a:endParaRPr lang="zh-TW" altLang="en-US"/>
          </a:p>
        </p:txBody>
      </p:sp>
      <p:sp>
        <p:nvSpPr>
          <p:cNvPr id="3" name="投影片編號版面配置區 2">
            <a:extLst>
              <a:ext uri="{FF2B5EF4-FFF2-40B4-BE49-F238E27FC236}">
                <a16:creationId xmlns:a16="http://schemas.microsoft.com/office/drawing/2014/main" id="{85D10D88-93BD-49EE-9A18-98BD97CBCB70}"/>
              </a:ext>
            </a:extLst>
          </p:cNvPr>
          <p:cNvSpPr>
            <a:spLocks noGrp="1"/>
          </p:cNvSpPr>
          <p:nvPr>
            <p:ph type="sldNum" sz="quarter" idx="12"/>
          </p:nvPr>
        </p:nvSpPr>
        <p:spPr/>
        <p:txBody>
          <a:bodyPr/>
          <a:lstStyle/>
          <a:p>
            <a:fld id="{0FA8607F-0E47-4C01-9268-0C2A59C3938D}" type="slidenum">
              <a:rPr lang="zh-TW" altLang="en-US" smtClean="0"/>
              <a:t>6</a:t>
            </a:fld>
            <a:endParaRPr lang="zh-TW" altLang="en-US"/>
          </a:p>
        </p:txBody>
      </p:sp>
      <p:sp>
        <p:nvSpPr>
          <p:cNvPr id="5" name="標題 1">
            <a:extLst>
              <a:ext uri="{FF2B5EF4-FFF2-40B4-BE49-F238E27FC236}">
                <a16:creationId xmlns:a16="http://schemas.microsoft.com/office/drawing/2014/main" id="{69B5188D-1A5A-4C69-AEBD-97BFEB81EFA8}"/>
              </a:ext>
            </a:extLst>
          </p:cNvPr>
          <p:cNvSpPr txBox="1">
            <a:spLocks/>
          </p:cNvSpPr>
          <p:nvPr/>
        </p:nvSpPr>
        <p:spPr>
          <a:xfrm>
            <a:off x="464976" y="365125"/>
            <a:ext cx="7223086" cy="7534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a:solidFill>
                  <a:schemeClr val="bg1">
                    <a:lumMod val="95000"/>
                  </a:schemeClr>
                </a:solidFill>
                <a:latin typeface="Adobe 仿宋 Std R" panose="02020400000000000000" pitchFamily="18" charset="-128"/>
                <a:ea typeface="Adobe 仿宋 Std R" panose="02020400000000000000" pitchFamily="18" charset="-128"/>
              </a:rPr>
              <a:t>心得</a:t>
            </a:r>
          </a:p>
        </p:txBody>
      </p:sp>
      <p:sp>
        <p:nvSpPr>
          <p:cNvPr id="6" name="矩形 5">
            <a:extLst>
              <a:ext uri="{FF2B5EF4-FFF2-40B4-BE49-F238E27FC236}">
                <a16:creationId xmlns:a16="http://schemas.microsoft.com/office/drawing/2014/main" id="{A3CF03CE-D365-4200-93C1-B5460CBB71B4}"/>
              </a:ext>
            </a:extLst>
          </p:cNvPr>
          <p:cNvSpPr/>
          <p:nvPr/>
        </p:nvSpPr>
        <p:spPr>
          <a:xfrm>
            <a:off x="464976" y="1631377"/>
            <a:ext cx="6885736" cy="2862322"/>
          </a:xfrm>
          <a:prstGeom prst="rect">
            <a:avLst/>
          </a:prstGeom>
        </p:spPr>
        <p:txBody>
          <a:bodyPr wrap="square">
            <a:spAutoFit/>
          </a:bodyPr>
          <a:lstStyle/>
          <a:p>
            <a:pPr marL="342900" indent="-342900">
              <a:buFont typeface="Arial" panose="020B0604020202020204" pitchFamily="34" charset="0"/>
              <a:buChar char="•"/>
            </a:pPr>
            <a:r>
              <a:rPr lang="zh-TW" altLang="en-US" sz="2000" dirty="0">
                <a:solidFill>
                  <a:schemeClr val="bg1">
                    <a:lumMod val="85000"/>
                  </a:schemeClr>
                </a:solidFill>
                <a:latin typeface="Adobe 仿宋 Std R" panose="02020400000000000000" pitchFamily="18" charset="-128"/>
                <a:ea typeface="Adobe 仿宋 Std R" panose="02020400000000000000" pitchFamily="18" charset="-128"/>
              </a:rPr>
              <a:t>如果哪天我們可以找到神經與思緒的關聯，就可以做出線性的閃爍變化，這比起區域性的光芒，應該更有可觀性與可利用性。除了美以外，或許能成為訓練的方式，鍛鍊思維並不被非理性思維所控制。</a:t>
            </a:r>
            <a:endParaRPr lang="en-US" altLang="zh-TW" sz="2000" dirty="0">
              <a:solidFill>
                <a:schemeClr val="bg1">
                  <a:lumMod val="85000"/>
                </a:schemeClr>
              </a:solidFill>
              <a:latin typeface="Adobe 仿宋 Std R" panose="02020400000000000000" pitchFamily="18" charset="-128"/>
              <a:ea typeface="Adobe 仿宋 Std R" panose="02020400000000000000" pitchFamily="18" charset="-128"/>
            </a:endParaRPr>
          </a:p>
          <a:p>
            <a:pPr marL="342900" indent="-342900">
              <a:buFont typeface="Arial" panose="020B0604020202020204" pitchFamily="34" charset="0"/>
              <a:buChar char="•"/>
            </a:pPr>
            <a:endParaRPr lang="en-US" altLang="zh-TW" sz="2000" dirty="0">
              <a:solidFill>
                <a:schemeClr val="bg1">
                  <a:lumMod val="85000"/>
                </a:schemeClr>
              </a:solidFill>
              <a:latin typeface="Adobe 仿宋 Std R" panose="02020400000000000000" pitchFamily="18" charset="-128"/>
              <a:ea typeface="Adobe 仿宋 Std R" panose="02020400000000000000" pitchFamily="18" charset="-128"/>
            </a:endParaRPr>
          </a:p>
          <a:p>
            <a:pPr marL="342900" indent="-342900">
              <a:buFont typeface="Arial" panose="020B0604020202020204" pitchFamily="34" charset="0"/>
              <a:buChar char="•"/>
            </a:pPr>
            <a:r>
              <a:rPr lang="zh-TW" altLang="en-US" sz="2000" dirty="0">
                <a:solidFill>
                  <a:schemeClr val="bg1">
                    <a:lumMod val="85000"/>
                  </a:schemeClr>
                </a:solidFill>
                <a:latin typeface="Adobe 仿宋 Std R" panose="02020400000000000000" pitchFamily="18" charset="-128"/>
                <a:ea typeface="Adobe 仿宋 Std R" panose="02020400000000000000" pitchFamily="18" charset="-128"/>
              </a:rPr>
              <a:t>該作品雖然非常簡單，但是效果很好，且出發點始於藝術家本身，使得作品本身的很吸引人。</a:t>
            </a:r>
            <a:endParaRPr lang="en-US" altLang="zh-TW" sz="2000" dirty="0">
              <a:solidFill>
                <a:schemeClr val="bg1">
                  <a:lumMod val="85000"/>
                </a:schemeClr>
              </a:solidFill>
              <a:latin typeface="Adobe 仿宋 Std R" panose="02020400000000000000" pitchFamily="18" charset="-128"/>
              <a:ea typeface="Adobe 仿宋 Std R" panose="02020400000000000000" pitchFamily="18" charset="-128"/>
            </a:endParaRPr>
          </a:p>
          <a:p>
            <a:pPr marL="342900" indent="-342900">
              <a:buFont typeface="Arial" panose="020B0604020202020204" pitchFamily="34" charset="0"/>
              <a:buChar char="•"/>
            </a:pPr>
            <a:endParaRPr lang="en-US" altLang="zh-TW" sz="2000" dirty="0">
              <a:solidFill>
                <a:schemeClr val="bg1">
                  <a:lumMod val="85000"/>
                </a:schemeClr>
              </a:solidFill>
              <a:latin typeface="Adobe 仿宋 Std R" panose="02020400000000000000" pitchFamily="18" charset="-128"/>
              <a:ea typeface="Adobe 仿宋 Std R" panose="02020400000000000000" pitchFamily="18" charset="-128"/>
            </a:endParaRPr>
          </a:p>
          <a:p>
            <a:pPr marL="342900" indent="-342900">
              <a:buFont typeface="Arial" panose="020B0604020202020204" pitchFamily="34" charset="0"/>
              <a:buChar char="•"/>
            </a:pPr>
            <a:endParaRPr lang="zh-TW" altLang="en-US" sz="2000" dirty="0">
              <a:solidFill>
                <a:schemeClr val="bg1">
                  <a:lumMod val="85000"/>
                </a:schemeClr>
              </a:solidFill>
              <a:latin typeface="Adobe 仿宋 Std R" panose="02020400000000000000" pitchFamily="18" charset="-128"/>
              <a:ea typeface="Adobe 仿宋 Std R" panose="02020400000000000000" pitchFamily="18" charset="-128"/>
            </a:endParaRPr>
          </a:p>
        </p:txBody>
      </p:sp>
      <p:pic>
        <p:nvPicPr>
          <p:cNvPr id="9" name="圖片 8">
            <a:extLst>
              <a:ext uri="{FF2B5EF4-FFF2-40B4-BE49-F238E27FC236}">
                <a16:creationId xmlns:a16="http://schemas.microsoft.com/office/drawing/2014/main" id="{643E6CD1-4EC0-4470-A20D-E4163F901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1365743"/>
            <a:ext cx="2895600" cy="1581150"/>
          </a:xfrm>
          <a:prstGeom prst="rect">
            <a:avLst/>
          </a:prstGeom>
        </p:spPr>
      </p:pic>
    </p:spTree>
    <p:extLst>
      <p:ext uri="{BB962C8B-B14F-4D97-AF65-F5344CB8AC3E}">
        <p14:creationId xmlns:p14="http://schemas.microsoft.com/office/powerpoint/2010/main" val="98061163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TotalTime>
  <Words>544</Words>
  <Application>Microsoft Office PowerPoint</Application>
  <PresentationFormat>寬螢幕</PresentationFormat>
  <Paragraphs>43</Paragraphs>
  <Slides>6</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6</vt:i4>
      </vt:variant>
    </vt:vector>
  </HeadingPairs>
  <TitlesOfParts>
    <vt:vector size="13" baseType="lpstr">
      <vt:lpstr>Adobe 仿宋 Std R</vt:lpstr>
      <vt:lpstr>新細明體</vt:lpstr>
      <vt:lpstr>Arial</vt:lpstr>
      <vt:lpstr>Calibri</vt:lpstr>
      <vt:lpstr>Calibri Light</vt:lpstr>
      <vt:lpstr>Garamond</vt:lpstr>
      <vt:lpstr>Office 佈景主題</vt:lpstr>
      <vt:lpstr>Brainlight Laura Jade  ADAF Archive 2017</vt:lpstr>
      <vt:lpstr>PowerPoint 簡報</vt:lpstr>
      <vt:lpstr>Artist –  Laura Jade </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Brainlight</dc:title>
  <dc:creator>佳瑩 施</dc:creator>
  <cp:lastModifiedBy>施佳瑩</cp:lastModifiedBy>
  <cp:revision>34</cp:revision>
  <dcterms:created xsi:type="dcterms:W3CDTF">2020-04-08T04:34:48Z</dcterms:created>
  <dcterms:modified xsi:type="dcterms:W3CDTF">2020-04-13T13:04:30Z</dcterms:modified>
</cp:coreProperties>
</file>