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1" r:id="rId2"/>
    <p:sldId id="272" r:id="rId3"/>
    <p:sldId id="273" r:id="rId4"/>
    <p:sldId id="274" r:id="rId5"/>
    <p:sldId id="276" r:id="rId6"/>
    <p:sldId id="277" r:id="rId7"/>
    <p:sldId id="278" r:id="rId8"/>
    <p:sldId id="279" r:id="rId9"/>
    <p:sldId id="275"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7289"/>
    <a:srgbClr val="0E5772"/>
    <a:srgbClr val="008BAA"/>
    <a:srgbClr val="344458"/>
    <a:srgbClr val="01AEF0"/>
    <a:srgbClr val="660066"/>
    <a:srgbClr val="1482AC"/>
    <a:srgbClr val="77CEEF"/>
    <a:srgbClr val="27CED7"/>
    <a:srgbClr val="2C4A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77820" autoAdjust="0"/>
  </p:normalViewPr>
  <p:slideViewPr>
    <p:cSldViewPr snapToGrid="0">
      <p:cViewPr varScale="1">
        <p:scale>
          <a:sx n="67" d="100"/>
          <a:sy n="67" d="100"/>
        </p:scale>
        <p:origin x="1320" y="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E34198-896F-4C50-B47F-6428D9F54008}" type="datetimeFigureOut">
              <a:rPr lang="en-US" smtClean="0"/>
              <a:t>3/31/2020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CA8A3-87DE-4B71-908F-26C565870CB3}" type="slidenum">
              <a:rPr lang="en-US" smtClean="0"/>
              <a:t>‹#›</a:t>
            </a:fld>
            <a:endParaRPr lang="en-US"/>
          </a:p>
        </p:txBody>
      </p:sp>
    </p:spTree>
    <p:extLst>
      <p:ext uri="{BB962C8B-B14F-4D97-AF65-F5344CB8AC3E}">
        <p14:creationId xmlns:p14="http://schemas.microsoft.com/office/powerpoint/2010/main" val="923412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BCA8A3-87DE-4B71-908F-26C565870C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6099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BCA8A3-87DE-4B71-908F-26C565870C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2023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BCA8A3-87DE-4B71-908F-26C565870C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8496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BCA8A3-87DE-4B71-908F-26C565870C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2047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BCA8A3-87DE-4B71-908F-26C565870C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6788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41BCA8A3-87DE-4B71-908F-26C565870CB3}" type="slidenum">
              <a:rPr lang="en-US" smtClean="0"/>
              <a:t>5</a:t>
            </a:fld>
            <a:endParaRPr lang="en-US"/>
          </a:p>
        </p:txBody>
      </p:sp>
    </p:spTree>
    <p:extLst>
      <p:ext uri="{BB962C8B-B14F-4D97-AF65-F5344CB8AC3E}">
        <p14:creationId xmlns:p14="http://schemas.microsoft.com/office/powerpoint/2010/main" val="2120711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41BCA8A3-87DE-4B71-908F-26C565870CB3}" type="slidenum">
              <a:rPr lang="en-US" smtClean="0"/>
              <a:t>6</a:t>
            </a:fld>
            <a:endParaRPr lang="en-US"/>
          </a:p>
        </p:txBody>
      </p:sp>
    </p:spTree>
    <p:extLst>
      <p:ext uri="{BB962C8B-B14F-4D97-AF65-F5344CB8AC3E}">
        <p14:creationId xmlns:p14="http://schemas.microsoft.com/office/powerpoint/2010/main" val="2273173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41BCA8A3-87DE-4B71-908F-26C565870CB3}" type="slidenum">
              <a:rPr lang="en-US" smtClean="0"/>
              <a:t>7</a:t>
            </a:fld>
            <a:endParaRPr lang="en-US"/>
          </a:p>
        </p:txBody>
      </p:sp>
    </p:spTree>
    <p:extLst>
      <p:ext uri="{BB962C8B-B14F-4D97-AF65-F5344CB8AC3E}">
        <p14:creationId xmlns:p14="http://schemas.microsoft.com/office/powerpoint/2010/main" val="3713317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BCA8A3-87DE-4B71-908F-26C565870C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0810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BCA8A3-87DE-4B71-908F-26C565870C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9675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254C45-B38A-4E6C-8862-920C9E5A0323}"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C32E6-860C-4316-9F0D-1C0CA24BD43E}" type="slidenum">
              <a:rPr lang="en-US" smtClean="0"/>
              <a:t>‹#›</a:t>
            </a:fld>
            <a:endParaRPr lang="en-US"/>
          </a:p>
        </p:txBody>
      </p:sp>
    </p:spTree>
    <p:extLst>
      <p:ext uri="{BB962C8B-B14F-4D97-AF65-F5344CB8AC3E}">
        <p14:creationId xmlns:p14="http://schemas.microsoft.com/office/powerpoint/2010/main" val="734786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254C45-B38A-4E6C-8862-920C9E5A0323}"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C32E6-860C-4316-9F0D-1C0CA24BD43E}" type="slidenum">
              <a:rPr lang="en-US" smtClean="0"/>
              <a:t>‹#›</a:t>
            </a:fld>
            <a:endParaRPr lang="en-US"/>
          </a:p>
        </p:txBody>
      </p:sp>
    </p:spTree>
    <p:extLst>
      <p:ext uri="{BB962C8B-B14F-4D97-AF65-F5344CB8AC3E}">
        <p14:creationId xmlns:p14="http://schemas.microsoft.com/office/powerpoint/2010/main" val="385284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254C45-B38A-4E6C-8862-920C9E5A0323}"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C32E6-860C-4316-9F0D-1C0CA24BD43E}" type="slidenum">
              <a:rPr lang="en-US" smtClean="0"/>
              <a:t>‹#›</a:t>
            </a:fld>
            <a:endParaRPr lang="en-US"/>
          </a:p>
        </p:txBody>
      </p:sp>
    </p:spTree>
    <p:extLst>
      <p:ext uri="{BB962C8B-B14F-4D97-AF65-F5344CB8AC3E}">
        <p14:creationId xmlns:p14="http://schemas.microsoft.com/office/powerpoint/2010/main" val="2132704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254C45-B38A-4E6C-8862-920C9E5A0323}"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C32E6-860C-4316-9F0D-1C0CA24BD43E}" type="slidenum">
              <a:rPr lang="en-US" smtClean="0"/>
              <a:t>‹#›</a:t>
            </a:fld>
            <a:endParaRPr lang="en-US"/>
          </a:p>
        </p:txBody>
      </p:sp>
    </p:spTree>
    <p:extLst>
      <p:ext uri="{BB962C8B-B14F-4D97-AF65-F5344CB8AC3E}">
        <p14:creationId xmlns:p14="http://schemas.microsoft.com/office/powerpoint/2010/main" val="740204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254C45-B38A-4E6C-8862-920C9E5A0323}"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C32E6-860C-4316-9F0D-1C0CA24BD43E}" type="slidenum">
              <a:rPr lang="en-US" smtClean="0"/>
              <a:t>‹#›</a:t>
            </a:fld>
            <a:endParaRPr lang="en-US"/>
          </a:p>
        </p:txBody>
      </p:sp>
    </p:spTree>
    <p:extLst>
      <p:ext uri="{BB962C8B-B14F-4D97-AF65-F5344CB8AC3E}">
        <p14:creationId xmlns:p14="http://schemas.microsoft.com/office/powerpoint/2010/main" val="2068698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54C45-B38A-4E6C-8862-920C9E5A0323}"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C32E6-860C-4316-9F0D-1C0CA24BD43E}" type="slidenum">
              <a:rPr lang="en-US" smtClean="0"/>
              <a:t>‹#›</a:t>
            </a:fld>
            <a:endParaRPr lang="en-US"/>
          </a:p>
        </p:txBody>
      </p:sp>
    </p:spTree>
    <p:extLst>
      <p:ext uri="{BB962C8B-B14F-4D97-AF65-F5344CB8AC3E}">
        <p14:creationId xmlns:p14="http://schemas.microsoft.com/office/powerpoint/2010/main" val="3302853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254C45-B38A-4E6C-8862-920C9E5A0323}" type="datetimeFigureOut">
              <a:rPr lang="en-US" smtClean="0"/>
              <a:t>3/31/2020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6C32E6-860C-4316-9F0D-1C0CA24BD43E}" type="slidenum">
              <a:rPr lang="en-US" smtClean="0"/>
              <a:t>‹#›</a:t>
            </a:fld>
            <a:endParaRPr lang="en-US"/>
          </a:p>
        </p:txBody>
      </p:sp>
    </p:spTree>
    <p:extLst>
      <p:ext uri="{BB962C8B-B14F-4D97-AF65-F5344CB8AC3E}">
        <p14:creationId xmlns:p14="http://schemas.microsoft.com/office/powerpoint/2010/main" val="207085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254C45-B38A-4E6C-8862-920C9E5A0323}" type="datetimeFigureOut">
              <a:rPr lang="en-US" smtClean="0"/>
              <a:t>3/31/2020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6C32E6-860C-4316-9F0D-1C0CA24BD43E}" type="slidenum">
              <a:rPr lang="en-US" smtClean="0"/>
              <a:t>‹#›</a:t>
            </a:fld>
            <a:endParaRPr lang="en-US"/>
          </a:p>
        </p:txBody>
      </p:sp>
    </p:spTree>
    <p:extLst>
      <p:ext uri="{BB962C8B-B14F-4D97-AF65-F5344CB8AC3E}">
        <p14:creationId xmlns:p14="http://schemas.microsoft.com/office/powerpoint/2010/main" val="1757718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254C45-B38A-4E6C-8862-920C9E5A0323}" type="datetimeFigureOut">
              <a:rPr lang="en-US" smtClean="0"/>
              <a:t>3/31/2020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6C32E6-860C-4316-9F0D-1C0CA24BD43E}" type="slidenum">
              <a:rPr lang="en-US" smtClean="0"/>
              <a:t>‹#›</a:t>
            </a:fld>
            <a:endParaRPr lang="en-US"/>
          </a:p>
        </p:txBody>
      </p:sp>
    </p:spTree>
    <p:extLst>
      <p:ext uri="{BB962C8B-B14F-4D97-AF65-F5344CB8AC3E}">
        <p14:creationId xmlns:p14="http://schemas.microsoft.com/office/powerpoint/2010/main" val="1286547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254C45-B38A-4E6C-8862-920C9E5A0323}"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C32E6-860C-4316-9F0D-1C0CA24BD43E}" type="slidenum">
              <a:rPr lang="en-US" smtClean="0"/>
              <a:t>‹#›</a:t>
            </a:fld>
            <a:endParaRPr lang="en-US"/>
          </a:p>
        </p:txBody>
      </p:sp>
    </p:spTree>
    <p:extLst>
      <p:ext uri="{BB962C8B-B14F-4D97-AF65-F5344CB8AC3E}">
        <p14:creationId xmlns:p14="http://schemas.microsoft.com/office/powerpoint/2010/main" val="1894283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254C45-B38A-4E6C-8862-920C9E5A0323}"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C32E6-860C-4316-9F0D-1C0CA24BD43E}" type="slidenum">
              <a:rPr lang="en-US" smtClean="0"/>
              <a:t>‹#›</a:t>
            </a:fld>
            <a:endParaRPr lang="en-US"/>
          </a:p>
        </p:txBody>
      </p:sp>
    </p:spTree>
    <p:extLst>
      <p:ext uri="{BB962C8B-B14F-4D97-AF65-F5344CB8AC3E}">
        <p14:creationId xmlns:p14="http://schemas.microsoft.com/office/powerpoint/2010/main" val="4245973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254C45-B38A-4E6C-8862-920C9E5A0323}" type="datetimeFigureOut">
              <a:rPr lang="en-US" smtClean="0"/>
              <a:t>3/31/2020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C32E6-860C-4316-9F0D-1C0CA24BD43E}" type="slidenum">
              <a:rPr lang="en-US" smtClean="0"/>
              <a:t>‹#›</a:t>
            </a:fld>
            <a:endParaRPr lang="en-US"/>
          </a:p>
        </p:txBody>
      </p:sp>
    </p:spTree>
    <p:extLst>
      <p:ext uri="{BB962C8B-B14F-4D97-AF65-F5344CB8AC3E}">
        <p14:creationId xmlns:p14="http://schemas.microsoft.com/office/powerpoint/2010/main" val="4197368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55rsJI11FOA?feature=oembed"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7"/>
          <p:cNvGrpSpPr/>
          <p:nvPr/>
        </p:nvGrpSpPr>
        <p:grpSpPr>
          <a:xfrm>
            <a:off x="705181" y="614011"/>
            <a:ext cx="9321332" cy="1260390"/>
            <a:chOff x="642551" y="3503139"/>
            <a:chExt cx="9321332" cy="1260390"/>
          </a:xfrm>
        </p:grpSpPr>
        <p:grpSp>
          <p:nvGrpSpPr>
            <p:cNvPr id="9" name="Group 9"/>
            <p:cNvGrpSpPr/>
            <p:nvPr/>
          </p:nvGrpSpPr>
          <p:grpSpPr>
            <a:xfrm>
              <a:off x="642551" y="3503139"/>
              <a:ext cx="1210962" cy="1260390"/>
              <a:chOff x="766119" y="3546388"/>
              <a:chExt cx="1210962" cy="1260390"/>
            </a:xfrm>
          </p:grpSpPr>
          <p:sp>
            <p:nvSpPr>
              <p:cNvPr id="12" name="Half Frame 6"/>
              <p:cNvSpPr/>
              <p:nvPr/>
            </p:nvSpPr>
            <p:spPr>
              <a:xfrm>
                <a:off x="766119" y="3546388"/>
                <a:ext cx="1210962" cy="1260390"/>
              </a:xfrm>
              <a:prstGeom prst="halfFrame">
                <a:avLst>
                  <a:gd name="adj1" fmla="val 13945"/>
                  <a:gd name="adj2" fmla="val 12925"/>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Half Frame 7"/>
              <p:cNvSpPr/>
              <p:nvPr/>
            </p:nvSpPr>
            <p:spPr>
              <a:xfrm>
                <a:off x="988540" y="3768811"/>
                <a:ext cx="766120" cy="803187"/>
              </a:xfrm>
              <a:prstGeom prst="halfFrame">
                <a:avLst>
                  <a:gd name="adj1" fmla="val 13945"/>
                  <a:gd name="adj2" fmla="val 1292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lf Frame 8"/>
              <p:cNvSpPr/>
              <p:nvPr/>
            </p:nvSpPr>
            <p:spPr>
              <a:xfrm rot="10800000">
                <a:off x="1087394" y="3818239"/>
                <a:ext cx="766120" cy="803187"/>
              </a:xfrm>
              <a:prstGeom prst="halfFrame">
                <a:avLst>
                  <a:gd name="adj1" fmla="val 13945"/>
                  <a:gd name="adj2" fmla="val 12925"/>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Rectangle 10"/>
            <p:cNvSpPr/>
            <p:nvPr/>
          </p:nvSpPr>
          <p:spPr>
            <a:xfrm>
              <a:off x="1952366" y="3941804"/>
              <a:ext cx="6603710" cy="682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ln w="28575">
                    <a:solidFill>
                      <a:schemeClr val="accent3">
                        <a:lumMod val="60000"/>
                        <a:lumOff val="40000"/>
                      </a:schemeClr>
                    </a:solidFill>
                  </a:ln>
                  <a:solidFill>
                    <a:schemeClr val="tx2"/>
                  </a:solidFill>
                  <a:latin typeface="Arial" panose="020B0604020202020204" pitchFamily="34" charset="0"/>
                  <a:cs typeface="Arial" panose="020B0604020202020204" pitchFamily="34" charset="0"/>
                </a:rPr>
                <a:t>Seminar Presentation</a:t>
              </a:r>
            </a:p>
          </p:txBody>
        </p:sp>
        <p:sp>
          <p:nvSpPr>
            <p:cNvPr id="11" name="Rectangle 11"/>
            <p:cNvSpPr/>
            <p:nvPr/>
          </p:nvSpPr>
          <p:spPr>
            <a:xfrm>
              <a:off x="4225157" y="3545026"/>
              <a:ext cx="5738726" cy="438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000" i="1" dirty="0">
                  <a:solidFill>
                    <a:srgbClr val="1482AC"/>
                  </a:solidFill>
                  <a:latin typeface="Arial" panose="020B0604020202020204" pitchFamily="34" charset="0"/>
                  <a:cs typeface="Arial" panose="020B0604020202020204" pitchFamily="34" charset="0"/>
                </a:rPr>
                <a:t>Research Center for Technology and Art</a:t>
              </a:r>
              <a:endParaRPr lang="en-US" sz="2000" i="1" dirty="0">
                <a:solidFill>
                  <a:srgbClr val="1482AC"/>
                </a:solidFill>
                <a:latin typeface="Arial" panose="020B0604020202020204" pitchFamily="34" charset="0"/>
                <a:cs typeface="Arial" panose="020B0604020202020204" pitchFamily="34" charset="0"/>
              </a:endParaRPr>
            </a:p>
          </p:txBody>
        </p:sp>
      </p:grpSp>
      <p:cxnSp>
        <p:nvCxnSpPr>
          <p:cNvPr id="15" name="Straight Connector 2"/>
          <p:cNvCxnSpPr>
            <a:cxnSpLocks/>
          </p:cNvCxnSpPr>
          <p:nvPr/>
        </p:nvCxnSpPr>
        <p:spPr>
          <a:xfrm>
            <a:off x="8520000" y="1452395"/>
            <a:ext cx="3672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705181" y="5615512"/>
            <a:ext cx="2340449" cy="369332"/>
          </a:xfrm>
          <a:prstGeom prst="rect">
            <a:avLst/>
          </a:prstGeom>
        </p:spPr>
        <p:txBody>
          <a:bodyPr wrap="none">
            <a:spAutoFit/>
          </a:bodyPr>
          <a:lstStyle/>
          <a:p>
            <a:r>
              <a:rPr lang="en-US" altLang="zh-TW" dirty="0">
                <a:solidFill>
                  <a:schemeClr val="bg1"/>
                </a:solidFill>
              </a:rPr>
              <a:t>[ Award of Distinction ]</a:t>
            </a:r>
            <a:endParaRPr lang="zh-TW" altLang="en-US" dirty="0">
              <a:solidFill>
                <a:schemeClr val="bg1"/>
              </a:solidFill>
            </a:endParaRPr>
          </a:p>
        </p:txBody>
      </p:sp>
      <p:sp>
        <p:nvSpPr>
          <p:cNvPr id="24" name="矩形 23"/>
          <p:cNvSpPr/>
          <p:nvPr/>
        </p:nvSpPr>
        <p:spPr>
          <a:xfrm>
            <a:off x="7696089" y="6565100"/>
            <a:ext cx="4480265" cy="307777"/>
          </a:xfrm>
          <a:prstGeom prst="rect">
            <a:avLst/>
          </a:prstGeom>
        </p:spPr>
        <p:txBody>
          <a:bodyPr wrap="none">
            <a:spAutoFit/>
          </a:bodyPr>
          <a:lstStyle/>
          <a:p>
            <a:r>
              <a:rPr lang="en-US" altLang="zh-TW" sz="1400" dirty="0"/>
              <a:t>Ref: https://dl.acm.org/doi/abs/10.1145/3098333.3098337</a:t>
            </a:r>
            <a:endParaRPr lang="zh-TW" altLang="en-US" sz="1400" dirty="0">
              <a:solidFill>
                <a:schemeClr val="accent1">
                  <a:lumMod val="60000"/>
                  <a:lumOff val="40000"/>
                </a:schemeClr>
              </a:solidFill>
              <a:latin typeface="Arial" panose="020B0604020202020204" pitchFamily="34" charset="0"/>
              <a:cs typeface="Arial" panose="020B0604020202020204" pitchFamily="34" charset="0"/>
            </a:endParaRPr>
          </a:p>
        </p:txBody>
      </p:sp>
      <p:pic>
        <p:nvPicPr>
          <p:cNvPr id="3" name="圖片 2">
            <a:extLst>
              <a:ext uri="{FF2B5EF4-FFF2-40B4-BE49-F238E27FC236}">
                <a16:creationId xmlns:a16="http://schemas.microsoft.com/office/drawing/2014/main" id="{6C9777A2-B7B3-4CC4-A314-6C6AC097B7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3013" y="1978580"/>
            <a:ext cx="6771346" cy="4658308"/>
          </a:xfrm>
          <a:prstGeom prst="rect">
            <a:avLst/>
          </a:prstGeom>
          <a:ln>
            <a:noFill/>
          </a:ln>
          <a:effectLst>
            <a:softEdge rad="112500"/>
          </a:effectLst>
        </p:spPr>
      </p:pic>
      <p:grpSp>
        <p:nvGrpSpPr>
          <p:cNvPr id="23" name="群組 22">
            <a:extLst>
              <a:ext uri="{FF2B5EF4-FFF2-40B4-BE49-F238E27FC236}">
                <a16:creationId xmlns:a16="http://schemas.microsoft.com/office/drawing/2014/main" id="{D29810DC-7E20-4D92-8D34-FF1B5356A4FA}"/>
              </a:ext>
            </a:extLst>
          </p:cNvPr>
          <p:cNvGrpSpPr/>
          <p:nvPr/>
        </p:nvGrpSpPr>
        <p:grpSpPr>
          <a:xfrm>
            <a:off x="672866" y="2562473"/>
            <a:ext cx="4567746" cy="1862048"/>
            <a:chOff x="768976" y="2817629"/>
            <a:chExt cx="4567746" cy="1862048"/>
          </a:xfrm>
        </p:grpSpPr>
        <p:sp>
          <p:nvSpPr>
            <p:cNvPr id="25" name="矩形 24">
              <a:extLst>
                <a:ext uri="{FF2B5EF4-FFF2-40B4-BE49-F238E27FC236}">
                  <a16:creationId xmlns:a16="http://schemas.microsoft.com/office/drawing/2014/main" id="{D17DD7C3-E9CA-4137-A258-942E320B5D3A}"/>
                </a:ext>
              </a:extLst>
            </p:cNvPr>
            <p:cNvSpPr/>
            <p:nvPr/>
          </p:nvSpPr>
          <p:spPr>
            <a:xfrm>
              <a:off x="2523350" y="3576818"/>
              <a:ext cx="2813372" cy="707886"/>
            </a:xfrm>
            <a:prstGeom prst="rect">
              <a:avLst/>
            </a:prstGeom>
          </p:spPr>
          <p:txBody>
            <a:bodyPr wrap="square">
              <a:spAutoFit/>
            </a:bodyPr>
            <a:lstStyle/>
            <a:p>
              <a:r>
                <a:rPr lang="en-US" altLang="zh-TW" sz="2000" dirty="0">
                  <a:solidFill>
                    <a:srgbClr val="1482AC"/>
                  </a:solidFill>
                  <a:latin typeface="Arial" panose="020B0604020202020204" pitchFamily="34" charset="0"/>
                  <a:cs typeface="Arial" panose="020B0604020202020204" pitchFamily="34" charset="0"/>
                </a:rPr>
                <a:t>ACM</a:t>
              </a:r>
              <a:r>
                <a:rPr lang="zh-TW" altLang="en-US" sz="2000" dirty="0">
                  <a:solidFill>
                    <a:srgbClr val="1482AC"/>
                  </a:solidFill>
                  <a:latin typeface="Arial" panose="020B0604020202020204" pitchFamily="34" charset="0"/>
                  <a:cs typeface="Arial" panose="020B0604020202020204" pitchFamily="34" charset="0"/>
                </a:rPr>
                <a:t> </a:t>
              </a:r>
              <a:r>
                <a:rPr lang="en-US" altLang="zh-TW" sz="2000" dirty="0">
                  <a:solidFill>
                    <a:srgbClr val="1482AC"/>
                  </a:solidFill>
                  <a:latin typeface="Arial" panose="020B0604020202020204" pitchFamily="34" charset="0"/>
                  <a:cs typeface="Arial" panose="020B0604020202020204" pitchFamily="34" charset="0"/>
                </a:rPr>
                <a:t>SIGGRAPH</a:t>
              </a:r>
            </a:p>
            <a:p>
              <a:r>
                <a:rPr lang="en-US" altLang="zh-TW" sz="2000" dirty="0">
                  <a:solidFill>
                    <a:srgbClr val="1482AC"/>
                  </a:solidFill>
                  <a:latin typeface="Arial" panose="020B0604020202020204" pitchFamily="34" charset="0"/>
                  <a:cs typeface="Arial" panose="020B0604020202020204" pitchFamily="34" charset="0"/>
                </a:rPr>
                <a:t>2017</a:t>
              </a:r>
            </a:p>
          </p:txBody>
        </p:sp>
        <p:sp>
          <p:nvSpPr>
            <p:cNvPr id="26" name="矩形 25">
              <a:extLst>
                <a:ext uri="{FF2B5EF4-FFF2-40B4-BE49-F238E27FC236}">
                  <a16:creationId xmlns:a16="http://schemas.microsoft.com/office/drawing/2014/main" id="{9CD7C34E-17A1-4112-893F-3656505856E4}"/>
                </a:ext>
              </a:extLst>
            </p:cNvPr>
            <p:cNvSpPr/>
            <p:nvPr/>
          </p:nvSpPr>
          <p:spPr>
            <a:xfrm>
              <a:off x="832766" y="2817629"/>
              <a:ext cx="3474277" cy="1862048"/>
            </a:xfrm>
            <a:prstGeom prst="rect">
              <a:avLst/>
            </a:prstGeom>
          </p:spPr>
          <p:txBody>
            <a:bodyPr wrap="square">
              <a:spAutoFit/>
            </a:bodyPr>
            <a:lstStyle/>
            <a:p>
              <a:r>
                <a:rPr lang="en-US" altLang="zh-TW" sz="11500" b="1" dirty="0">
                  <a:solidFill>
                    <a:srgbClr val="1482AC"/>
                  </a:solidFill>
                  <a:latin typeface="Arial" panose="020B0604020202020204" pitchFamily="34" charset="0"/>
                  <a:cs typeface="Arial" panose="020B0604020202020204" pitchFamily="34" charset="0"/>
                </a:rPr>
                <a:t>AI</a:t>
              </a:r>
            </a:p>
          </p:txBody>
        </p:sp>
        <p:sp>
          <p:nvSpPr>
            <p:cNvPr id="27" name="矩形 26">
              <a:extLst>
                <a:ext uri="{FF2B5EF4-FFF2-40B4-BE49-F238E27FC236}">
                  <a16:creationId xmlns:a16="http://schemas.microsoft.com/office/drawing/2014/main" id="{E7AFA650-94D5-4319-B1C3-C35A4DC4B887}"/>
                </a:ext>
              </a:extLst>
            </p:cNvPr>
            <p:cNvSpPr/>
            <p:nvPr/>
          </p:nvSpPr>
          <p:spPr>
            <a:xfrm>
              <a:off x="768976" y="4318183"/>
              <a:ext cx="3175703" cy="307777"/>
            </a:xfrm>
            <a:prstGeom prst="rect">
              <a:avLst/>
            </a:prstGeom>
          </p:spPr>
          <p:txBody>
            <a:bodyPr wrap="square">
              <a:spAutoFit/>
            </a:bodyPr>
            <a:lstStyle/>
            <a:p>
              <a:r>
                <a:rPr lang="en-US" altLang="zh-TW" sz="1400" b="1" dirty="0">
                  <a:solidFill>
                    <a:srgbClr val="1482AC"/>
                  </a:solidFill>
                  <a:latin typeface="Arial" panose="020B0604020202020204" pitchFamily="34" charset="0"/>
                  <a:cs typeface="Arial" panose="020B0604020202020204" pitchFamily="34" charset="0"/>
                </a:rPr>
                <a:t>Artificial Intelligence</a:t>
              </a:r>
            </a:p>
          </p:txBody>
        </p:sp>
      </p:grpSp>
      <p:sp>
        <p:nvSpPr>
          <p:cNvPr id="21" name="矩形 20"/>
          <p:cNvSpPr/>
          <p:nvPr/>
        </p:nvSpPr>
        <p:spPr>
          <a:xfrm>
            <a:off x="659221" y="4780172"/>
            <a:ext cx="7081280" cy="830997"/>
          </a:xfrm>
          <a:prstGeom prst="rect">
            <a:avLst/>
          </a:prstGeom>
        </p:spPr>
        <p:txBody>
          <a:bodyPr wrap="square">
            <a:spAutoFit/>
          </a:bodyPr>
          <a:lstStyle/>
          <a:p>
            <a:r>
              <a:rPr lang="en-US" altLang="zh-TW" sz="2300" i="1" dirty="0">
                <a:solidFill>
                  <a:srgbClr val="1482AC"/>
                </a:solidFill>
                <a:latin typeface="Arial" panose="020B0604020202020204" pitchFamily="34" charset="0"/>
                <a:cs typeface="Arial" panose="020B0604020202020204" pitchFamily="34" charset="0"/>
              </a:rPr>
              <a:t>Physics Forest</a:t>
            </a:r>
          </a:p>
          <a:p>
            <a:r>
              <a:rPr lang="en-US" altLang="zh-TW" sz="2300" i="1" dirty="0">
                <a:solidFill>
                  <a:srgbClr val="1482AC"/>
                </a:solidFill>
                <a:latin typeface="Arial" panose="020B0604020202020204" pitchFamily="34" charset="0"/>
                <a:cs typeface="Arial" panose="020B0604020202020204" pitchFamily="34" charset="0"/>
              </a:rPr>
              <a:t>- Real-time fluid simulation using </a:t>
            </a:r>
            <a:r>
              <a:rPr lang="en-US" altLang="zh-TW" sz="2300" i="1" dirty="0">
                <a:solidFill>
                  <a:schemeClr val="accent3">
                    <a:lumMod val="20000"/>
                    <a:lumOff val="80000"/>
                  </a:schemeClr>
                </a:solidFill>
                <a:latin typeface="Arial" panose="020B0604020202020204" pitchFamily="34" charset="0"/>
                <a:cs typeface="Arial" panose="020B0604020202020204" pitchFamily="34" charset="0"/>
              </a:rPr>
              <a:t>machine learning</a:t>
            </a:r>
          </a:p>
        </p:txBody>
      </p:sp>
      <p:sp>
        <p:nvSpPr>
          <p:cNvPr id="18" name="矩形 17">
            <a:extLst>
              <a:ext uri="{FF2B5EF4-FFF2-40B4-BE49-F238E27FC236}">
                <a16:creationId xmlns:a16="http://schemas.microsoft.com/office/drawing/2014/main" id="{9F8A262D-5614-495A-8571-0C2573CAABFE}"/>
              </a:ext>
            </a:extLst>
          </p:cNvPr>
          <p:cNvSpPr/>
          <p:nvPr/>
        </p:nvSpPr>
        <p:spPr>
          <a:xfrm>
            <a:off x="11121" y="6523363"/>
            <a:ext cx="4463081" cy="307777"/>
          </a:xfrm>
          <a:prstGeom prst="rect">
            <a:avLst/>
          </a:prstGeom>
        </p:spPr>
        <p:txBody>
          <a:bodyPr wrap="none">
            <a:spAutoFit/>
          </a:bodyPr>
          <a:lstStyle/>
          <a:p>
            <a:r>
              <a:rPr lang="zh-TW" altLang="en-US" sz="1400" dirty="0">
                <a:solidFill>
                  <a:srgbClr val="357289"/>
                </a:solidFill>
                <a:latin typeface="Arial" panose="020B0604020202020204" pitchFamily="34" charset="0"/>
                <a:cs typeface="Arial" panose="020B0604020202020204" pitchFamily="34" charset="0"/>
              </a:rPr>
              <a:t>清華大學科技藝術書報討論 </a:t>
            </a:r>
            <a:r>
              <a:rPr lang="en-US" altLang="zh-TW" sz="1400" dirty="0">
                <a:solidFill>
                  <a:srgbClr val="357289"/>
                </a:solidFill>
                <a:latin typeface="Arial" panose="020B0604020202020204" pitchFamily="34" charset="0"/>
                <a:cs typeface="Arial" panose="020B0604020202020204" pitchFamily="34" charset="0"/>
              </a:rPr>
              <a:t>- IPHD </a:t>
            </a:r>
            <a:r>
              <a:rPr lang="zh-TW" altLang="en-US" sz="1400" dirty="0">
                <a:solidFill>
                  <a:srgbClr val="357289"/>
                </a:solidFill>
                <a:latin typeface="Arial" panose="020B0604020202020204" pitchFamily="34" charset="0"/>
                <a:cs typeface="Arial" panose="020B0604020202020204" pitchFamily="34" charset="0"/>
              </a:rPr>
              <a:t>人工智慧組 楊元福</a:t>
            </a:r>
          </a:p>
        </p:txBody>
      </p:sp>
    </p:spTree>
    <p:extLst>
      <p:ext uri="{BB962C8B-B14F-4D97-AF65-F5344CB8AC3E}">
        <p14:creationId xmlns:p14="http://schemas.microsoft.com/office/powerpoint/2010/main" val="79452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9"/>
          <p:cNvSpPr/>
          <p:nvPr/>
        </p:nvSpPr>
        <p:spPr>
          <a:xfrm>
            <a:off x="596900" y="140162"/>
            <a:ext cx="2436886" cy="584775"/>
          </a:xfrm>
          <a:prstGeom prst="rect">
            <a:avLst/>
          </a:prstGeom>
        </p:spPr>
        <p:txBody>
          <a:bodyPr wrap="none">
            <a:spAutoFit/>
          </a:bodyPr>
          <a:lstStyle/>
          <a:p>
            <a:r>
              <a:rPr lang="en-US" sz="3200" b="1" dirty="0">
                <a:ln w="28575">
                  <a:noFill/>
                </a:ln>
                <a:solidFill>
                  <a:schemeClr val="accent1">
                    <a:lumMod val="50000"/>
                  </a:schemeClr>
                </a:solidFill>
                <a:latin typeface="Arial" panose="020B0604020202020204" pitchFamily="34" charset="0"/>
                <a:cs typeface="Arial" panose="020B0604020202020204" pitchFamily="34" charset="0"/>
              </a:rPr>
              <a:t>Connection</a:t>
            </a:r>
          </a:p>
        </p:txBody>
      </p:sp>
      <p:cxnSp>
        <p:nvCxnSpPr>
          <p:cNvPr id="37" name="Straight Connector 5"/>
          <p:cNvCxnSpPr/>
          <p:nvPr/>
        </p:nvCxnSpPr>
        <p:spPr>
          <a:xfrm>
            <a:off x="596900" y="779823"/>
            <a:ext cx="4127500" cy="32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Oval 6">
            <a:extLst>
              <a:ext uri="{FF2B5EF4-FFF2-40B4-BE49-F238E27FC236}">
                <a16:creationId xmlns:a16="http://schemas.microsoft.com/office/drawing/2014/main" id="{FF631D75-4C2F-41D4-BD07-A67BF5859B21}"/>
              </a:ext>
            </a:extLst>
          </p:cNvPr>
          <p:cNvSpPr/>
          <p:nvPr/>
        </p:nvSpPr>
        <p:spPr>
          <a:xfrm>
            <a:off x="762000" y="1640114"/>
            <a:ext cx="965200" cy="965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7">
            <a:extLst>
              <a:ext uri="{FF2B5EF4-FFF2-40B4-BE49-F238E27FC236}">
                <a16:creationId xmlns:a16="http://schemas.microsoft.com/office/drawing/2014/main" id="{0916863C-2682-41E6-AA62-636F2230118D}"/>
              </a:ext>
            </a:extLst>
          </p:cNvPr>
          <p:cNvSpPr/>
          <p:nvPr/>
        </p:nvSpPr>
        <p:spPr>
          <a:xfrm>
            <a:off x="762000" y="2948214"/>
            <a:ext cx="965200" cy="965200"/>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Oval 8">
            <a:extLst>
              <a:ext uri="{FF2B5EF4-FFF2-40B4-BE49-F238E27FC236}">
                <a16:creationId xmlns:a16="http://schemas.microsoft.com/office/drawing/2014/main" id="{8092A39A-538D-42F5-9572-8F688765B978}"/>
              </a:ext>
            </a:extLst>
          </p:cNvPr>
          <p:cNvSpPr/>
          <p:nvPr/>
        </p:nvSpPr>
        <p:spPr>
          <a:xfrm>
            <a:off x="762000" y="4281714"/>
            <a:ext cx="965200" cy="9652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Shape">
            <a:extLst>
              <a:ext uri="{FF2B5EF4-FFF2-40B4-BE49-F238E27FC236}">
                <a16:creationId xmlns:a16="http://schemas.microsoft.com/office/drawing/2014/main" id="{2B3F1E7E-AD8E-4ACA-8E72-C70B2E109F8E}"/>
              </a:ext>
            </a:extLst>
          </p:cNvPr>
          <p:cNvSpPr/>
          <p:nvPr/>
        </p:nvSpPr>
        <p:spPr>
          <a:xfrm>
            <a:off x="1000405" y="1838901"/>
            <a:ext cx="512986" cy="583951"/>
          </a:xfrm>
          <a:custGeom>
            <a:avLst/>
            <a:gdLst/>
            <a:ahLst/>
            <a:cxnLst>
              <a:cxn ang="0">
                <a:pos x="wd2" y="hd2"/>
              </a:cxn>
              <a:cxn ang="5400000">
                <a:pos x="wd2" y="hd2"/>
              </a:cxn>
              <a:cxn ang="10800000">
                <a:pos x="wd2" y="hd2"/>
              </a:cxn>
              <a:cxn ang="16200000">
                <a:pos x="wd2" y="hd2"/>
              </a:cxn>
            </a:cxnLst>
            <a:rect l="0" t="0" r="r" b="b"/>
            <a:pathLst>
              <a:path w="21392" h="21417" extrusionOk="0">
                <a:moveTo>
                  <a:pt x="14933" y="0"/>
                </a:moveTo>
                <a:cubicBezTo>
                  <a:pt x="14541" y="0"/>
                  <a:pt x="14223" y="279"/>
                  <a:pt x="14223" y="625"/>
                </a:cubicBezTo>
                <a:lnTo>
                  <a:pt x="14223" y="1878"/>
                </a:lnTo>
                <a:cubicBezTo>
                  <a:pt x="14223" y="2224"/>
                  <a:pt x="14541" y="2503"/>
                  <a:pt x="14933" y="2503"/>
                </a:cubicBezTo>
                <a:cubicBezTo>
                  <a:pt x="15326" y="2503"/>
                  <a:pt x="15644" y="2224"/>
                  <a:pt x="15644" y="1878"/>
                </a:cubicBezTo>
                <a:lnTo>
                  <a:pt x="15644" y="625"/>
                </a:lnTo>
                <a:cubicBezTo>
                  <a:pt x="15644" y="279"/>
                  <a:pt x="15326" y="0"/>
                  <a:pt x="14933" y="0"/>
                </a:cubicBezTo>
                <a:close/>
                <a:moveTo>
                  <a:pt x="10179" y="859"/>
                </a:moveTo>
                <a:cubicBezTo>
                  <a:pt x="9632" y="859"/>
                  <a:pt x="9087" y="1041"/>
                  <a:pt x="8671" y="1407"/>
                </a:cubicBezTo>
                <a:cubicBezTo>
                  <a:pt x="7923" y="2064"/>
                  <a:pt x="7857" y="3067"/>
                  <a:pt x="8409" y="3783"/>
                </a:cubicBezTo>
                <a:lnTo>
                  <a:pt x="8401" y="3833"/>
                </a:lnTo>
                <a:cubicBezTo>
                  <a:pt x="7821" y="6384"/>
                  <a:pt x="6405" y="8704"/>
                  <a:pt x="4313" y="10544"/>
                </a:cubicBezTo>
                <a:lnTo>
                  <a:pt x="626" y="13791"/>
                </a:lnTo>
                <a:cubicBezTo>
                  <a:pt x="-208" y="14524"/>
                  <a:pt x="-208" y="15714"/>
                  <a:pt x="626" y="16447"/>
                </a:cubicBezTo>
                <a:lnTo>
                  <a:pt x="2635" y="18214"/>
                </a:lnTo>
                <a:cubicBezTo>
                  <a:pt x="3469" y="18947"/>
                  <a:pt x="4817" y="18947"/>
                  <a:pt x="5651" y="18214"/>
                </a:cubicBezTo>
                <a:lnTo>
                  <a:pt x="6156" y="17773"/>
                </a:lnTo>
                <a:lnTo>
                  <a:pt x="9678" y="20866"/>
                </a:lnTo>
                <a:cubicBezTo>
                  <a:pt x="10511" y="21600"/>
                  <a:pt x="11859" y="21600"/>
                  <a:pt x="12693" y="20866"/>
                </a:cubicBezTo>
                <a:cubicBezTo>
                  <a:pt x="13525" y="20135"/>
                  <a:pt x="13525" y="18946"/>
                  <a:pt x="12693" y="18214"/>
                </a:cubicBezTo>
                <a:lnTo>
                  <a:pt x="11185" y="16888"/>
                </a:lnTo>
                <a:lnTo>
                  <a:pt x="11687" y="16447"/>
                </a:lnTo>
                <a:cubicBezTo>
                  <a:pt x="12521" y="15714"/>
                  <a:pt x="12521" y="14524"/>
                  <a:pt x="11687" y="13791"/>
                </a:cubicBezTo>
                <a:lnTo>
                  <a:pt x="11347" y="13492"/>
                </a:lnTo>
                <a:cubicBezTo>
                  <a:pt x="13028" y="12457"/>
                  <a:pt x="14938" y="11735"/>
                  <a:pt x="16977" y="11376"/>
                </a:cubicBezTo>
                <a:lnTo>
                  <a:pt x="17034" y="11365"/>
                </a:lnTo>
                <a:cubicBezTo>
                  <a:pt x="17866" y="11859"/>
                  <a:pt x="19000" y="11782"/>
                  <a:pt x="19732" y="11138"/>
                </a:cubicBezTo>
                <a:cubicBezTo>
                  <a:pt x="20563" y="10407"/>
                  <a:pt x="20563" y="9214"/>
                  <a:pt x="19732" y="8482"/>
                </a:cubicBezTo>
                <a:lnTo>
                  <a:pt x="11687" y="1407"/>
                </a:lnTo>
                <a:cubicBezTo>
                  <a:pt x="11271" y="1041"/>
                  <a:pt x="10725" y="859"/>
                  <a:pt x="10179" y="859"/>
                </a:cubicBezTo>
                <a:close/>
                <a:moveTo>
                  <a:pt x="19287" y="1349"/>
                </a:moveTo>
                <a:cubicBezTo>
                  <a:pt x="19105" y="1349"/>
                  <a:pt x="18920" y="1411"/>
                  <a:pt x="18782" y="1533"/>
                </a:cubicBezTo>
                <a:lnTo>
                  <a:pt x="17361" y="2783"/>
                </a:lnTo>
                <a:cubicBezTo>
                  <a:pt x="17083" y="3027"/>
                  <a:pt x="17083" y="3424"/>
                  <a:pt x="17361" y="3668"/>
                </a:cubicBezTo>
                <a:cubicBezTo>
                  <a:pt x="17639" y="3912"/>
                  <a:pt x="18090" y="3912"/>
                  <a:pt x="18368" y="3668"/>
                </a:cubicBezTo>
                <a:lnTo>
                  <a:pt x="19788" y="2419"/>
                </a:lnTo>
                <a:cubicBezTo>
                  <a:pt x="20066" y="2174"/>
                  <a:pt x="20066" y="1777"/>
                  <a:pt x="19788" y="1533"/>
                </a:cubicBezTo>
                <a:cubicBezTo>
                  <a:pt x="19649" y="1411"/>
                  <a:pt x="19469" y="1349"/>
                  <a:pt x="19287" y="1349"/>
                </a:cubicBezTo>
                <a:close/>
                <a:moveTo>
                  <a:pt x="10179" y="2108"/>
                </a:moveTo>
                <a:cubicBezTo>
                  <a:pt x="10361" y="2108"/>
                  <a:pt x="10541" y="2170"/>
                  <a:pt x="10680" y="2292"/>
                </a:cubicBezTo>
                <a:lnTo>
                  <a:pt x="18729" y="9368"/>
                </a:lnTo>
                <a:cubicBezTo>
                  <a:pt x="19007" y="9611"/>
                  <a:pt x="19007" y="10009"/>
                  <a:pt x="18729" y="10253"/>
                </a:cubicBezTo>
                <a:cubicBezTo>
                  <a:pt x="18451" y="10497"/>
                  <a:pt x="18000" y="10497"/>
                  <a:pt x="17723" y="10253"/>
                </a:cubicBezTo>
                <a:lnTo>
                  <a:pt x="9678" y="3177"/>
                </a:lnTo>
                <a:cubicBezTo>
                  <a:pt x="9400" y="2933"/>
                  <a:pt x="9400" y="2537"/>
                  <a:pt x="9678" y="2292"/>
                </a:cubicBezTo>
                <a:cubicBezTo>
                  <a:pt x="9817" y="2170"/>
                  <a:pt x="9997" y="2108"/>
                  <a:pt x="10179" y="2108"/>
                </a:cubicBezTo>
                <a:close/>
                <a:moveTo>
                  <a:pt x="9586" y="4868"/>
                </a:moveTo>
                <a:lnTo>
                  <a:pt x="15796" y="10330"/>
                </a:lnTo>
                <a:cubicBezTo>
                  <a:pt x="13354" y="10886"/>
                  <a:pt x="11107" y="11926"/>
                  <a:pt x="9203" y="13377"/>
                </a:cubicBezTo>
                <a:lnTo>
                  <a:pt x="6126" y="10667"/>
                </a:lnTo>
                <a:cubicBezTo>
                  <a:pt x="7775" y="8992"/>
                  <a:pt x="8954" y="7016"/>
                  <a:pt x="9586" y="4868"/>
                </a:cubicBezTo>
                <a:close/>
                <a:moveTo>
                  <a:pt x="19257" y="5029"/>
                </a:moveTo>
                <a:cubicBezTo>
                  <a:pt x="18864" y="5029"/>
                  <a:pt x="18546" y="5308"/>
                  <a:pt x="18546" y="5654"/>
                </a:cubicBezTo>
                <a:cubicBezTo>
                  <a:pt x="18546" y="5999"/>
                  <a:pt x="18864" y="6278"/>
                  <a:pt x="19257" y="6278"/>
                </a:cubicBezTo>
                <a:lnTo>
                  <a:pt x="20682" y="6278"/>
                </a:lnTo>
                <a:cubicBezTo>
                  <a:pt x="21075" y="6278"/>
                  <a:pt x="21392" y="5999"/>
                  <a:pt x="21392" y="5654"/>
                </a:cubicBezTo>
                <a:cubicBezTo>
                  <a:pt x="21392" y="5308"/>
                  <a:pt x="21075" y="5029"/>
                  <a:pt x="20682" y="5029"/>
                </a:cubicBezTo>
                <a:lnTo>
                  <a:pt x="19257" y="5029"/>
                </a:lnTo>
                <a:close/>
                <a:moveTo>
                  <a:pt x="5150" y="11579"/>
                </a:moveTo>
                <a:lnTo>
                  <a:pt x="8165" y="14236"/>
                </a:lnTo>
                <a:cubicBezTo>
                  <a:pt x="7821" y="14538"/>
                  <a:pt x="5001" y="17018"/>
                  <a:pt x="4648" y="17329"/>
                </a:cubicBezTo>
                <a:cubicBezTo>
                  <a:pt x="4370" y="17573"/>
                  <a:pt x="3920" y="17573"/>
                  <a:pt x="3642" y="17329"/>
                </a:cubicBezTo>
                <a:lnTo>
                  <a:pt x="1628" y="15562"/>
                </a:lnTo>
                <a:cubicBezTo>
                  <a:pt x="1350" y="15317"/>
                  <a:pt x="1350" y="14921"/>
                  <a:pt x="1628" y="14676"/>
                </a:cubicBezTo>
                <a:lnTo>
                  <a:pt x="5150" y="11579"/>
                </a:lnTo>
                <a:close/>
                <a:moveTo>
                  <a:pt x="5202" y="13615"/>
                </a:moveTo>
                <a:cubicBezTo>
                  <a:pt x="5020" y="13615"/>
                  <a:pt x="4839" y="13676"/>
                  <a:pt x="4701" y="13799"/>
                </a:cubicBezTo>
                <a:lnTo>
                  <a:pt x="3694" y="14684"/>
                </a:lnTo>
                <a:cubicBezTo>
                  <a:pt x="3416" y="14928"/>
                  <a:pt x="3416" y="15321"/>
                  <a:pt x="3694" y="15566"/>
                </a:cubicBezTo>
                <a:cubicBezTo>
                  <a:pt x="3972" y="15810"/>
                  <a:pt x="4423" y="15810"/>
                  <a:pt x="4701" y="15566"/>
                </a:cubicBezTo>
                <a:lnTo>
                  <a:pt x="5703" y="14684"/>
                </a:lnTo>
                <a:cubicBezTo>
                  <a:pt x="5981" y="14440"/>
                  <a:pt x="5981" y="14043"/>
                  <a:pt x="5703" y="13799"/>
                </a:cubicBezTo>
                <a:cubicBezTo>
                  <a:pt x="5564" y="13676"/>
                  <a:pt x="5384" y="13615"/>
                  <a:pt x="5202" y="13615"/>
                </a:cubicBezTo>
                <a:close/>
                <a:moveTo>
                  <a:pt x="10214" y="14262"/>
                </a:moveTo>
                <a:lnTo>
                  <a:pt x="10680" y="14676"/>
                </a:lnTo>
                <a:cubicBezTo>
                  <a:pt x="10958" y="14921"/>
                  <a:pt x="10958" y="15317"/>
                  <a:pt x="10680" y="15562"/>
                </a:cubicBezTo>
                <a:lnTo>
                  <a:pt x="10179" y="16002"/>
                </a:lnTo>
                <a:cubicBezTo>
                  <a:pt x="10179" y="16002"/>
                  <a:pt x="9172" y="15117"/>
                  <a:pt x="9172" y="15117"/>
                </a:cubicBezTo>
                <a:cubicBezTo>
                  <a:pt x="9386" y="14929"/>
                  <a:pt x="9708" y="14642"/>
                  <a:pt x="10214" y="14262"/>
                </a:cubicBezTo>
                <a:close/>
                <a:moveTo>
                  <a:pt x="8165" y="16002"/>
                </a:moveTo>
                <a:cubicBezTo>
                  <a:pt x="8165" y="16002"/>
                  <a:pt x="11687" y="19099"/>
                  <a:pt x="11687" y="19099"/>
                </a:cubicBezTo>
                <a:cubicBezTo>
                  <a:pt x="11964" y="19343"/>
                  <a:pt x="11964" y="19741"/>
                  <a:pt x="11687" y="19985"/>
                </a:cubicBezTo>
                <a:cubicBezTo>
                  <a:pt x="11409" y="20229"/>
                  <a:pt x="10957" y="20229"/>
                  <a:pt x="10680" y="19985"/>
                </a:cubicBezTo>
                <a:lnTo>
                  <a:pt x="7163" y="16888"/>
                </a:lnTo>
                <a:lnTo>
                  <a:pt x="8165" y="16002"/>
                </a:lnTo>
                <a:close/>
              </a:path>
            </a:pathLst>
          </a:custGeom>
          <a:solidFill>
            <a:schemeClr val="bg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3" name="Shape">
            <a:extLst>
              <a:ext uri="{FF2B5EF4-FFF2-40B4-BE49-F238E27FC236}">
                <a16:creationId xmlns:a16="http://schemas.microsoft.com/office/drawing/2014/main" id="{3F414AFD-59E0-4069-8C0D-1472D9FE8AE5}"/>
              </a:ext>
            </a:extLst>
          </p:cNvPr>
          <p:cNvSpPr/>
          <p:nvPr/>
        </p:nvSpPr>
        <p:spPr>
          <a:xfrm>
            <a:off x="913810" y="3107648"/>
            <a:ext cx="660776" cy="660558"/>
          </a:xfrm>
          <a:custGeom>
            <a:avLst/>
            <a:gdLst/>
            <a:ahLst/>
            <a:cxnLst>
              <a:cxn ang="0">
                <a:pos x="wd2" y="hd2"/>
              </a:cxn>
              <a:cxn ang="5400000">
                <a:pos x="wd2" y="hd2"/>
              </a:cxn>
              <a:cxn ang="10800000">
                <a:pos x="wd2" y="hd2"/>
              </a:cxn>
              <a:cxn ang="16200000">
                <a:pos x="wd2" y="hd2"/>
              </a:cxn>
            </a:cxnLst>
            <a:rect l="0" t="0" r="r" b="b"/>
            <a:pathLst>
              <a:path w="21600" h="21600" extrusionOk="0">
                <a:moveTo>
                  <a:pt x="7198" y="7200"/>
                </a:moveTo>
                <a:cubicBezTo>
                  <a:pt x="6999" y="7200"/>
                  <a:pt x="6838" y="7361"/>
                  <a:pt x="6838" y="7560"/>
                </a:cubicBezTo>
                <a:lnTo>
                  <a:pt x="6838" y="8640"/>
                </a:lnTo>
                <a:lnTo>
                  <a:pt x="6118" y="8640"/>
                </a:lnTo>
                <a:lnTo>
                  <a:pt x="6118" y="6480"/>
                </a:lnTo>
                <a:cubicBezTo>
                  <a:pt x="6118" y="6282"/>
                  <a:pt x="6279" y="6120"/>
                  <a:pt x="6478" y="6120"/>
                </a:cubicBezTo>
                <a:lnTo>
                  <a:pt x="6838" y="6120"/>
                </a:lnTo>
                <a:cubicBezTo>
                  <a:pt x="7037" y="6120"/>
                  <a:pt x="7198" y="5959"/>
                  <a:pt x="7198" y="5760"/>
                </a:cubicBezTo>
                <a:lnTo>
                  <a:pt x="7198" y="4320"/>
                </a:lnTo>
                <a:cubicBezTo>
                  <a:pt x="7198" y="4122"/>
                  <a:pt x="7359" y="3960"/>
                  <a:pt x="7557" y="3960"/>
                </a:cubicBezTo>
                <a:lnTo>
                  <a:pt x="7917" y="3960"/>
                </a:lnTo>
                <a:lnTo>
                  <a:pt x="7917" y="4680"/>
                </a:lnTo>
                <a:lnTo>
                  <a:pt x="8637" y="4680"/>
                </a:lnTo>
                <a:lnTo>
                  <a:pt x="8637" y="3240"/>
                </a:lnTo>
                <a:cubicBezTo>
                  <a:pt x="8637" y="3041"/>
                  <a:pt x="8798" y="2880"/>
                  <a:pt x="8997" y="2880"/>
                </a:cubicBezTo>
                <a:lnTo>
                  <a:pt x="9717" y="2880"/>
                </a:lnTo>
                <a:lnTo>
                  <a:pt x="9717" y="10440"/>
                </a:lnTo>
                <a:lnTo>
                  <a:pt x="7917" y="10440"/>
                </a:lnTo>
                <a:cubicBezTo>
                  <a:pt x="7719" y="10440"/>
                  <a:pt x="7557" y="10278"/>
                  <a:pt x="7557" y="10080"/>
                </a:cubicBezTo>
                <a:lnTo>
                  <a:pt x="7557" y="7920"/>
                </a:lnTo>
                <a:lnTo>
                  <a:pt x="8277" y="7920"/>
                </a:lnTo>
                <a:lnTo>
                  <a:pt x="8277" y="7200"/>
                </a:lnTo>
                <a:cubicBezTo>
                  <a:pt x="8277" y="7200"/>
                  <a:pt x="7198" y="7200"/>
                  <a:pt x="7198" y="7200"/>
                </a:cubicBezTo>
                <a:close/>
                <a:moveTo>
                  <a:pt x="13315" y="6120"/>
                </a:moveTo>
                <a:lnTo>
                  <a:pt x="13315" y="5040"/>
                </a:lnTo>
                <a:cubicBezTo>
                  <a:pt x="13315" y="4841"/>
                  <a:pt x="13155" y="4680"/>
                  <a:pt x="12956" y="4680"/>
                </a:cubicBezTo>
                <a:lnTo>
                  <a:pt x="11876" y="4680"/>
                </a:lnTo>
                <a:lnTo>
                  <a:pt x="11876" y="2880"/>
                </a:lnTo>
                <a:lnTo>
                  <a:pt x="12596" y="2880"/>
                </a:lnTo>
                <a:cubicBezTo>
                  <a:pt x="12794" y="2880"/>
                  <a:pt x="12956" y="3041"/>
                  <a:pt x="12956" y="3240"/>
                </a:cubicBezTo>
                <a:lnTo>
                  <a:pt x="12956" y="3600"/>
                </a:lnTo>
                <a:cubicBezTo>
                  <a:pt x="12956" y="3799"/>
                  <a:pt x="13117" y="3960"/>
                  <a:pt x="13315" y="3960"/>
                </a:cubicBezTo>
                <a:lnTo>
                  <a:pt x="14035" y="3960"/>
                </a:lnTo>
                <a:cubicBezTo>
                  <a:pt x="14234" y="3960"/>
                  <a:pt x="14395" y="4122"/>
                  <a:pt x="14395" y="4320"/>
                </a:cubicBezTo>
                <a:lnTo>
                  <a:pt x="14395" y="5760"/>
                </a:lnTo>
                <a:cubicBezTo>
                  <a:pt x="14395" y="5959"/>
                  <a:pt x="14556" y="6120"/>
                  <a:pt x="14755" y="6120"/>
                </a:cubicBezTo>
                <a:lnTo>
                  <a:pt x="15115" y="6120"/>
                </a:lnTo>
                <a:cubicBezTo>
                  <a:pt x="15313" y="6120"/>
                  <a:pt x="15475" y="6282"/>
                  <a:pt x="15475" y="6480"/>
                </a:cubicBezTo>
                <a:lnTo>
                  <a:pt x="15475" y="7920"/>
                </a:lnTo>
                <a:lnTo>
                  <a:pt x="12956" y="7920"/>
                </a:lnTo>
                <a:cubicBezTo>
                  <a:pt x="12757" y="7920"/>
                  <a:pt x="12596" y="8081"/>
                  <a:pt x="12596" y="8280"/>
                </a:cubicBezTo>
                <a:lnTo>
                  <a:pt x="12596" y="9000"/>
                </a:lnTo>
                <a:lnTo>
                  <a:pt x="13315" y="9000"/>
                </a:lnTo>
                <a:lnTo>
                  <a:pt x="13315" y="8640"/>
                </a:lnTo>
                <a:lnTo>
                  <a:pt x="14035" y="8640"/>
                </a:lnTo>
                <a:lnTo>
                  <a:pt x="14035" y="10080"/>
                </a:lnTo>
                <a:cubicBezTo>
                  <a:pt x="14035" y="10278"/>
                  <a:pt x="13874" y="10440"/>
                  <a:pt x="13675" y="10440"/>
                </a:cubicBezTo>
                <a:lnTo>
                  <a:pt x="11876" y="10440"/>
                </a:lnTo>
                <a:lnTo>
                  <a:pt x="11876" y="5400"/>
                </a:lnTo>
                <a:lnTo>
                  <a:pt x="12596" y="5400"/>
                </a:lnTo>
                <a:lnTo>
                  <a:pt x="12596" y="6120"/>
                </a:lnTo>
                <a:cubicBezTo>
                  <a:pt x="12596" y="6120"/>
                  <a:pt x="13315" y="6120"/>
                  <a:pt x="13315" y="6120"/>
                </a:cubicBezTo>
                <a:close/>
                <a:moveTo>
                  <a:pt x="15515" y="11633"/>
                </a:moveTo>
                <a:cubicBezTo>
                  <a:pt x="15457" y="11695"/>
                  <a:pt x="15423" y="11775"/>
                  <a:pt x="15418" y="11857"/>
                </a:cubicBezTo>
                <a:cubicBezTo>
                  <a:pt x="14267" y="13605"/>
                  <a:pt x="14178" y="14080"/>
                  <a:pt x="13972" y="15176"/>
                </a:cubicBezTo>
                <a:cubicBezTo>
                  <a:pt x="13935" y="15372"/>
                  <a:pt x="13894" y="15590"/>
                  <a:pt x="13841" y="15843"/>
                </a:cubicBezTo>
                <a:cubicBezTo>
                  <a:pt x="13755" y="16265"/>
                  <a:pt x="13404" y="16560"/>
                  <a:pt x="12988" y="16560"/>
                </a:cubicBezTo>
                <a:lnTo>
                  <a:pt x="12305" y="16560"/>
                </a:lnTo>
                <a:lnTo>
                  <a:pt x="13257" y="11160"/>
                </a:lnTo>
                <a:lnTo>
                  <a:pt x="13675" y="11160"/>
                </a:lnTo>
                <a:cubicBezTo>
                  <a:pt x="14271" y="11160"/>
                  <a:pt x="14755" y="10676"/>
                  <a:pt x="14755" y="10080"/>
                </a:cubicBezTo>
                <a:lnTo>
                  <a:pt x="14755" y="8640"/>
                </a:lnTo>
                <a:lnTo>
                  <a:pt x="15835" y="8640"/>
                </a:lnTo>
                <a:cubicBezTo>
                  <a:pt x="16034" y="8640"/>
                  <a:pt x="16195" y="8479"/>
                  <a:pt x="16195" y="8280"/>
                </a:cubicBezTo>
                <a:lnTo>
                  <a:pt x="16195" y="6480"/>
                </a:lnTo>
                <a:cubicBezTo>
                  <a:pt x="16195" y="5884"/>
                  <a:pt x="15710" y="5400"/>
                  <a:pt x="15115" y="5400"/>
                </a:cubicBezTo>
                <a:lnTo>
                  <a:pt x="15115" y="4320"/>
                </a:lnTo>
                <a:cubicBezTo>
                  <a:pt x="15115" y="3725"/>
                  <a:pt x="14631" y="3240"/>
                  <a:pt x="14035" y="3240"/>
                </a:cubicBezTo>
                <a:lnTo>
                  <a:pt x="13675" y="3240"/>
                </a:lnTo>
                <a:cubicBezTo>
                  <a:pt x="13675" y="2645"/>
                  <a:pt x="13191" y="2160"/>
                  <a:pt x="12596" y="2160"/>
                </a:cubicBezTo>
                <a:lnTo>
                  <a:pt x="11516" y="2160"/>
                </a:lnTo>
                <a:cubicBezTo>
                  <a:pt x="11317" y="2160"/>
                  <a:pt x="11156" y="2321"/>
                  <a:pt x="11156" y="2520"/>
                </a:cubicBezTo>
                <a:lnTo>
                  <a:pt x="11156" y="10800"/>
                </a:lnTo>
                <a:cubicBezTo>
                  <a:pt x="11156" y="10999"/>
                  <a:pt x="11317" y="11160"/>
                  <a:pt x="11516" y="11160"/>
                </a:cubicBezTo>
                <a:lnTo>
                  <a:pt x="12527" y="11160"/>
                </a:lnTo>
                <a:lnTo>
                  <a:pt x="11574" y="16560"/>
                </a:lnTo>
                <a:lnTo>
                  <a:pt x="10018" y="16560"/>
                </a:lnTo>
                <a:lnTo>
                  <a:pt x="9066" y="11160"/>
                </a:lnTo>
                <a:lnTo>
                  <a:pt x="10077" y="11160"/>
                </a:lnTo>
                <a:cubicBezTo>
                  <a:pt x="10276" y="11160"/>
                  <a:pt x="10437" y="10999"/>
                  <a:pt x="10437" y="10800"/>
                </a:cubicBezTo>
                <a:lnTo>
                  <a:pt x="10437" y="2520"/>
                </a:lnTo>
                <a:cubicBezTo>
                  <a:pt x="10437" y="2321"/>
                  <a:pt x="10276" y="2160"/>
                  <a:pt x="10077" y="2160"/>
                </a:cubicBezTo>
                <a:lnTo>
                  <a:pt x="8997" y="2160"/>
                </a:lnTo>
                <a:cubicBezTo>
                  <a:pt x="8402" y="2160"/>
                  <a:pt x="7917" y="2645"/>
                  <a:pt x="7917" y="3240"/>
                </a:cubicBezTo>
                <a:lnTo>
                  <a:pt x="7557" y="3240"/>
                </a:lnTo>
                <a:cubicBezTo>
                  <a:pt x="6962" y="3240"/>
                  <a:pt x="6478" y="3725"/>
                  <a:pt x="6478" y="4320"/>
                </a:cubicBezTo>
                <a:lnTo>
                  <a:pt x="6478" y="5400"/>
                </a:lnTo>
                <a:cubicBezTo>
                  <a:pt x="5882" y="5400"/>
                  <a:pt x="5398" y="5884"/>
                  <a:pt x="5398" y="6480"/>
                </a:cubicBezTo>
                <a:lnTo>
                  <a:pt x="5398" y="9000"/>
                </a:lnTo>
                <a:cubicBezTo>
                  <a:pt x="5398" y="9199"/>
                  <a:pt x="5559" y="9360"/>
                  <a:pt x="5758" y="9360"/>
                </a:cubicBezTo>
                <a:lnTo>
                  <a:pt x="6838" y="9360"/>
                </a:lnTo>
                <a:lnTo>
                  <a:pt x="6838" y="10080"/>
                </a:lnTo>
                <a:cubicBezTo>
                  <a:pt x="6838" y="10676"/>
                  <a:pt x="7322" y="11160"/>
                  <a:pt x="7917" y="11160"/>
                </a:cubicBezTo>
                <a:lnTo>
                  <a:pt x="8335" y="11160"/>
                </a:lnTo>
                <a:lnTo>
                  <a:pt x="9288" y="16560"/>
                </a:lnTo>
                <a:lnTo>
                  <a:pt x="8605" y="16560"/>
                </a:lnTo>
                <a:cubicBezTo>
                  <a:pt x="8189" y="16560"/>
                  <a:pt x="7838" y="16265"/>
                  <a:pt x="7751" y="15842"/>
                </a:cubicBezTo>
                <a:cubicBezTo>
                  <a:pt x="7699" y="15590"/>
                  <a:pt x="7658" y="15372"/>
                  <a:pt x="7621" y="15176"/>
                </a:cubicBezTo>
                <a:cubicBezTo>
                  <a:pt x="7415" y="14080"/>
                  <a:pt x="7326" y="13605"/>
                  <a:pt x="6175" y="11857"/>
                </a:cubicBezTo>
                <a:cubicBezTo>
                  <a:pt x="6170" y="11775"/>
                  <a:pt x="6136" y="11695"/>
                  <a:pt x="6078" y="11633"/>
                </a:cubicBezTo>
                <a:cubicBezTo>
                  <a:pt x="4943" y="10431"/>
                  <a:pt x="4319" y="8857"/>
                  <a:pt x="4319" y="7200"/>
                </a:cubicBezTo>
                <a:cubicBezTo>
                  <a:pt x="4319" y="3627"/>
                  <a:pt x="7225" y="720"/>
                  <a:pt x="10796" y="720"/>
                </a:cubicBezTo>
                <a:cubicBezTo>
                  <a:pt x="14368" y="720"/>
                  <a:pt x="17274" y="3627"/>
                  <a:pt x="17274" y="7200"/>
                </a:cubicBezTo>
                <a:cubicBezTo>
                  <a:pt x="17274" y="8857"/>
                  <a:pt x="16650" y="10431"/>
                  <a:pt x="15515" y="11633"/>
                </a:cubicBezTo>
                <a:cubicBezTo>
                  <a:pt x="15515" y="11633"/>
                  <a:pt x="15515" y="11633"/>
                  <a:pt x="15515" y="11633"/>
                </a:cubicBezTo>
                <a:close/>
                <a:moveTo>
                  <a:pt x="12956" y="18000"/>
                </a:moveTo>
                <a:lnTo>
                  <a:pt x="8637" y="18000"/>
                </a:lnTo>
                <a:cubicBezTo>
                  <a:pt x="8439" y="18000"/>
                  <a:pt x="8277" y="17838"/>
                  <a:pt x="8277" y="17640"/>
                </a:cubicBezTo>
                <a:cubicBezTo>
                  <a:pt x="8277" y="17441"/>
                  <a:pt x="8439" y="17280"/>
                  <a:pt x="8637" y="17280"/>
                </a:cubicBezTo>
                <a:lnTo>
                  <a:pt x="12956" y="17280"/>
                </a:lnTo>
                <a:cubicBezTo>
                  <a:pt x="13154" y="17280"/>
                  <a:pt x="13315" y="17441"/>
                  <a:pt x="13315" y="17640"/>
                </a:cubicBezTo>
                <a:cubicBezTo>
                  <a:pt x="13315" y="17838"/>
                  <a:pt x="13154" y="18000"/>
                  <a:pt x="12956" y="18000"/>
                </a:cubicBezTo>
                <a:cubicBezTo>
                  <a:pt x="12956" y="18000"/>
                  <a:pt x="12956" y="18000"/>
                  <a:pt x="12956" y="18000"/>
                </a:cubicBezTo>
                <a:close/>
                <a:moveTo>
                  <a:pt x="12596" y="19440"/>
                </a:moveTo>
                <a:lnTo>
                  <a:pt x="8997" y="19440"/>
                </a:lnTo>
                <a:cubicBezTo>
                  <a:pt x="8798" y="19440"/>
                  <a:pt x="8637" y="19278"/>
                  <a:pt x="8637" y="19080"/>
                </a:cubicBezTo>
                <a:cubicBezTo>
                  <a:pt x="8637" y="18881"/>
                  <a:pt x="8798" y="18720"/>
                  <a:pt x="8997" y="18720"/>
                </a:cubicBezTo>
                <a:lnTo>
                  <a:pt x="12596" y="18720"/>
                </a:lnTo>
                <a:cubicBezTo>
                  <a:pt x="12794" y="18720"/>
                  <a:pt x="12956" y="18881"/>
                  <a:pt x="12956" y="19080"/>
                </a:cubicBezTo>
                <a:cubicBezTo>
                  <a:pt x="12956" y="19278"/>
                  <a:pt x="12794" y="19440"/>
                  <a:pt x="12596" y="19440"/>
                </a:cubicBezTo>
                <a:cubicBezTo>
                  <a:pt x="12596" y="19440"/>
                  <a:pt x="12596" y="19440"/>
                  <a:pt x="12596" y="19440"/>
                </a:cubicBezTo>
                <a:close/>
                <a:moveTo>
                  <a:pt x="12236" y="20880"/>
                </a:moveTo>
                <a:lnTo>
                  <a:pt x="9357" y="20880"/>
                </a:lnTo>
                <a:cubicBezTo>
                  <a:pt x="9158" y="20880"/>
                  <a:pt x="8997" y="20718"/>
                  <a:pt x="8997" y="20520"/>
                </a:cubicBezTo>
                <a:cubicBezTo>
                  <a:pt x="8997" y="20321"/>
                  <a:pt x="9158" y="20160"/>
                  <a:pt x="9357" y="20160"/>
                </a:cubicBezTo>
                <a:lnTo>
                  <a:pt x="12236" y="20160"/>
                </a:lnTo>
                <a:cubicBezTo>
                  <a:pt x="12434" y="20160"/>
                  <a:pt x="12596" y="20321"/>
                  <a:pt x="12596" y="20520"/>
                </a:cubicBezTo>
                <a:cubicBezTo>
                  <a:pt x="12596" y="20718"/>
                  <a:pt x="12434" y="20880"/>
                  <a:pt x="12236" y="20880"/>
                </a:cubicBezTo>
                <a:cubicBezTo>
                  <a:pt x="12236" y="20880"/>
                  <a:pt x="12236" y="20880"/>
                  <a:pt x="12236" y="20880"/>
                </a:cubicBezTo>
                <a:close/>
                <a:moveTo>
                  <a:pt x="20880" y="10440"/>
                </a:moveTo>
                <a:cubicBezTo>
                  <a:pt x="20739" y="10444"/>
                  <a:pt x="20595" y="10527"/>
                  <a:pt x="20539" y="10666"/>
                </a:cubicBezTo>
                <a:lnTo>
                  <a:pt x="20218" y="11469"/>
                </a:lnTo>
                <a:lnTo>
                  <a:pt x="19421" y="8545"/>
                </a:lnTo>
                <a:cubicBezTo>
                  <a:pt x="19381" y="8401"/>
                  <a:pt x="19257" y="8296"/>
                  <a:pt x="19109" y="8282"/>
                </a:cubicBezTo>
                <a:cubicBezTo>
                  <a:pt x="18958" y="8266"/>
                  <a:pt x="18819" y="8346"/>
                  <a:pt x="18752" y="8479"/>
                </a:cubicBezTo>
                <a:lnTo>
                  <a:pt x="17771" y="10440"/>
                </a:lnTo>
                <a:lnTo>
                  <a:pt x="17221" y="10440"/>
                </a:lnTo>
                <a:cubicBezTo>
                  <a:pt x="17724" y="9446"/>
                  <a:pt x="17994" y="8341"/>
                  <a:pt x="17994" y="7200"/>
                </a:cubicBezTo>
                <a:cubicBezTo>
                  <a:pt x="17994" y="3230"/>
                  <a:pt x="14765" y="0"/>
                  <a:pt x="10796" y="0"/>
                </a:cubicBezTo>
                <a:cubicBezTo>
                  <a:pt x="6827" y="0"/>
                  <a:pt x="3599" y="3230"/>
                  <a:pt x="3599" y="7200"/>
                </a:cubicBezTo>
                <a:cubicBezTo>
                  <a:pt x="3599" y="8342"/>
                  <a:pt x="3869" y="9446"/>
                  <a:pt x="4373" y="10441"/>
                </a:cubicBezTo>
                <a:lnTo>
                  <a:pt x="4326" y="10440"/>
                </a:lnTo>
                <a:cubicBezTo>
                  <a:pt x="4181" y="10444"/>
                  <a:pt x="4040" y="10527"/>
                  <a:pt x="3984" y="10666"/>
                </a:cubicBezTo>
                <a:lnTo>
                  <a:pt x="3663" y="11469"/>
                </a:lnTo>
                <a:lnTo>
                  <a:pt x="2866" y="8545"/>
                </a:lnTo>
                <a:cubicBezTo>
                  <a:pt x="2827" y="8401"/>
                  <a:pt x="2703" y="8296"/>
                  <a:pt x="2555" y="8282"/>
                </a:cubicBezTo>
                <a:cubicBezTo>
                  <a:pt x="2402" y="8266"/>
                  <a:pt x="2264" y="8346"/>
                  <a:pt x="2197" y="8479"/>
                </a:cubicBezTo>
                <a:lnTo>
                  <a:pt x="1217" y="10440"/>
                </a:lnTo>
                <a:lnTo>
                  <a:pt x="0" y="10440"/>
                </a:lnTo>
                <a:lnTo>
                  <a:pt x="0" y="11160"/>
                </a:lnTo>
                <a:lnTo>
                  <a:pt x="1440" y="11160"/>
                </a:lnTo>
                <a:cubicBezTo>
                  <a:pt x="1576" y="11160"/>
                  <a:pt x="1700" y="11083"/>
                  <a:pt x="1761" y="10961"/>
                </a:cubicBezTo>
                <a:lnTo>
                  <a:pt x="2419" y="9644"/>
                </a:lnTo>
                <a:lnTo>
                  <a:pt x="3252" y="12695"/>
                </a:lnTo>
                <a:cubicBezTo>
                  <a:pt x="3292" y="12844"/>
                  <a:pt x="3424" y="12950"/>
                  <a:pt x="3578" y="12959"/>
                </a:cubicBezTo>
                <a:cubicBezTo>
                  <a:pt x="3585" y="12960"/>
                  <a:pt x="3592" y="12960"/>
                  <a:pt x="3599" y="12960"/>
                </a:cubicBezTo>
                <a:cubicBezTo>
                  <a:pt x="3745" y="12960"/>
                  <a:pt x="3878" y="12871"/>
                  <a:pt x="3933" y="12734"/>
                </a:cubicBezTo>
                <a:lnTo>
                  <a:pt x="4560" y="11165"/>
                </a:lnTo>
                <a:lnTo>
                  <a:pt x="4802" y="11170"/>
                </a:lnTo>
                <a:cubicBezTo>
                  <a:pt x="4987" y="11447"/>
                  <a:pt x="5185" y="11717"/>
                  <a:pt x="5409" y="11969"/>
                </a:cubicBezTo>
                <a:cubicBezTo>
                  <a:pt x="5419" y="12008"/>
                  <a:pt x="5436" y="12046"/>
                  <a:pt x="5459" y="12080"/>
                </a:cubicBezTo>
                <a:cubicBezTo>
                  <a:pt x="6640" y="13852"/>
                  <a:pt x="6709" y="14219"/>
                  <a:pt x="6914" y="15309"/>
                </a:cubicBezTo>
                <a:cubicBezTo>
                  <a:pt x="6952" y="15510"/>
                  <a:pt x="6994" y="15732"/>
                  <a:pt x="7047" y="15988"/>
                </a:cubicBezTo>
                <a:cubicBezTo>
                  <a:pt x="7138" y="16434"/>
                  <a:pt x="7399" y="16798"/>
                  <a:pt x="7751" y="17025"/>
                </a:cubicBezTo>
                <a:cubicBezTo>
                  <a:pt x="7630" y="17200"/>
                  <a:pt x="7557" y="17411"/>
                  <a:pt x="7557" y="17640"/>
                </a:cubicBezTo>
                <a:cubicBezTo>
                  <a:pt x="7557" y="18024"/>
                  <a:pt x="7760" y="18359"/>
                  <a:pt x="8062" y="18551"/>
                </a:cubicBezTo>
                <a:cubicBezTo>
                  <a:pt x="7972" y="18708"/>
                  <a:pt x="7917" y="18887"/>
                  <a:pt x="7917" y="19080"/>
                </a:cubicBezTo>
                <a:cubicBezTo>
                  <a:pt x="7917" y="19464"/>
                  <a:pt x="8120" y="19799"/>
                  <a:pt x="8422" y="19991"/>
                </a:cubicBezTo>
                <a:cubicBezTo>
                  <a:pt x="8332" y="20148"/>
                  <a:pt x="8277" y="20327"/>
                  <a:pt x="8277" y="20520"/>
                </a:cubicBezTo>
                <a:cubicBezTo>
                  <a:pt x="8277" y="21116"/>
                  <a:pt x="8761" y="21600"/>
                  <a:pt x="9357" y="21600"/>
                </a:cubicBezTo>
                <a:lnTo>
                  <a:pt x="12236" y="21600"/>
                </a:lnTo>
                <a:cubicBezTo>
                  <a:pt x="12831" y="21600"/>
                  <a:pt x="13315" y="21116"/>
                  <a:pt x="13315" y="20520"/>
                </a:cubicBezTo>
                <a:cubicBezTo>
                  <a:pt x="13315" y="20327"/>
                  <a:pt x="13261" y="20148"/>
                  <a:pt x="13171" y="19991"/>
                </a:cubicBezTo>
                <a:cubicBezTo>
                  <a:pt x="13473" y="19799"/>
                  <a:pt x="13675" y="19464"/>
                  <a:pt x="13675" y="19080"/>
                </a:cubicBezTo>
                <a:cubicBezTo>
                  <a:pt x="13675" y="18887"/>
                  <a:pt x="13620" y="18708"/>
                  <a:pt x="13531" y="18551"/>
                </a:cubicBezTo>
                <a:cubicBezTo>
                  <a:pt x="13833" y="18359"/>
                  <a:pt x="14035" y="18024"/>
                  <a:pt x="14035" y="17640"/>
                </a:cubicBezTo>
                <a:cubicBezTo>
                  <a:pt x="14035" y="17411"/>
                  <a:pt x="13963" y="17200"/>
                  <a:pt x="13842" y="17025"/>
                </a:cubicBezTo>
                <a:cubicBezTo>
                  <a:pt x="14194" y="16798"/>
                  <a:pt x="14455" y="16435"/>
                  <a:pt x="14546" y="15989"/>
                </a:cubicBezTo>
                <a:cubicBezTo>
                  <a:pt x="14599" y="15732"/>
                  <a:pt x="14641" y="15510"/>
                  <a:pt x="14679" y="15309"/>
                </a:cubicBezTo>
                <a:cubicBezTo>
                  <a:pt x="14884" y="14219"/>
                  <a:pt x="14953" y="13852"/>
                  <a:pt x="16134" y="12080"/>
                </a:cubicBezTo>
                <a:cubicBezTo>
                  <a:pt x="16157" y="12046"/>
                  <a:pt x="16174" y="12008"/>
                  <a:pt x="16183" y="11969"/>
                </a:cubicBezTo>
                <a:cubicBezTo>
                  <a:pt x="16410" y="11714"/>
                  <a:pt x="16611" y="11441"/>
                  <a:pt x="16798" y="11160"/>
                </a:cubicBezTo>
                <a:lnTo>
                  <a:pt x="17994" y="11160"/>
                </a:lnTo>
                <a:cubicBezTo>
                  <a:pt x="18130" y="11160"/>
                  <a:pt x="18255" y="11083"/>
                  <a:pt x="18316" y="10961"/>
                </a:cubicBezTo>
                <a:lnTo>
                  <a:pt x="18974" y="9644"/>
                </a:lnTo>
                <a:lnTo>
                  <a:pt x="19806" y="12695"/>
                </a:lnTo>
                <a:cubicBezTo>
                  <a:pt x="19847" y="12844"/>
                  <a:pt x="19978" y="12951"/>
                  <a:pt x="20133" y="12959"/>
                </a:cubicBezTo>
                <a:cubicBezTo>
                  <a:pt x="20140" y="12960"/>
                  <a:pt x="20147" y="12960"/>
                  <a:pt x="20153" y="12960"/>
                </a:cubicBezTo>
                <a:cubicBezTo>
                  <a:pt x="20300" y="12960"/>
                  <a:pt x="20433" y="12871"/>
                  <a:pt x="20488" y="12734"/>
                </a:cubicBezTo>
                <a:lnTo>
                  <a:pt x="21115" y="11165"/>
                </a:lnTo>
                <a:lnTo>
                  <a:pt x="21586" y="11175"/>
                </a:lnTo>
                <a:lnTo>
                  <a:pt x="21600" y="10455"/>
                </a:lnTo>
                <a:cubicBezTo>
                  <a:pt x="21600" y="10455"/>
                  <a:pt x="20880" y="10440"/>
                  <a:pt x="20880" y="10440"/>
                </a:cubicBezTo>
                <a:close/>
              </a:path>
            </a:pathLst>
          </a:custGeom>
          <a:solidFill>
            <a:schemeClr val="bg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4" name="Shape">
            <a:extLst>
              <a:ext uri="{FF2B5EF4-FFF2-40B4-BE49-F238E27FC236}">
                <a16:creationId xmlns:a16="http://schemas.microsoft.com/office/drawing/2014/main" id="{514548BF-5034-40E2-B556-40897002375B}"/>
              </a:ext>
            </a:extLst>
          </p:cNvPr>
          <p:cNvSpPr>
            <a:spLocks noChangeAspect="1"/>
          </p:cNvSpPr>
          <p:nvPr/>
        </p:nvSpPr>
        <p:spPr>
          <a:xfrm>
            <a:off x="951499" y="4471614"/>
            <a:ext cx="585398" cy="585398"/>
          </a:xfrm>
          <a:custGeom>
            <a:avLst/>
            <a:gdLst/>
            <a:ahLst/>
            <a:cxnLst>
              <a:cxn ang="0">
                <a:pos x="wd2" y="hd2"/>
              </a:cxn>
              <a:cxn ang="5400000">
                <a:pos x="wd2" y="hd2"/>
              </a:cxn>
              <a:cxn ang="10800000">
                <a:pos x="wd2" y="hd2"/>
              </a:cxn>
              <a:cxn ang="16200000">
                <a:pos x="wd2" y="hd2"/>
              </a:cxn>
            </a:cxnLst>
            <a:rect l="0" t="0" r="r" b="b"/>
            <a:pathLst>
              <a:path w="21600" h="21600" extrusionOk="0">
                <a:moveTo>
                  <a:pt x="9535" y="0"/>
                </a:moveTo>
                <a:cubicBezTo>
                  <a:pt x="9186" y="0"/>
                  <a:pt x="8901" y="285"/>
                  <a:pt x="8901" y="635"/>
                </a:cubicBezTo>
                <a:lnTo>
                  <a:pt x="8901" y="1511"/>
                </a:lnTo>
                <a:cubicBezTo>
                  <a:pt x="7718" y="1753"/>
                  <a:pt x="6585" y="2225"/>
                  <a:pt x="5575" y="2893"/>
                </a:cubicBezTo>
                <a:lnTo>
                  <a:pt x="4984" y="2298"/>
                </a:lnTo>
                <a:cubicBezTo>
                  <a:pt x="4737" y="2051"/>
                  <a:pt x="4336" y="2051"/>
                  <a:pt x="4089" y="2298"/>
                </a:cubicBezTo>
                <a:lnTo>
                  <a:pt x="2298" y="4089"/>
                </a:lnTo>
                <a:cubicBezTo>
                  <a:pt x="2051" y="4336"/>
                  <a:pt x="2051" y="4737"/>
                  <a:pt x="2298" y="4984"/>
                </a:cubicBezTo>
                <a:lnTo>
                  <a:pt x="2893" y="5575"/>
                </a:lnTo>
                <a:cubicBezTo>
                  <a:pt x="2225" y="6585"/>
                  <a:pt x="1753" y="7718"/>
                  <a:pt x="1511" y="8901"/>
                </a:cubicBezTo>
                <a:lnTo>
                  <a:pt x="635" y="8901"/>
                </a:lnTo>
                <a:cubicBezTo>
                  <a:pt x="285" y="8901"/>
                  <a:pt x="0" y="9186"/>
                  <a:pt x="0" y="9535"/>
                </a:cubicBezTo>
                <a:lnTo>
                  <a:pt x="0" y="12065"/>
                </a:lnTo>
                <a:cubicBezTo>
                  <a:pt x="0" y="12414"/>
                  <a:pt x="285" y="12699"/>
                  <a:pt x="635" y="12699"/>
                </a:cubicBezTo>
                <a:lnTo>
                  <a:pt x="1511" y="12699"/>
                </a:lnTo>
                <a:cubicBezTo>
                  <a:pt x="1753" y="13882"/>
                  <a:pt x="2225" y="15015"/>
                  <a:pt x="2893" y="16025"/>
                </a:cubicBezTo>
                <a:lnTo>
                  <a:pt x="2298" y="16616"/>
                </a:lnTo>
                <a:cubicBezTo>
                  <a:pt x="2051" y="16863"/>
                  <a:pt x="2051" y="17264"/>
                  <a:pt x="2298" y="17511"/>
                </a:cubicBezTo>
                <a:lnTo>
                  <a:pt x="4089" y="19302"/>
                </a:lnTo>
                <a:cubicBezTo>
                  <a:pt x="4336" y="19549"/>
                  <a:pt x="4737" y="19549"/>
                  <a:pt x="4984" y="19302"/>
                </a:cubicBezTo>
                <a:lnTo>
                  <a:pt x="5575" y="18712"/>
                </a:lnTo>
                <a:cubicBezTo>
                  <a:pt x="6585" y="19380"/>
                  <a:pt x="7718" y="19847"/>
                  <a:pt x="8901" y="20089"/>
                </a:cubicBezTo>
                <a:lnTo>
                  <a:pt x="8901" y="20970"/>
                </a:lnTo>
                <a:cubicBezTo>
                  <a:pt x="8901" y="21320"/>
                  <a:pt x="9186" y="21600"/>
                  <a:pt x="9535" y="21600"/>
                </a:cubicBezTo>
                <a:lnTo>
                  <a:pt x="12065" y="21600"/>
                </a:lnTo>
                <a:cubicBezTo>
                  <a:pt x="12414" y="21600"/>
                  <a:pt x="12699" y="21320"/>
                  <a:pt x="12699" y="20970"/>
                </a:cubicBezTo>
                <a:lnTo>
                  <a:pt x="12699" y="20089"/>
                </a:lnTo>
                <a:cubicBezTo>
                  <a:pt x="13882" y="19847"/>
                  <a:pt x="15015" y="19380"/>
                  <a:pt x="16025" y="18712"/>
                </a:cubicBezTo>
                <a:lnTo>
                  <a:pt x="16616" y="19302"/>
                </a:lnTo>
                <a:cubicBezTo>
                  <a:pt x="16863" y="19549"/>
                  <a:pt x="17264" y="19549"/>
                  <a:pt x="17511" y="19302"/>
                </a:cubicBezTo>
                <a:lnTo>
                  <a:pt x="19302" y="17511"/>
                </a:lnTo>
                <a:cubicBezTo>
                  <a:pt x="19549" y="17264"/>
                  <a:pt x="19549" y="16863"/>
                  <a:pt x="19302" y="16616"/>
                </a:cubicBezTo>
                <a:lnTo>
                  <a:pt x="18712" y="16025"/>
                </a:lnTo>
                <a:cubicBezTo>
                  <a:pt x="19380" y="15015"/>
                  <a:pt x="19847" y="13882"/>
                  <a:pt x="20089" y="12699"/>
                </a:cubicBezTo>
                <a:lnTo>
                  <a:pt x="20970" y="12699"/>
                </a:lnTo>
                <a:cubicBezTo>
                  <a:pt x="21320" y="12699"/>
                  <a:pt x="21600" y="12414"/>
                  <a:pt x="21600" y="12065"/>
                </a:cubicBezTo>
                <a:lnTo>
                  <a:pt x="21600" y="9535"/>
                </a:lnTo>
                <a:cubicBezTo>
                  <a:pt x="21600" y="9186"/>
                  <a:pt x="21320" y="8901"/>
                  <a:pt x="20970" y="8901"/>
                </a:cubicBezTo>
                <a:lnTo>
                  <a:pt x="20089" y="8901"/>
                </a:lnTo>
                <a:cubicBezTo>
                  <a:pt x="19847" y="7718"/>
                  <a:pt x="19380" y="6585"/>
                  <a:pt x="18712" y="5575"/>
                </a:cubicBezTo>
                <a:lnTo>
                  <a:pt x="19302" y="4984"/>
                </a:lnTo>
                <a:cubicBezTo>
                  <a:pt x="19549" y="4737"/>
                  <a:pt x="19549" y="4336"/>
                  <a:pt x="19302" y="4089"/>
                </a:cubicBezTo>
                <a:lnTo>
                  <a:pt x="17511" y="2298"/>
                </a:lnTo>
                <a:cubicBezTo>
                  <a:pt x="17264" y="2051"/>
                  <a:pt x="16863" y="2051"/>
                  <a:pt x="16616" y="2298"/>
                </a:cubicBezTo>
                <a:lnTo>
                  <a:pt x="16025" y="2893"/>
                </a:lnTo>
                <a:cubicBezTo>
                  <a:pt x="15015" y="2225"/>
                  <a:pt x="13882" y="1753"/>
                  <a:pt x="12699" y="1511"/>
                </a:cubicBezTo>
                <a:lnTo>
                  <a:pt x="12699" y="635"/>
                </a:lnTo>
                <a:cubicBezTo>
                  <a:pt x="12699" y="285"/>
                  <a:pt x="12414" y="0"/>
                  <a:pt x="12065" y="0"/>
                </a:cubicBezTo>
                <a:lnTo>
                  <a:pt x="9535" y="0"/>
                </a:lnTo>
                <a:close/>
                <a:moveTo>
                  <a:pt x="10800" y="5107"/>
                </a:moveTo>
                <a:cubicBezTo>
                  <a:pt x="13946" y="5107"/>
                  <a:pt x="16498" y="7655"/>
                  <a:pt x="16498" y="10800"/>
                </a:cubicBezTo>
                <a:cubicBezTo>
                  <a:pt x="16498" y="13862"/>
                  <a:pt x="13996" y="16498"/>
                  <a:pt x="10800" y="16498"/>
                </a:cubicBezTo>
                <a:cubicBezTo>
                  <a:pt x="7600" y="16498"/>
                  <a:pt x="5107" y="13857"/>
                  <a:pt x="5107" y="10800"/>
                </a:cubicBezTo>
                <a:cubicBezTo>
                  <a:pt x="5107" y="7655"/>
                  <a:pt x="7655" y="5107"/>
                  <a:pt x="10800" y="5107"/>
                </a:cubicBezTo>
                <a:close/>
                <a:moveTo>
                  <a:pt x="10874" y="6455"/>
                </a:moveTo>
                <a:cubicBezTo>
                  <a:pt x="9478" y="6455"/>
                  <a:pt x="8345" y="7588"/>
                  <a:pt x="8345" y="8984"/>
                </a:cubicBezTo>
                <a:cubicBezTo>
                  <a:pt x="8345" y="10341"/>
                  <a:pt x="9418" y="11448"/>
                  <a:pt x="10761" y="11509"/>
                </a:cubicBezTo>
                <a:cubicBezTo>
                  <a:pt x="9300" y="11542"/>
                  <a:pt x="8021" y="12279"/>
                  <a:pt x="7243" y="13403"/>
                </a:cubicBezTo>
                <a:cubicBezTo>
                  <a:pt x="8045" y="14541"/>
                  <a:pt x="9364" y="15292"/>
                  <a:pt x="10859" y="15292"/>
                </a:cubicBezTo>
                <a:cubicBezTo>
                  <a:pt x="12355" y="15292"/>
                  <a:pt x="13673" y="14541"/>
                  <a:pt x="14475" y="13403"/>
                </a:cubicBezTo>
                <a:cubicBezTo>
                  <a:pt x="13700" y="12282"/>
                  <a:pt x="12426" y="11547"/>
                  <a:pt x="10972" y="11509"/>
                </a:cubicBezTo>
                <a:cubicBezTo>
                  <a:pt x="12322" y="11456"/>
                  <a:pt x="13408" y="10347"/>
                  <a:pt x="13408" y="8984"/>
                </a:cubicBezTo>
                <a:cubicBezTo>
                  <a:pt x="13408" y="7588"/>
                  <a:pt x="12270" y="6455"/>
                  <a:pt x="10874" y="6455"/>
                </a:cubicBezTo>
                <a:close/>
              </a:path>
            </a:pathLst>
          </a:custGeom>
          <a:solidFill>
            <a:schemeClr val="bg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5" name="矩形 14">
            <a:extLst>
              <a:ext uri="{FF2B5EF4-FFF2-40B4-BE49-F238E27FC236}">
                <a16:creationId xmlns:a16="http://schemas.microsoft.com/office/drawing/2014/main" id="{936723FB-6DC1-4379-8541-3EB205BDFD37}"/>
              </a:ext>
            </a:extLst>
          </p:cNvPr>
          <p:cNvSpPr/>
          <p:nvPr/>
        </p:nvSpPr>
        <p:spPr>
          <a:xfrm>
            <a:off x="2009147" y="3072616"/>
            <a:ext cx="6013623" cy="1015663"/>
          </a:xfrm>
          <a:prstGeom prst="rect">
            <a:avLst/>
          </a:prstGeom>
        </p:spPr>
        <p:txBody>
          <a:bodyPr wrap="square">
            <a:spAutoFit/>
          </a:bodyPr>
          <a:lstStyle/>
          <a:p>
            <a:r>
              <a:rPr lang="en-US" altLang="zh-TW" sz="2000" dirty="0">
                <a:solidFill>
                  <a:srgbClr val="0E5772"/>
                </a:solidFill>
                <a:latin typeface="Arial" panose="020B0604020202020204" pitchFamily="34" charset="0"/>
                <a:cs typeface="Arial" panose="020B0604020202020204" pitchFamily="34" charset="0"/>
              </a:rPr>
              <a:t>Trying different ML</a:t>
            </a:r>
            <a:r>
              <a:rPr lang="zh-TW" altLang="en-US" sz="2000" dirty="0">
                <a:solidFill>
                  <a:srgbClr val="0E5772"/>
                </a:solidFill>
                <a:latin typeface="Arial" panose="020B0604020202020204" pitchFamily="34" charset="0"/>
                <a:cs typeface="Arial" panose="020B0604020202020204" pitchFamily="34" charset="0"/>
              </a:rPr>
              <a:t> </a:t>
            </a:r>
            <a:r>
              <a:rPr lang="en-US" altLang="zh-TW" sz="2000" dirty="0">
                <a:solidFill>
                  <a:srgbClr val="0E5772"/>
                </a:solidFill>
                <a:latin typeface="Arial" panose="020B0604020202020204" pitchFamily="34" charset="0"/>
                <a:cs typeface="Arial" panose="020B0604020202020204" pitchFamily="34" charset="0"/>
              </a:rPr>
              <a:t>models may have different effects</a:t>
            </a:r>
          </a:p>
          <a:p>
            <a:r>
              <a:rPr lang="en-US" altLang="zh-TW" sz="2000" dirty="0">
                <a:solidFill>
                  <a:srgbClr val="0E5772"/>
                </a:solidFill>
                <a:latin typeface="Arial" panose="020B0604020202020204" pitchFamily="34" charset="0"/>
                <a:cs typeface="Arial" panose="020B0604020202020204" pitchFamily="34" charset="0"/>
              </a:rPr>
              <a:t>~</a:t>
            </a:r>
            <a:r>
              <a:rPr lang="zh-TW" altLang="en-US" sz="2000" dirty="0">
                <a:solidFill>
                  <a:srgbClr val="0E5772"/>
                </a:solidFill>
                <a:latin typeface="Arial" panose="020B0604020202020204" pitchFamily="34" charset="0"/>
                <a:cs typeface="Arial" panose="020B0604020202020204" pitchFamily="34" charset="0"/>
              </a:rPr>
              <a:t> </a:t>
            </a:r>
            <a:r>
              <a:rPr lang="en-US" altLang="zh-TW" sz="2000" dirty="0">
                <a:solidFill>
                  <a:srgbClr val="0E5772"/>
                </a:solidFill>
                <a:latin typeface="Arial" panose="020B0604020202020204" pitchFamily="34" charset="0"/>
                <a:cs typeface="Arial" panose="020B0604020202020204" pitchFamily="34" charset="0"/>
              </a:rPr>
              <a:t>Bagging / Boosting / RNN / CNN / LSTM</a:t>
            </a:r>
            <a:endParaRPr lang="zh-TW" altLang="en-US" sz="2000" dirty="0">
              <a:solidFill>
                <a:srgbClr val="0E5772"/>
              </a:solidFill>
              <a:latin typeface="Arial" panose="020B0604020202020204" pitchFamily="34" charset="0"/>
              <a:cs typeface="Arial" panose="020B0604020202020204" pitchFamily="34" charset="0"/>
            </a:endParaRPr>
          </a:p>
        </p:txBody>
      </p:sp>
      <p:sp>
        <p:nvSpPr>
          <p:cNvPr id="16" name="矩形 15">
            <a:extLst>
              <a:ext uri="{FF2B5EF4-FFF2-40B4-BE49-F238E27FC236}">
                <a16:creationId xmlns:a16="http://schemas.microsoft.com/office/drawing/2014/main" id="{30308E21-05D0-43A7-871D-7C3A06FC5CC7}"/>
              </a:ext>
            </a:extLst>
          </p:cNvPr>
          <p:cNvSpPr/>
          <p:nvPr/>
        </p:nvSpPr>
        <p:spPr>
          <a:xfrm>
            <a:off x="2009148" y="1798989"/>
            <a:ext cx="6013623" cy="707886"/>
          </a:xfrm>
          <a:prstGeom prst="rect">
            <a:avLst/>
          </a:prstGeom>
        </p:spPr>
        <p:txBody>
          <a:bodyPr wrap="square">
            <a:spAutoFit/>
          </a:bodyPr>
          <a:lstStyle/>
          <a:p>
            <a:r>
              <a:rPr lang="en-US" altLang="zh-TW" sz="2000" dirty="0">
                <a:solidFill>
                  <a:srgbClr val="0E5772"/>
                </a:solidFill>
                <a:latin typeface="Arial" panose="020B0604020202020204" pitchFamily="34" charset="0"/>
                <a:cs typeface="Arial" panose="020B0604020202020204" pitchFamily="34" charset="0"/>
              </a:rPr>
              <a:t>Adding factor of “ color “ with fluid simulation may be unexpectedly artistically presented</a:t>
            </a:r>
            <a:endParaRPr lang="zh-TW" altLang="en-US" sz="2000" dirty="0">
              <a:solidFill>
                <a:srgbClr val="0E5772"/>
              </a:solidFill>
              <a:latin typeface="Arial" panose="020B0604020202020204" pitchFamily="34" charset="0"/>
              <a:cs typeface="Arial" panose="020B0604020202020204" pitchFamily="34" charset="0"/>
            </a:endParaRPr>
          </a:p>
        </p:txBody>
      </p:sp>
      <p:sp>
        <p:nvSpPr>
          <p:cNvPr id="17" name="矩形 16">
            <a:extLst>
              <a:ext uri="{FF2B5EF4-FFF2-40B4-BE49-F238E27FC236}">
                <a16:creationId xmlns:a16="http://schemas.microsoft.com/office/drawing/2014/main" id="{539B093D-A2CC-49F3-9155-72DA29069E3E}"/>
              </a:ext>
            </a:extLst>
          </p:cNvPr>
          <p:cNvSpPr/>
          <p:nvPr/>
        </p:nvSpPr>
        <p:spPr>
          <a:xfrm>
            <a:off x="2009147" y="4564258"/>
            <a:ext cx="8071022" cy="400110"/>
          </a:xfrm>
          <a:prstGeom prst="rect">
            <a:avLst/>
          </a:prstGeom>
        </p:spPr>
        <p:txBody>
          <a:bodyPr wrap="square">
            <a:spAutoFit/>
          </a:bodyPr>
          <a:lstStyle/>
          <a:p>
            <a:r>
              <a:rPr lang="en-US" altLang="zh-TW" sz="2000" dirty="0">
                <a:solidFill>
                  <a:srgbClr val="0E5772"/>
                </a:solidFill>
                <a:latin typeface="Arial" panose="020B0604020202020204" pitchFamily="34" charset="0"/>
                <a:cs typeface="Arial" panose="020B0604020202020204" pitchFamily="34" charset="0"/>
              </a:rPr>
              <a:t>This method may be applied to AI painting</a:t>
            </a:r>
            <a:endParaRPr lang="zh-TW" altLang="en-US" sz="2000" dirty="0">
              <a:solidFill>
                <a:srgbClr val="0E5772"/>
              </a:solidFill>
              <a:latin typeface="Arial" panose="020B0604020202020204" pitchFamily="34" charset="0"/>
              <a:cs typeface="Arial" panose="020B0604020202020204" pitchFamily="34" charset="0"/>
            </a:endParaRPr>
          </a:p>
        </p:txBody>
      </p:sp>
      <p:pic>
        <p:nvPicPr>
          <p:cNvPr id="18" name="圖片 17">
            <a:extLst>
              <a:ext uri="{FF2B5EF4-FFF2-40B4-BE49-F238E27FC236}">
                <a16:creationId xmlns:a16="http://schemas.microsoft.com/office/drawing/2014/main" id="{D2D76139-748F-40F1-96C1-03F199F40ECC}"/>
              </a:ext>
            </a:extLst>
          </p:cNvPr>
          <p:cNvPicPr>
            <a:picLocks noChangeAspect="1"/>
          </p:cNvPicPr>
          <p:nvPr/>
        </p:nvPicPr>
        <p:blipFill>
          <a:blip r:embed="rId3"/>
          <a:stretch>
            <a:fillRect/>
          </a:stretch>
        </p:blipFill>
        <p:spPr>
          <a:xfrm>
            <a:off x="7979226" y="779823"/>
            <a:ext cx="3973287" cy="4863475"/>
          </a:xfrm>
          <a:prstGeom prst="rect">
            <a:avLst/>
          </a:prstGeom>
        </p:spPr>
      </p:pic>
      <p:sp>
        <p:nvSpPr>
          <p:cNvPr id="19" name="矩形 18">
            <a:extLst>
              <a:ext uri="{FF2B5EF4-FFF2-40B4-BE49-F238E27FC236}">
                <a16:creationId xmlns:a16="http://schemas.microsoft.com/office/drawing/2014/main" id="{6F67D22E-9045-4762-A6EF-DB5AFCD19867}"/>
              </a:ext>
            </a:extLst>
          </p:cNvPr>
          <p:cNvSpPr/>
          <p:nvPr/>
        </p:nvSpPr>
        <p:spPr>
          <a:xfrm>
            <a:off x="7802695" y="5814256"/>
            <a:ext cx="4334882" cy="954107"/>
          </a:xfrm>
          <a:prstGeom prst="rect">
            <a:avLst/>
          </a:prstGeom>
        </p:spPr>
        <p:txBody>
          <a:bodyPr wrap="square">
            <a:spAutoFit/>
          </a:bodyPr>
          <a:lstStyle/>
          <a:p>
            <a:r>
              <a:rPr lang="en-US" altLang="zh-TW" sz="1400" dirty="0"/>
              <a:t>I</a:t>
            </a:r>
            <a:r>
              <a:rPr lang="zh-TW" altLang="en-US" sz="1400" dirty="0"/>
              <a:t>n 2016, Google held an art exhibition and auction in San Francisco, with 29 works including psychedelic seascapes, Van Gogh-style forests, and bizarre landscapes composed of castles and dogs</a:t>
            </a:r>
          </a:p>
        </p:txBody>
      </p:sp>
    </p:spTree>
    <p:extLst>
      <p:ext uri="{BB962C8B-B14F-4D97-AF65-F5344CB8AC3E}">
        <p14:creationId xmlns:p14="http://schemas.microsoft.com/office/powerpoint/2010/main" val="57117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9"/>
          <p:cNvSpPr/>
          <p:nvPr/>
        </p:nvSpPr>
        <p:spPr>
          <a:xfrm>
            <a:off x="596900" y="401419"/>
            <a:ext cx="4076757" cy="584775"/>
          </a:xfrm>
          <a:prstGeom prst="rect">
            <a:avLst/>
          </a:prstGeom>
        </p:spPr>
        <p:txBody>
          <a:bodyPr wrap="none">
            <a:spAutoFit/>
          </a:bodyPr>
          <a:lstStyle/>
          <a:p>
            <a:r>
              <a:rPr lang="en-US" sz="3200" b="1" dirty="0">
                <a:ln w="28575">
                  <a:noFill/>
                </a:ln>
                <a:solidFill>
                  <a:schemeClr val="accent1">
                    <a:lumMod val="50000"/>
                  </a:schemeClr>
                </a:solidFill>
                <a:latin typeface="Arial" panose="020B0604020202020204" pitchFamily="34" charset="0"/>
                <a:cs typeface="Arial" panose="020B0604020202020204" pitchFamily="34" charset="0"/>
              </a:rPr>
              <a:t>Project Introduction</a:t>
            </a:r>
          </a:p>
        </p:txBody>
      </p:sp>
      <p:sp>
        <p:nvSpPr>
          <p:cNvPr id="17" name="Rectangle 15"/>
          <p:cNvSpPr/>
          <p:nvPr/>
        </p:nvSpPr>
        <p:spPr>
          <a:xfrm>
            <a:off x="596900" y="1157068"/>
            <a:ext cx="10960100" cy="1323439"/>
          </a:xfrm>
          <a:prstGeom prst="rect">
            <a:avLst/>
          </a:prstGeom>
        </p:spPr>
        <p:txBody>
          <a:bodyPr wrap="square">
            <a:spAutoFit/>
          </a:bodyPr>
          <a:lstStyle/>
          <a:p>
            <a:r>
              <a:rPr lang="en-US" sz="1600" dirty="0" err="1">
                <a:solidFill>
                  <a:schemeClr val="accent1">
                    <a:lumMod val="50000"/>
                  </a:schemeClr>
                </a:solidFill>
                <a:latin typeface="Arial" panose="020B0604020202020204" pitchFamily="34" charset="0"/>
                <a:cs typeface="Arial" panose="020B0604020202020204" pitchFamily="34" charset="0"/>
              </a:rPr>
              <a:t>PhysicsForests</a:t>
            </a:r>
            <a:r>
              <a:rPr lang="en-US" sz="1600" dirty="0">
                <a:solidFill>
                  <a:schemeClr val="accent1">
                    <a:lumMod val="50000"/>
                  </a:schemeClr>
                </a:solidFill>
                <a:latin typeface="Arial" panose="020B0604020202020204" pitchFamily="34" charset="0"/>
                <a:cs typeface="Arial" panose="020B0604020202020204" pitchFamily="34" charset="0"/>
              </a:rPr>
              <a:t> is a fluid-simulation framework that can simulate large scenes with several million particles in real time, including surface generation, foam, rigid-body coupling, and rendering. Instead of solving underlying </a:t>
            </a:r>
            <a:r>
              <a:rPr lang="en-US" sz="1600" dirty="0" err="1">
                <a:solidFill>
                  <a:schemeClr val="accent1">
                    <a:lumMod val="50000"/>
                  </a:schemeClr>
                </a:solidFill>
                <a:latin typeface="Arial" panose="020B0604020202020204" pitchFamily="34" charset="0"/>
                <a:cs typeface="Arial" panose="020B0604020202020204" pitchFamily="34" charset="0"/>
              </a:rPr>
              <a:t>Navier</a:t>
            </a:r>
            <a:r>
              <a:rPr lang="en-US" sz="1600" dirty="0">
                <a:solidFill>
                  <a:schemeClr val="accent1">
                    <a:lumMod val="50000"/>
                  </a:schemeClr>
                </a:solidFill>
                <a:latin typeface="Arial" panose="020B0604020202020204" pitchFamily="34" charset="0"/>
                <a:cs typeface="Arial" panose="020B0604020202020204" pitchFamily="34" charset="0"/>
              </a:rPr>
              <a:t>-Stokes equations, it predicts particle behavior approximately using machine-learning-based </a:t>
            </a:r>
            <a:r>
              <a:rPr lang="en-US" sz="1600" b="1" dirty="0">
                <a:solidFill>
                  <a:schemeClr val="accent1">
                    <a:lumMod val="50000"/>
                  </a:schemeClr>
                </a:solidFill>
                <a:latin typeface="Arial" panose="020B0604020202020204" pitchFamily="34" charset="0"/>
                <a:cs typeface="Arial" panose="020B0604020202020204" pitchFamily="34" charset="0"/>
              </a:rPr>
              <a:t>Regression Forest</a:t>
            </a:r>
            <a:r>
              <a:rPr lang="en-US" sz="1600" dirty="0">
                <a:solidFill>
                  <a:schemeClr val="accent1">
                    <a:lumMod val="50000"/>
                  </a:schemeClr>
                </a:solidFill>
                <a:latin typeface="Arial" panose="020B0604020202020204" pitchFamily="34" charset="0"/>
                <a:cs typeface="Arial" panose="020B0604020202020204" pitchFamily="34" charset="0"/>
              </a:rPr>
              <a:t> method that is trained on a large set of randomly generated scenes obtained by a traditional fluid solver. The result is faster and more stable than standard methods. </a:t>
            </a:r>
            <a:endParaRPr lang="en-US" sz="1600" dirty="0">
              <a:solidFill>
                <a:schemeClr val="accent1">
                  <a:lumMod val="50000"/>
                </a:schemeClr>
              </a:solidFill>
            </a:endParaRPr>
          </a:p>
        </p:txBody>
      </p:sp>
      <p:cxnSp>
        <p:nvCxnSpPr>
          <p:cNvPr id="37" name="Straight Connector 5"/>
          <p:cNvCxnSpPr/>
          <p:nvPr/>
        </p:nvCxnSpPr>
        <p:spPr>
          <a:xfrm>
            <a:off x="596900" y="1041080"/>
            <a:ext cx="4127500" cy="32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圖片 2">
            <a:extLst>
              <a:ext uri="{FF2B5EF4-FFF2-40B4-BE49-F238E27FC236}">
                <a16:creationId xmlns:a16="http://schemas.microsoft.com/office/drawing/2014/main" id="{FEA59643-84B3-4F94-B7FA-3320C21AAF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0927" y="2468279"/>
            <a:ext cx="7418018" cy="4172635"/>
          </a:xfrm>
          <a:prstGeom prst="rect">
            <a:avLst/>
          </a:prstGeom>
          <a:ln>
            <a:noFill/>
          </a:ln>
          <a:effectLst>
            <a:softEdge rad="112500"/>
          </a:effectLst>
        </p:spPr>
      </p:pic>
    </p:spTree>
    <p:extLst>
      <p:ext uri="{BB962C8B-B14F-4D97-AF65-F5344CB8AC3E}">
        <p14:creationId xmlns:p14="http://schemas.microsoft.com/office/powerpoint/2010/main" val="297170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9"/>
          <p:cNvSpPr/>
          <p:nvPr/>
        </p:nvSpPr>
        <p:spPr>
          <a:xfrm>
            <a:off x="596900" y="401419"/>
            <a:ext cx="1755609" cy="584775"/>
          </a:xfrm>
          <a:prstGeom prst="rect">
            <a:avLst/>
          </a:prstGeom>
        </p:spPr>
        <p:txBody>
          <a:bodyPr wrap="none">
            <a:spAutoFit/>
          </a:bodyPr>
          <a:lstStyle/>
          <a:p>
            <a:r>
              <a:rPr lang="en-US" sz="3200" b="1" dirty="0">
                <a:ln w="28575">
                  <a:noFill/>
                </a:ln>
                <a:solidFill>
                  <a:schemeClr val="accent1">
                    <a:lumMod val="50000"/>
                  </a:schemeClr>
                </a:solidFill>
                <a:latin typeface="Arial" panose="020B0604020202020204" pitchFamily="34" charset="0"/>
                <a:cs typeface="Arial" panose="020B0604020202020204" pitchFamily="34" charset="0"/>
              </a:rPr>
              <a:t>Authors</a:t>
            </a:r>
          </a:p>
        </p:txBody>
      </p:sp>
      <p:sp>
        <p:nvSpPr>
          <p:cNvPr id="17" name="Rectangle 15"/>
          <p:cNvSpPr/>
          <p:nvPr/>
        </p:nvSpPr>
        <p:spPr>
          <a:xfrm>
            <a:off x="2660650" y="2016937"/>
            <a:ext cx="9317990" cy="1477328"/>
          </a:xfrm>
          <a:prstGeom prst="rect">
            <a:avLst/>
          </a:prstGeom>
        </p:spPr>
        <p:txBody>
          <a:bodyPr wrap="square">
            <a:spAutoFit/>
          </a:bodyPr>
          <a:lstStyle/>
          <a:p>
            <a:r>
              <a:rPr lang="en-US" altLang="zh-TW" b="1" i="1" dirty="0" err="1"/>
              <a:t>Ľubor</a:t>
            </a:r>
            <a:r>
              <a:rPr lang="en-US" altLang="zh-TW" b="1" i="1" dirty="0"/>
              <a:t> </a:t>
            </a:r>
            <a:r>
              <a:rPr lang="en-US" altLang="zh-TW" b="1" i="1" dirty="0" err="1"/>
              <a:t>Ladický</a:t>
            </a:r>
            <a:r>
              <a:rPr lang="en-US" altLang="zh-TW" i="1" dirty="0"/>
              <a:t> received a Ph.D. in computer vision from Oxford Brookes University in 2011. He worked as a researcher in the Visual Geometry Group at the University of Oxford and in the Computer Vision and Geometry Lab at ETH Zürich. His current research interest is speeding up physics simulation using machine learning. In 2017, he co-founded and is a CEO of </a:t>
            </a:r>
            <a:r>
              <a:rPr lang="en-US" altLang="zh-TW" i="1" dirty="0" err="1"/>
              <a:t>Apagom</a:t>
            </a:r>
            <a:r>
              <a:rPr lang="en-US" altLang="zh-TW" i="1" dirty="0"/>
              <a:t> AG, transferring this line of research to industry.</a:t>
            </a:r>
            <a:endParaRPr lang="en-US" sz="1600" dirty="0">
              <a:solidFill>
                <a:schemeClr val="accent1">
                  <a:lumMod val="50000"/>
                </a:schemeClr>
              </a:solidFill>
            </a:endParaRPr>
          </a:p>
        </p:txBody>
      </p:sp>
      <p:cxnSp>
        <p:nvCxnSpPr>
          <p:cNvPr id="37" name="Straight Connector 5"/>
          <p:cNvCxnSpPr/>
          <p:nvPr/>
        </p:nvCxnSpPr>
        <p:spPr>
          <a:xfrm>
            <a:off x="596900" y="1041080"/>
            <a:ext cx="4127500" cy="32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圖片 1">
            <a:extLst>
              <a:ext uri="{FF2B5EF4-FFF2-40B4-BE49-F238E27FC236}">
                <a16:creationId xmlns:a16="http://schemas.microsoft.com/office/drawing/2014/main" id="{600AD887-AABE-4F20-A0D0-A492E4602720}"/>
              </a:ext>
            </a:extLst>
          </p:cNvPr>
          <p:cNvPicPr>
            <a:picLocks noChangeAspect="1"/>
          </p:cNvPicPr>
          <p:nvPr/>
        </p:nvPicPr>
        <p:blipFill>
          <a:blip r:embed="rId3"/>
          <a:stretch>
            <a:fillRect/>
          </a:stretch>
        </p:blipFill>
        <p:spPr>
          <a:xfrm>
            <a:off x="805515" y="1958404"/>
            <a:ext cx="1546994" cy="1539373"/>
          </a:xfrm>
          <a:prstGeom prst="rect">
            <a:avLst/>
          </a:prstGeom>
        </p:spPr>
      </p:pic>
      <p:pic>
        <p:nvPicPr>
          <p:cNvPr id="4" name="圖片 3">
            <a:extLst>
              <a:ext uri="{FF2B5EF4-FFF2-40B4-BE49-F238E27FC236}">
                <a16:creationId xmlns:a16="http://schemas.microsoft.com/office/drawing/2014/main" id="{63104BF6-7DC8-4429-83F3-F0F801EB9F7B}"/>
              </a:ext>
            </a:extLst>
          </p:cNvPr>
          <p:cNvPicPr>
            <a:picLocks noChangeAspect="1"/>
          </p:cNvPicPr>
          <p:nvPr/>
        </p:nvPicPr>
        <p:blipFill>
          <a:blip r:embed="rId4"/>
          <a:stretch>
            <a:fillRect/>
          </a:stretch>
        </p:blipFill>
        <p:spPr>
          <a:xfrm>
            <a:off x="809325" y="4107115"/>
            <a:ext cx="1539373" cy="1501270"/>
          </a:xfrm>
          <a:prstGeom prst="rect">
            <a:avLst/>
          </a:prstGeom>
        </p:spPr>
      </p:pic>
      <p:sp>
        <p:nvSpPr>
          <p:cNvPr id="5" name="矩形 4">
            <a:extLst>
              <a:ext uri="{FF2B5EF4-FFF2-40B4-BE49-F238E27FC236}">
                <a16:creationId xmlns:a16="http://schemas.microsoft.com/office/drawing/2014/main" id="{260A6839-BDD1-4CB0-8AA1-3CCA358ABC3C}"/>
              </a:ext>
            </a:extLst>
          </p:cNvPr>
          <p:cNvSpPr/>
          <p:nvPr/>
        </p:nvSpPr>
        <p:spPr>
          <a:xfrm>
            <a:off x="2660650" y="4187125"/>
            <a:ext cx="8940800" cy="1200329"/>
          </a:xfrm>
          <a:prstGeom prst="rect">
            <a:avLst/>
          </a:prstGeom>
        </p:spPr>
        <p:txBody>
          <a:bodyPr wrap="square">
            <a:spAutoFit/>
          </a:bodyPr>
          <a:lstStyle/>
          <a:p>
            <a:r>
              <a:rPr lang="zh-TW" altLang="en-US" b="1" dirty="0"/>
              <a:t>SoHyeon Jeong </a:t>
            </a:r>
            <a:r>
              <a:rPr lang="zh-TW" altLang="en-US" dirty="0"/>
              <a:t>worked on a physics simulation of natural phenomena for her Ph.D. at Korea University and joined the computer graphics lab at ETH Zürich. During her post-doctoral studies, she worked on real-time fluid simulation using machine learning and later co-founded Apagom AG.</a:t>
            </a:r>
          </a:p>
        </p:txBody>
      </p:sp>
      <p:sp>
        <p:nvSpPr>
          <p:cNvPr id="6" name="矩形 5">
            <a:extLst>
              <a:ext uri="{FF2B5EF4-FFF2-40B4-BE49-F238E27FC236}">
                <a16:creationId xmlns:a16="http://schemas.microsoft.com/office/drawing/2014/main" id="{2079096E-F3D9-40E0-A5D4-30DA726CE537}"/>
              </a:ext>
            </a:extLst>
          </p:cNvPr>
          <p:cNvSpPr/>
          <p:nvPr/>
        </p:nvSpPr>
        <p:spPr>
          <a:xfrm>
            <a:off x="9825537" y="1336952"/>
            <a:ext cx="1755609" cy="369332"/>
          </a:xfrm>
          <a:prstGeom prst="rect">
            <a:avLst/>
          </a:prstGeom>
        </p:spPr>
        <p:txBody>
          <a:bodyPr wrap="square">
            <a:spAutoFit/>
          </a:bodyPr>
          <a:lstStyle/>
          <a:p>
            <a:r>
              <a:rPr lang="en-US" altLang="zh-TW" b="1" dirty="0" err="1">
                <a:solidFill>
                  <a:srgbClr val="660066"/>
                </a:solidFill>
                <a:latin typeface="Arial Black" panose="020B0A04020102020204" pitchFamily="34" charset="0"/>
              </a:rPr>
              <a:t>Apagom</a:t>
            </a:r>
            <a:r>
              <a:rPr lang="en-US" altLang="zh-TW" b="1" dirty="0">
                <a:solidFill>
                  <a:srgbClr val="660066"/>
                </a:solidFill>
                <a:latin typeface="Arial Black" panose="020B0A04020102020204" pitchFamily="34" charset="0"/>
              </a:rPr>
              <a:t> AG</a:t>
            </a:r>
            <a:endParaRPr lang="zh-TW" altLang="en-US" b="1" dirty="0">
              <a:solidFill>
                <a:srgbClr val="660066"/>
              </a:solidFill>
              <a:latin typeface="Arial Black" panose="020B0A04020102020204" pitchFamily="34" charset="0"/>
            </a:endParaRPr>
          </a:p>
        </p:txBody>
      </p:sp>
      <p:pic>
        <p:nvPicPr>
          <p:cNvPr id="7" name="圖片 6">
            <a:extLst>
              <a:ext uri="{FF2B5EF4-FFF2-40B4-BE49-F238E27FC236}">
                <a16:creationId xmlns:a16="http://schemas.microsoft.com/office/drawing/2014/main" id="{D19FFE23-380A-4327-ADD2-9FDBE5B8FEDD}"/>
              </a:ext>
            </a:extLst>
          </p:cNvPr>
          <p:cNvPicPr>
            <a:picLocks noChangeAspect="1"/>
          </p:cNvPicPr>
          <p:nvPr/>
        </p:nvPicPr>
        <p:blipFill>
          <a:blip r:embed="rId5"/>
          <a:stretch>
            <a:fillRect/>
          </a:stretch>
        </p:blipFill>
        <p:spPr>
          <a:xfrm>
            <a:off x="10057130" y="553749"/>
            <a:ext cx="1167130" cy="736065"/>
          </a:xfrm>
          <a:prstGeom prst="rect">
            <a:avLst/>
          </a:prstGeom>
        </p:spPr>
      </p:pic>
    </p:spTree>
    <p:extLst>
      <p:ext uri="{BB962C8B-B14F-4D97-AF65-F5344CB8AC3E}">
        <p14:creationId xmlns:p14="http://schemas.microsoft.com/office/powerpoint/2010/main" val="378095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圖片 40">
            <a:extLst>
              <a:ext uri="{FF2B5EF4-FFF2-40B4-BE49-F238E27FC236}">
                <a16:creationId xmlns:a16="http://schemas.microsoft.com/office/drawing/2014/main" id="{A84B99B1-A859-4968-B8D1-E60AAFA83CE0}"/>
              </a:ext>
            </a:extLst>
          </p:cNvPr>
          <p:cNvPicPr>
            <a:picLocks noChangeAspect="1"/>
          </p:cNvPicPr>
          <p:nvPr/>
        </p:nvPicPr>
        <p:blipFill rotWithShape="1">
          <a:blip r:embed="rId3"/>
          <a:srcRect l="2113" t="3380"/>
          <a:stretch/>
        </p:blipFill>
        <p:spPr>
          <a:xfrm>
            <a:off x="8517600" y="113263"/>
            <a:ext cx="2956570" cy="1267542"/>
          </a:xfrm>
          <a:prstGeom prst="rect">
            <a:avLst/>
          </a:prstGeom>
        </p:spPr>
      </p:pic>
      <p:sp>
        <p:nvSpPr>
          <p:cNvPr id="11" name="Rectangle 9"/>
          <p:cNvSpPr/>
          <p:nvPr/>
        </p:nvSpPr>
        <p:spPr>
          <a:xfrm>
            <a:off x="596900" y="401419"/>
            <a:ext cx="3666388" cy="584775"/>
          </a:xfrm>
          <a:prstGeom prst="rect">
            <a:avLst/>
          </a:prstGeom>
        </p:spPr>
        <p:txBody>
          <a:bodyPr wrap="none">
            <a:spAutoFit/>
          </a:bodyPr>
          <a:lstStyle/>
          <a:p>
            <a:r>
              <a:rPr lang="en-US" sz="3200" b="1" dirty="0">
                <a:ln w="28575">
                  <a:noFill/>
                </a:ln>
                <a:solidFill>
                  <a:schemeClr val="accent1">
                    <a:lumMod val="50000"/>
                  </a:schemeClr>
                </a:solidFill>
                <a:latin typeface="Arial" panose="020B0604020202020204" pitchFamily="34" charset="0"/>
                <a:cs typeface="Arial" panose="020B0604020202020204" pitchFamily="34" charset="0"/>
              </a:rPr>
              <a:t>Machine Learning</a:t>
            </a:r>
          </a:p>
        </p:txBody>
      </p:sp>
      <p:cxnSp>
        <p:nvCxnSpPr>
          <p:cNvPr id="37" name="Straight Connector 5"/>
          <p:cNvCxnSpPr/>
          <p:nvPr/>
        </p:nvCxnSpPr>
        <p:spPr>
          <a:xfrm>
            <a:off x="596900" y="1041080"/>
            <a:ext cx="4127500" cy="32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nvGrpSpPr>
          <p:cNvPr id="24" name="群組 23">
            <a:extLst>
              <a:ext uri="{FF2B5EF4-FFF2-40B4-BE49-F238E27FC236}">
                <a16:creationId xmlns:a16="http://schemas.microsoft.com/office/drawing/2014/main" id="{DF969D55-F1A8-4674-8AB1-66F6BA1FE5ED}"/>
              </a:ext>
            </a:extLst>
          </p:cNvPr>
          <p:cNvGrpSpPr/>
          <p:nvPr/>
        </p:nvGrpSpPr>
        <p:grpSpPr>
          <a:xfrm>
            <a:off x="404934" y="1273532"/>
            <a:ext cx="4511431" cy="4640982"/>
            <a:chOff x="404934" y="1273532"/>
            <a:chExt cx="4511431" cy="4640982"/>
          </a:xfrm>
        </p:grpSpPr>
        <p:pic>
          <p:nvPicPr>
            <p:cNvPr id="8" name="圖片 7">
              <a:extLst>
                <a:ext uri="{FF2B5EF4-FFF2-40B4-BE49-F238E27FC236}">
                  <a16:creationId xmlns:a16="http://schemas.microsoft.com/office/drawing/2014/main" id="{89D7BADA-16EC-493F-BC11-1A087B1E87B1}"/>
                </a:ext>
              </a:extLst>
            </p:cNvPr>
            <p:cNvPicPr>
              <a:picLocks noChangeAspect="1"/>
            </p:cNvPicPr>
            <p:nvPr/>
          </p:nvPicPr>
          <p:blipFill>
            <a:blip r:embed="rId4"/>
            <a:stretch>
              <a:fillRect/>
            </a:stretch>
          </p:blipFill>
          <p:spPr>
            <a:xfrm>
              <a:off x="404934" y="1273532"/>
              <a:ext cx="4511431" cy="4640982"/>
            </a:xfrm>
            <a:prstGeom prst="rect">
              <a:avLst/>
            </a:prstGeom>
          </p:spPr>
        </p:pic>
        <p:sp>
          <p:nvSpPr>
            <p:cNvPr id="9" name="橢圓 8">
              <a:extLst>
                <a:ext uri="{FF2B5EF4-FFF2-40B4-BE49-F238E27FC236}">
                  <a16:creationId xmlns:a16="http://schemas.microsoft.com/office/drawing/2014/main" id="{47C45089-1715-4AEF-A72D-C91E309DF766}"/>
                </a:ext>
              </a:extLst>
            </p:cNvPr>
            <p:cNvSpPr>
              <a:spLocks noChangeAspect="1"/>
            </p:cNvSpPr>
            <p:nvPr/>
          </p:nvSpPr>
          <p:spPr>
            <a:xfrm>
              <a:off x="3446689" y="3931920"/>
              <a:ext cx="720000" cy="720000"/>
            </a:xfrm>
            <a:prstGeom prst="ellipse">
              <a:avLst/>
            </a:prstGeom>
            <a:solidFill>
              <a:srgbClr val="01AE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2" name="群組 31">
            <a:extLst>
              <a:ext uri="{FF2B5EF4-FFF2-40B4-BE49-F238E27FC236}">
                <a16:creationId xmlns:a16="http://schemas.microsoft.com/office/drawing/2014/main" id="{A11CD784-ECA4-42A1-BFD7-92E279DCBD17}"/>
              </a:ext>
            </a:extLst>
          </p:cNvPr>
          <p:cNvGrpSpPr/>
          <p:nvPr/>
        </p:nvGrpSpPr>
        <p:grpSpPr>
          <a:xfrm>
            <a:off x="5566410" y="1405890"/>
            <a:ext cx="5920740" cy="5132070"/>
            <a:chOff x="5246370" y="842228"/>
            <a:chExt cx="6789420" cy="5718592"/>
          </a:xfrm>
        </p:grpSpPr>
        <p:sp>
          <p:nvSpPr>
            <p:cNvPr id="23" name="矩形: 圓角 22">
              <a:extLst>
                <a:ext uri="{FF2B5EF4-FFF2-40B4-BE49-F238E27FC236}">
                  <a16:creationId xmlns:a16="http://schemas.microsoft.com/office/drawing/2014/main" id="{458DC277-5E29-4519-99DD-F25206781EAA}"/>
                </a:ext>
              </a:extLst>
            </p:cNvPr>
            <p:cNvSpPr/>
            <p:nvPr/>
          </p:nvSpPr>
          <p:spPr>
            <a:xfrm>
              <a:off x="5246370" y="842228"/>
              <a:ext cx="6789420" cy="2777490"/>
            </a:xfrm>
            <a:prstGeom prst="roundRect">
              <a:avLst/>
            </a:prstGeom>
            <a:solidFill>
              <a:srgbClr val="344458"/>
            </a:solidFill>
            <a:ln w="28575">
              <a:solidFill>
                <a:srgbClr val="008B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圓角 20">
              <a:extLst>
                <a:ext uri="{FF2B5EF4-FFF2-40B4-BE49-F238E27FC236}">
                  <a16:creationId xmlns:a16="http://schemas.microsoft.com/office/drawing/2014/main" id="{67650571-08B7-4A65-88DD-EBA2020BA46A}"/>
                </a:ext>
              </a:extLst>
            </p:cNvPr>
            <p:cNvSpPr/>
            <p:nvPr/>
          </p:nvSpPr>
          <p:spPr>
            <a:xfrm>
              <a:off x="5246370" y="3703320"/>
              <a:ext cx="6789420" cy="2857500"/>
            </a:xfrm>
            <a:prstGeom prst="roundRect">
              <a:avLst/>
            </a:prstGeom>
            <a:solidFill>
              <a:srgbClr val="344458"/>
            </a:solidFill>
            <a:ln w="28575">
              <a:solidFill>
                <a:srgbClr val="008B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8" name="圖片 17">
              <a:extLst>
                <a:ext uri="{FF2B5EF4-FFF2-40B4-BE49-F238E27FC236}">
                  <a16:creationId xmlns:a16="http://schemas.microsoft.com/office/drawing/2014/main" id="{CF1EECC5-A983-4322-9307-16FAFC26EFC5}"/>
                </a:ext>
              </a:extLst>
            </p:cNvPr>
            <p:cNvPicPr>
              <a:picLocks noChangeAspect="1"/>
            </p:cNvPicPr>
            <p:nvPr/>
          </p:nvPicPr>
          <p:blipFill>
            <a:blip r:embed="rId5"/>
            <a:stretch>
              <a:fillRect/>
            </a:stretch>
          </p:blipFill>
          <p:spPr>
            <a:xfrm>
              <a:off x="5492401" y="914182"/>
              <a:ext cx="6294665" cy="2514818"/>
            </a:xfrm>
            <a:prstGeom prst="rect">
              <a:avLst/>
            </a:prstGeom>
          </p:spPr>
        </p:pic>
        <p:pic>
          <p:nvPicPr>
            <p:cNvPr id="20" name="圖片 19">
              <a:extLst>
                <a:ext uri="{FF2B5EF4-FFF2-40B4-BE49-F238E27FC236}">
                  <a16:creationId xmlns:a16="http://schemas.microsoft.com/office/drawing/2014/main" id="{D6F7D358-2EFC-41EF-BE7F-0E665FA37E74}"/>
                </a:ext>
              </a:extLst>
            </p:cNvPr>
            <p:cNvPicPr>
              <a:picLocks noChangeAspect="1"/>
            </p:cNvPicPr>
            <p:nvPr/>
          </p:nvPicPr>
          <p:blipFill rotWithShape="1">
            <a:blip r:embed="rId6"/>
            <a:srcRect l="1492" r="2824" b="2380"/>
            <a:stretch/>
          </p:blipFill>
          <p:spPr>
            <a:xfrm>
              <a:off x="5492401" y="3765473"/>
              <a:ext cx="6198066" cy="2715337"/>
            </a:xfrm>
            <a:prstGeom prst="rect">
              <a:avLst/>
            </a:prstGeom>
          </p:spPr>
        </p:pic>
        <p:sp>
          <p:nvSpPr>
            <p:cNvPr id="22" name="矩形 21">
              <a:extLst>
                <a:ext uri="{FF2B5EF4-FFF2-40B4-BE49-F238E27FC236}">
                  <a16:creationId xmlns:a16="http://schemas.microsoft.com/office/drawing/2014/main" id="{D40C7E54-2502-44B4-9453-7751D32DC8D6}"/>
                </a:ext>
              </a:extLst>
            </p:cNvPr>
            <p:cNvSpPr/>
            <p:nvPr/>
          </p:nvSpPr>
          <p:spPr>
            <a:xfrm>
              <a:off x="11041379" y="6149340"/>
              <a:ext cx="649087" cy="331470"/>
            </a:xfrm>
            <a:prstGeom prst="rect">
              <a:avLst/>
            </a:prstGeom>
            <a:solidFill>
              <a:srgbClr val="344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5" name="矩形 24">
            <a:extLst>
              <a:ext uri="{FF2B5EF4-FFF2-40B4-BE49-F238E27FC236}">
                <a16:creationId xmlns:a16="http://schemas.microsoft.com/office/drawing/2014/main" id="{7D0EDD3D-75B3-4E5D-89AD-6BDEDD2710D0}"/>
              </a:ext>
            </a:extLst>
          </p:cNvPr>
          <p:cNvSpPr/>
          <p:nvPr/>
        </p:nvSpPr>
        <p:spPr>
          <a:xfrm>
            <a:off x="87630" y="6442948"/>
            <a:ext cx="4910511" cy="338554"/>
          </a:xfrm>
          <a:prstGeom prst="rect">
            <a:avLst/>
          </a:prstGeom>
        </p:spPr>
        <p:txBody>
          <a:bodyPr wrap="none">
            <a:spAutoFit/>
          </a:bodyPr>
          <a:lstStyle/>
          <a:p>
            <a:r>
              <a:rPr lang="en-US" altLang="zh-TW" sz="1600" i="1" dirty="0"/>
              <a:t>Ref: https://easyai.tech/ai-definition/ensemble-learning/</a:t>
            </a:r>
            <a:endParaRPr lang="zh-TW" altLang="en-US" sz="1600" i="1" dirty="0"/>
          </a:p>
        </p:txBody>
      </p:sp>
      <p:cxnSp>
        <p:nvCxnSpPr>
          <p:cNvPr id="27" name="接點: 肘形 26">
            <a:extLst>
              <a:ext uri="{FF2B5EF4-FFF2-40B4-BE49-F238E27FC236}">
                <a16:creationId xmlns:a16="http://schemas.microsoft.com/office/drawing/2014/main" id="{2060E7A7-9467-4A9C-947D-0CA83FBCD476}"/>
              </a:ext>
            </a:extLst>
          </p:cNvPr>
          <p:cNvCxnSpPr>
            <a:cxnSpLocks/>
          </p:cNvCxnSpPr>
          <p:nvPr/>
        </p:nvCxnSpPr>
        <p:spPr>
          <a:xfrm flipV="1">
            <a:off x="4166689" y="2619542"/>
            <a:ext cx="1399721" cy="1639720"/>
          </a:xfrm>
          <a:prstGeom prst="bentConnector3">
            <a:avLst>
              <a:gd name="adj1" fmla="val 50000"/>
            </a:avLst>
          </a:prstGeom>
          <a:ln w="28575">
            <a:solidFill>
              <a:srgbClr val="008BAA"/>
            </a:solidFill>
            <a:tailEnd type="triangle"/>
          </a:ln>
        </p:spPr>
        <p:style>
          <a:lnRef idx="1">
            <a:schemeClr val="accent1"/>
          </a:lnRef>
          <a:fillRef idx="0">
            <a:schemeClr val="accent1"/>
          </a:fillRef>
          <a:effectRef idx="0">
            <a:schemeClr val="accent1"/>
          </a:effectRef>
          <a:fontRef idx="minor">
            <a:schemeClr val="tx1"/>
          </a:fontRef>
        </p:style>
      </p:cxnSp>
      <p:cxnSp>
        <p:nvCxnSpPr>
          <p:cNvPr id="29" name="接點: 肘形 28">
            <a:extLst>
              <a:ext uri="{FF2B5EF4-FFF2-40B4-BE49-F238E27FC236}">
                <a16:creationId xmlns:a16="http://schemas.microsoft.com/office/drawing/2014/main" id="{4A83B0F0-7F8D-4CFA-9039-771E5D5754E9}"/>
              </a:ext>
            </a:extLst>
          </p:cNvPr>
          <p:cNvCxnSpPr>
            <a:cxnSpLocks/>
          </p:cNvCxnSpPr>
          <p:nvPr/>
        </p:nvCxnSpPr>
        <p:spPr>
          <a:xfrm>
            <a:off x="4166689" y="4319135"/>
            <a:ext cx="1399721" cy="963829"/>
          </a:xfrm>
          <a:prstGeom prst="bentConnector3">
            <a:avLst>
              <a:gd name="adj1" fmla="val 50000"/>
            </a:avLst>
          </a:prstGeom>
          <a:ln w="28575">
            <a:solidFill>
              <a:srgbClr val="008BAA"/>
            </a:solidFill>
            <a:tailEnd type="triangle"/>
          </a:ln>
        </p:spPr>
        <p:style>
          <a:lnRef idx="1">
            <a:schemeClr val="accent1"/>
          </a:lnRef>
          <a:fillRef idx="0">
            <a:schemeClr val="accent1"/>
          </a:fillRef>
          <a:effectRef idx="0">
            <a:schemeClr val="accent1"/>
          </a:effectRef>
          <a:fontRef idx="minor">
            <a:schemeClr val="tx1"/>
          </a:fontRef>
        </p:style>
      </p:cxnSp>
      <p:cxnSp>
        <p:nvCxnSpPr>
          <p:cNvPr id="34" name="接點: 肘形 33">
            <a:extLst>
              <a:ext uri="{FF2B5EF4-FFF2-40B4-BE49-F238E27FC236}">
                <a16:creationId xmlns:a16="http://schemas.microsoft.com/office/drawing/2014/main" id="{BF9CFB84-4E76-4056-BBE7-5479FC273A3D}"/>
              </a:ext>
            </a:extLst>
          </p:cNvPr>
          <p:cNvCxnSpPr>
            <a:cxnSpLocks/>
            <a:stCxn id="23" idx="0"/>
          </p:cNvCxnSpPr>
          <p:nvPr/>
        </p:nvCxnSpPr>
        <p:spPr>
          <a:xfrm rot="5400000" flipH="1" flipV="1">
            <a:off x="8464845" y="851535"/>
            <a:ext cx="616290" cy="492420"/>
          </a:xfrm>
          <a:prstGeom prst="bentConnector3">
            <a:avLst>
              <a:gd name="adj1" fmla="val 96731"/>
            </a:avLst>
          </a:prstGeom>
          <a:ln w="38100">
            <a:solidFill>
              <a:srgbClr val="008BA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星形: 五角 44">
            <a:extLst>
              <a:ext uri="{FF2B5EF4-FFF2-40B4-BE49-F238E27FC236}">
                <a16:creationId xmlns:a16="http://schemas.microsoft.com/office/drawing/2014/main" id="{68BCEF76-B224-41D1-9B70-9BC16EABABDA}"/>
              </a:ext>
            </a:extLst>
          </p:cNvPr>
          <p:cNvSpPr/>
          <p:nvPr/>
        </p:nvSpPr>
        <p:spPr>
          <a:xfrm>
            <a:off x="11493500" y="520700"/>
            <a:ext cx="241300" cy="2413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文字方塊 49">
            <a:extLst>
              <a:ext uri="{FF2B5EF4-FFF2-40B4-BE49-F238E27FC236}">
                <a16:creationId xmlns:a16="http://schemas.microsoft.com/office/drawing/2014/main" id="{0261C3FC-67B3-4561-8851-DCAC1478028D}"/>
              </a:ext>
            </a:extLst>
          </p:cNvPr>
          <p:cNvSpPr txBox="1"/>
          <p:nvPr/>
        </p:nvSpPr>
        <p:spPr>
          <a:xfrm>
            <a:off x="3314598" y="4110989"/>
            <a:ext cx="994410" cy="307777"/>
          </a:xfrm>
          <a:prstGeom prst="rect">
            <a:avLst/>
          </a:prstGeom>
          <a:noFill/>
        </p:spPr>
        <p:txBody>
          <a:bodyPr wrap="square" rtlCol="0">
            <a:spAutoFit/>
          </a:bodyPr>
          <a:lstStyle/>
          <a:p>
            <a:pPr algn="ctr"/>
            <a:r>
              <a:rPr lang="en-US" altLang="zh-TW" sz="1400" dirty="0">
                <a:solidFill>
                  <a:schemeClr val="bg1"/>
                </a:solidFill>
                <a:latin typeface="Britannic Bold" panose="020B0903060703020204" pitchFamily="34" charset="0"/>
              </a:rPr>
              <a:t>Ensemble</a:t>
            </a:r>
            <a:endParaRPr lang="zh-TW" altLang="en-US" sz="1400" dirty="0">
              <a:solidFill>
                <a:schemeClr val="bg1"/>
              </a:solidFill>
              <a:latin typeface="Britannic Bold" panose="020B0903060703020204" pitchFamily="34" charset="0"/>
            </a:endParaRPr>
          </a:p>
        </p:txBody>
      </p:sp>
    </p:spTree>
    <p:extLst>
      <p:ext uri="{BB962C8B-B14F-4D97-AF65-F5344CB8AC3E}">
        <p14:creationId xmlns:p14="http://schemas.microsoft.com/office/powerpoint/2010/main" val="77781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53887" y="936180"/>
            <a:ext cx="5045678" cy="1253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n w="28575">
                  <a:noFill/>
                </a:ln>
                <a:solidFill>
                  <a:schemeClr val="accent1">
                    <a:lumMod val="50000"/>
                  </a:schemeClr>
                </a:solidFill>
                <a:latin typeface="Arial" panose="020B0604020202020204" pitchFamily="34" charset="0"/>
                <a:cs typeface="Arial" panose="020B0604020202020204" pitchFamily="34" charset="0"/>
              </a:rPr>
              <a:t>Random Forests –</a:t>
            </a:r>
          </a:p>
          <a:p>
            <a:r>
              <a:rPr lang="en-US" sz="3600" b="1" dirty="0">
                <a:ln w="28575">
                  <a:noFill/>
                </a:ln>
                <a:solidFill>
                  <a:schemeClr val="accent1">
                    <a:lumMod val="50000"/>
                  </a:schemeClr>
                </a:solidFill>
                <a:latin typeface="Arial" panose="020B0604020202020204" pitchFamily="34" charset="0"/>
                <a:cs typeface="Arial" panose="020B0604020202020204" pitchFamily="34" charset="0"/>
              </a:rPr>
              <a:t>Leo </a:t>
            </a:r>
            <a:r>
              <a:rPr lang="en-US" sz="3600" b="1" dirty="0" err="1">
                <a:ln w="28575">
                  <a:noFill/>
                </a:ln>
                <a:solidFill>
                  <a:schemeClr val="accent1">
                    <a:lumMod val="50000"/>
                  </a:schemeClr>
                </a:solidFill>
                <a:latin typeface="Arial" panose="020B0604020202020204" pitchFamily="34" charset="0"/>
                <a:cs typeface="Arial" panose="020B0604020202020204" pitchFamily="34" charset="0"/>
              </a:rPr>
              <a:t>Breiman</a:t>
            </a:r>
            <a:endParaRPr lang="en-US" sz="3600" b="1" dirty="0">
              <a:ln w="28575">
                <a:noFill/>
              </a:ln>
              <a:solidFill>
                <a:schemeClr val="accent1">
                  <a:lumMod val="50000"/>
                </a:schemeClr>
              </a:solidFill>
              <a:latin typeface="Arial" panose="020B0604020202020204" pitchFamily="34" charset="0"/>
              <a:cs typeface="Arial" panose="020B0604020202020204" pitchFamily="34" charset="0"/>
            </a:endParaRPr>
          </a:p>
        </p:txBody>
      </p:sp>
      <p:sp>
        <p:nvSpPr>
          <p:cNvPr id="8" name="TextBox 7"/>
          <p:cNvSpPr txBox="1"/>
          <p:nvPr/>
        </p:nvSpPr>
        <p:spPr>
          <a:xfrm>
            <a:off x="6261315" y="2774924"/>
            <a:ext cx="5470902" cy="294952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solidFill>
                  <a:srgbClr val="0E5772"/>
                </a:solidFill>
                <a:latin typeface="Arial" panose="020B0604020202020204" pitchFamily="34" charset="0"/>
                <a:cs typeface="Arial" panose="020B0604020202020204" pitchFamily="34" charset="0"/>
              </a:rPr>
              <a:t>1954: PhD Berkeley (mathematics)</a:t>
            </a:r>
          </a:p>
          <a:p>
            <a:pPr marL="285750" indent="-285750">
              <a:lnSpc>
                <a:spcPct val="150000"/>
              </a:lnSpc>
              <a:buFont typeface="Arial" panose="020B0604020202020204" pitchFamily="34" charset="0"/>
              <a:buChar char="•"/>
            </a:pPr>
            <a:r>
              <a:rPr lang="en-US" dirty="0">
                <a:solidFill>
                  <a:srgbClr val="0E5772"/>
                </a:solidFill>
                <a:latin typeface="Arial" panose="020B0604020202020204" pitchFamily="34" charset="0"/>
                <a:cs typeface="Arial" panose="020B0604020202020204" pitchFamily="34" charset="0"/>
              </a:rPr>
              <a:t>1960-1967: ULCA (mathematics)</a:t>
            </a:r>
          </a:p>
          <a:p>
            <a:pPr marL="285750" indent="-285750">
              <a:lnSpc>
                <a:spcPct val="150000"/>
              </a:lnSpc>
              <a:buFont typeface="Arial" panose="020B0604020202020204" pitchFamily="34" charset="0"/>
              <a:buChar char="•"/>
            </a:pPr>
            <a:r>
              <a:rPr lang="en-US" dirty="0">
                <a:solidFill>
                  <a:srgbClr val="0E5772"/>
                </a:solidFill>
                <a:latin typeface="Arial" panose="020B0604020202020204" pitchFamily="34" charset="0"/>
                <a:cs typeface="Arial" panose="020B0604020202020204" pitchFamily="34" charset="0"/>
              </a:rPr>
              <a:t>1969-1982: Consultant</a:t>
            </a:r>
          </a:p>
          <a:p>
            <a:pPr marL="285750" indent="-285750">
              <a:lnSpc>
                <a:spcPct val="150000"/>
              </a:lnSpc>
              <a:buFont typeface="Arial" panose="020B0604020202020204" pitchFamily="34" charset="0"/>
              <a:buChar char="•"/>
            </a:pPr>
            <a:r>
              <a:rPr lang="en-US" dirty="0">
                <a:solidFill>
                  <a:srgbClr val="0E5772"/>
                </a:solidFill>
                <a:latin typeface="Arial" panose="020B0604020202020204" pitchFamily="34" charset="0"/>
                <a:cs typeface="Arial" panose="020B0604020202020204" pitchFamily="34" charset="0"/>
              </a:rPr>
              <a:t>1982-1993: Berkeley (statistics)</a:t>
            </a:r>
          </a:p>
          <a:p>
            <a:pPr marL="285750" indent="-285750">
              <a:lnSpc>
                <a:spcPct val="150000"/>
              </a:lnSpc>
              <a:buFont typeface="Arial" panose="020B0604020202020204" pitchFamily="34" charset="0"/>
              <a:buChar char="•"/>
            </a:pPr>
            <a:r>
              <a:rPr lang="en-US" dirty="0">
                <a:solidFill>
                  <a:srgbClr val="0E5772"/>
                </a:solidFill>
                <a:latin typeface="Arial" panose="020B0604020202020204" pitchFamily="34" charset="0"/>
                <a:cs typeface="Arial" panose="020B0604020202020204" pitchFamily="34" charset="0"/>
              </a:rPr>
              <a:t>1984 “ Classification &amp; Regression Tress “</a:t>
            </a:r>
          </a:p>
          <a:p>
            <a:pPr marL="285750" indent="-285750">
              <a:lnSpc>
                <a:spcPct val="150000"/>
              </a:lnSpc>
              <a:buFont typeface="Arial" panose="020B0604020202020204" pitchFamily="34" charset="0"/>
              <a:buChar char="•"/>
            </a:pPr>
            <a:r>
              <a:rPr lang="en-US" dirty="0">
                <a:solidFill>
                  <a:srgbClr val="0E5772"/>
                </a:solidFill>
                <a:latin typeface="Arial" panose="020B0604020202020204" pitchFamily="34" charset="0"/>
                <a:cs typeface="Arial" panose="020B0604020202020204" pitchFamily="34" charset="0"/>
              </a:rPr>
              <a:t>1996 “ Bagging “</a:t>
            </a:r>
          </a:p>
          <a:p>
            <a:pPr marL="285750" indent="-285750">
              <a:lnSpc>
                <a:spcPct val="150000"/>
              </a:lnSpc>
              <a:buFont typeface="Arial" panose="020B0604020202020204" pitchFamily="34" charset="0"/>
              <a:buChar char="•"/>
            </a:pPr>
            <a:r>
              <a:rPr lang="en-US" dirty="0">
                <a:solidFill>
                  <a:srgbClr val="0E5772"/>
                </a:solidFill>
                <a:latin typeface="Arial" panose="020B0604020202020204" pitchFamily="34" charset="0"/>
                <a:cs typeface="Arial" panose="020B0604020202020204" pitchFamily="34" charset="0"/>
              </a:rPr>
              <a:t>2001 “ Random Forests “</a:t>
            </a:r>
          </a:p>
        </p:txBody>
      </p:sp>
      <p:pic>
        <p:nvPicPr>
          <p:cNvPr id="7" name="圖片 6">
            <a:extLst>
              <a:ext uri="{FF2B5EF4-FFF2-40B4-BE49-F238E27FC236}">
                <a16:creationId xmlns:a16="http://schemas.microsoft.com/office/drawing/2014/main" id="{578E34DA-0731-404C-AC1F-BA44CF150E7C}"/>
              </a:ext>
            </a:extLst>
          </p:cNvPr>
          <p:cNvPicPr>
            <a:picLocks noChangeAspect="1"/>
          </p:cNvPicPr>
          <p:nvPr/>
        </p:nvPicPr>
        <p:blipFill rotWithShape="1">
          <a:blip r:embed="rId3"/>
          <a:srcRect t="11989" r="60933"/>
          <a:stretch/>
        </p:blipFill>
        <p:spPr>
          <a:xfrm>
            <a:off x="1227865" y="1077687"/>
            <a:ext cx="3502485" cy="5125300"/>
          </a:xfrm>
          <a:prstGeom prst="rect">
            <a:avLst/>
          </a:prstGeom>
        </p:spPr>
      </p:pic>
      <p:cxnSp>
        <p:nvCxnSpPr>
          <p:cNvPr id="10" name="Straight Connector 5">
            <a:extLst>
              <a:ext uri="{FF2B5EF4-FFF2-40B4-BE49-F238E27FC236}">
                <a16:creationId xmlns:a16="http://schemas.microsoft.com/office/drawing/2014/main" id="{F2D67CAC-9475-41A5-A31B-A84574EB61E0}"/>
              </a:ext>
            </a:extLst>
          </p:cNvPr>
          <p:cNvCxnSpPr>
            <a:cxnSpLocks/>
          </p:cNvCxnSpPr>
          <p:nvPr/>
        </p:nvCxnSpPr>
        <p:spPr>
          <a:xfrm>
            <a:off x="6353887" y="2478693"/>
            <a:ext cx="5163199"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19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53887" y="239494"/>
            <a:ext cx="5045678" cy="1253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n w="28575">
                  <a:noFill/>
                </a:ln>
                <a:solidFill>
                  <a:schemeClr val="accent1">
                    <a:lumMod val="50000"/>
                  </a:schemeClr>
                </a:solidFill>
                <a:latin typeface="Arial" panose="020B0604020202020204" pitchFamily="34" charset="0"/>
                <a:cs typeface="Arial" panose="020B0604020202020204" pitchFamily="34" charset="0"/>
              </a:rPr>
              <a:t>Decision Tree</a:t>
            </a:r>
          </a:p>
        </p:txBody>
      </p:sp>
      <p:cxnSp>
        <p:nvCxnSpPr>
          <p:cNvPr id="10" name="Straight Connector 5">
            <a:extLst>
              <a:ext uri="{FF2B5EF4-FFF2-40B4-BE49-F238E27FC236}">
                <a16:creationId xmlns:a16="http://schemas.microsoft.com/office/drawing/2014/main" id="{F2D67CAC-9475-41A5-A31B-A84574EB61E0}"/>
              </a:ext>
            </a:extLst>
          </p:cNvPr>
          <p:cNvCxnSpPr>
            <a:cxnSpLocks/>
          </p:cNvCxnSpPr>
          <p:nvPr/>
        </p:nvCxnSpPr>
        <p:spPr>
          <a:xfrm>
            <a:off x="6353887" y="1357464"/>
            <a:ext cx="5163199"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9DF1618A-47AC-4715-897A-363027268054}"/>
                  </a:ext>
                </a:extLst>
              </p:cNvPr>
              <p:cNvSpPr txBox="1"/>
              <p:nvPr/>
            </p:nvSpPr>
            <p:spPr>
              <a:xfrm>
                <a:off x="6868933" y="1752503"/>
                <a:ext cx="3824830" cy="396647"/>
              </a:xfrm>
              <a:prstGeom prst="rect">
                <a:avLst/>
              </a:prstGeom>
              <a:noFill/>
            </p:spPr>
            <p:txBody>
              <a:bodyPr wrap="none" lIns="0" tIns="0" rIns="0" bIns="0" rtlCol="0">
                <a:spAutoFit/>
              </a:bodyPr>
              <a:lstStyle/>
              <a:p>
                <a:r>
                  <a:rPr lang="en-US" altLang="zh-TW" sz="2400" b="1" dirty="0">
                    <a:solidFill>
                      <a:srgbClr val="0E5772"/>
                    </a:solidFill>
                  </a:rPr>
                  <a:t>G</a:t>
                </a:r>
                <a14:m>
                  <m:oMath xmlns:m="http://schemas.openxmlformats.org/officeDocument/2006/math">
                    <m:r>
                      <a:rPr lang="en-US" altLang="zh-TW" sz="2400" b="1" i="1">
                        <a:solidFill>
                          <a:srgbClr val="0E5772"/>
                        </a:solidFill>
                        <a:latin typeface="Cambria Math" panose="02040503050406030204" pitchFamily="18" charset="0"/>
                      </a:rPr>
                      <m:t>(</m:t>
                    </m:r>
                    <m:r>
                      <a:rPr lang="en-US" altLang="zh-TW" sz="2400" b="1" i="1" smtClean="0">
                        <a:solidFill>
                          <a:srgbClr val="0E5772"/>
                        </a:solidFill>
                        <a:latin typeface="Cambria Math" panose="02040503050406030204" pitchFamily="18" charset="0"/>
                      </a:rPr>
                      <m:t>𝒙</m:t>
                    </m:r>
                    <m:r>
                      <a:rPr lang="en-US" altLang="zh-TW" sz="2400" b="1" i="1" smtClean="0">
                        <a:solidFill>
                          <a:srgbClr val="0E5772"/>
                        </a:solidFill>
                        <a:latin typeface="Cambria Math" panose="02040503050406030204" pitchFamily="18" charset="0"/>
                      </a:rPr>
                      <m:t>)=</m:t>
                    </m:r>
                    <m:nary>
                      <m:naryPr>
                        <m:chr m:val="∑"/>
                        <m:ctrlPr>
                          <a:rPr lang="en-US" altLang="zh-TW" sz="2400" b="1" i="1" smtClean="0">
                            <a:solidFill>
                              <a:srgbClr val="0E5772"/>
                            </a:solidFill>
                            <a:latin typeface="Cambria Math" panose="02040503050406030204" pitchFamily="18" charset="0"/>
                          </a:rPr>
                        </m:ctrlPr>
                      </m:naryPr>
                      <m:sub>
                        <m:r>
                          <m:rPr>
                            <m:brk m:alnAt="23"/>
                          </m:rPr>
                          <a:rPr lang="en-US" altLang="zh-TW" sz="2400" b="1" i="1" smtClean="0">
                            <a:solidFill>
                              <a:srgbClr val="0E5772"/>
                            </a:solidFill>
                            <a:latin typeface="Cambria Math" panose="02040503050406030204" pitchFamily="18" charset="0"/>
                          </a:rPr>
                          <m:t>𝒄</m:t>
                        </m:r>
                        <m:r>
                          <a:rPr lang="en-US" altLang="zh-TW" sz="2400" b="1" i="1" smtClean="0">
                            <a:solidFill>
                              <a:srgbClr val="0E5772"/>
                            </a:solidFill>
                            <a:latin typeface="Cambria Math" panose="02040503050406030204" pitchFamily="18" charset="0"/>
                          </a:rPr>
                          <m:t>=</m:t>
                        </m:r>
                        <m:r>
                          <a:rPr lang="en-US" altLang="zh-TW" sz="2400" b="1" i="1" smtClean="0">
                            <a:solidFill>
                              <a:srgbClr val="0E5772"/>
                            </a:solidFill>
                            <a:latin typeface="Cambria Math" panose="02040503050406030204" pitchFamily="18" charset="0"/>
                          </a:rPr>
                          <m:t>𝟏</m:t>
                        </m:r>
                      </m:sub>
                      <m:sup>
                        <m:r>
                          <a:rPr lang="en-US" altLang="zh-TW" sz="2400" b="1" i="1" smtClean="0">
                            <a:solidFill>
                              <a:srgbClr val="0E5772"/>
                            </a:solidFill>
                            <a:latin typeface="Cambria Math" panose="02040503050406030204" pitchFamily="18" charset="0"/>
                          </a:rPr>
                          <m:t>𝑪</m:t>
                        </m:r>
                      </m:sup>
                      <m:e>
                        <m:d>
                          <m:dPr>
                            <m:begChr m:val="["/>
                            <m:endChr m:val="]"/>
                            <m:ctrlPr>
                              <a:rPr lang="en-US" altLang="zh-TW" sz="2400" b="1" i="1" smtClean="0">
                                <a:solidFill>
                                  <a:srgbClr val="0E5772"/>
                                </a:solidFill>
                                <a:latin typeface="Cambria Math" panose="02040503050406030204" pitchFamily="18" charset="0"/>
                              </a:rPr>
                            </m:ctrlPr>
                          </m:dPr>
                          <m:e>
                            <m:r>
                              <a:rPr lang="en-US" altLang="zh-TW" sz="2400" b="1" i="1" smtClean="0">
                                <a:solidFill>
                                  <a:srgbClr val="0E5772"/>
                                </a:solidFill>
                                <a:latin typeface="Cambria Math" panose="02040503050406030204" pitchFamily="18" charset="0"/>
                              </a:rPr>
                              <m:t>𝒃</m:t>
                            </m:r>
                            <m:d>
                              <m:dPr>
                                <m:ctrlPr>
                                  <a:rPr lang="en-US" altLang="zh-TW" sz="2400" b="1" i="1" smtClean="0">
                                    <a:solidFill>
                                      <a:srgbClr val="0E5772"/>
                                    </a:solidFill>
                                    <a:latin typeface="Cambria Math" panose="02040503050406030204" pitchFamily="18" charset="0"/>
                                  </a:rPr>
                                </m:ctrlPr>
                              </m:dPr>
                              <m:e>
                                <m:r>
                                  <a:rPr lang="en-US" altLang="zh-TW" sz="2400" b="1" i="1" smtClean="0">
                                    <a:solidFill>
                                      <a:srgbClr val="0E5772"/>
                                    </a:solidFill>
                                    <a:latin typeface="Cambria Math" panose="02040503050406030204" pitchFamily="18" charset="0"/>
                                  </a:rPr>
                                  <m:t>𝒙</m:t>
                                </m:r>
                              </m:e>
                            </m:d>
                            <m:r>
                              <a:rPr lang="en-US" altLang="zh-TW" sz="2400" b="1" i="1" smtClean="0">
                                <a:solidFill>
                                  <a:srgbClr val="0E5772"/>
                                </a:solidFill>
                                <a:latin typeface="Cambria Math" panose="02040503050406030204" pitchFamily="18" charset="0"/>
                              </a:rPr>
                              <m:t>=</m:t>
                            </m:r>
                            <m:r>
                              <a:rPr lang="en-US" altLang="zh-TW" sz="2400" b="1" i="1" smtClean="0">
                                <a:solidFill>
                                  <a:srgbClr val="0E5772"/>
                                </a:solidFill>
                                <a:latin typeface="Cambria Math" panose="02040503050406030204" pitchFamily="18" charset="0"/>
                              </a:rPr>
                              <m:t>𝒄</m:t>
                            </m:r>
                          </m:e>
                        </m:d>
                        <m:sSub>
                          <m:sSubPr>
                            <m:ctrlPr>
                              <a:rPr lang="en-US" altLang="zh-TW" sz="2400" b="1" i="1" smtClean="0">
                                <a:solidFill>
                                  <a:srgbClr val="0E5772"/>
                                </a:solidFill>
                                <a:latin typeface="Cambria Math" panose="02040503050406030204" pitchFamily="18" charset="0"/>
                              </a:rPr>
                            </m:ctrlPr>
                          </m:sSubPr>
                          <m:e>
                            <m:r>
                              <a:rPr lang="en-US" altLang="zh-TW" sz="2400" b="1" i="1" smtClean="0">
                                <a:solidFill>
                                  <a:srgbClr val="0E5772"/>
                                </a:solidFill>
                                <a:latin typeface="Cambria Math" panose="02040503050406030204" pitchFamily="18" charset="0"/>
                              </a:rPr>
                              <m:t>𝑮</m:t>
                            </m:r>
                          </m:e>
                          <m:sub>
                            <m:r>
                              <a:rPr lang="en-US" altLang="zh-TW" sz="2400" b="1" i="1" smtClean="0">
                                <a:solidFill>
                                  <a:srgbClr val="0E5772"/>
                                </a:solidFill>
                                <a:latin typeface="Cambria Math" panose="02040503050406030204" pitchFamily="18" charset="0"/>
                              </a:rPr>
                              <m:t>𝒄</m:t>
                            </m:r>
                          </m:sub>
                        </m:sSub>
                        <m:r>
                          <a:rPr lang="en-US" altLang="zh-TW" sz="2400" b="1" i="1" smtClean="0">
                            <a:solidFill>
                              <a:srgbClr val="0E5772"/>
                            </a:solidFill>
                            <a:latin typeface="Cambria Math" panose="02040503050406030204" pitchFamily="18" charset="0"/>
                          </a:rPr>
                          <m:t>(</m:t>
                        </m:r>
                        <m:r>
                          <a:rPr lang="en-US" altLang="zh-TW" sz="2400" b="1" i="1" smtClean="0">
                            <a:solidFill>
                              <a:srgbClr val="0E5772"/>
                            </a:solidFill>
                            <a:latin typeface="Cambria Math" panose="02040503050406030204" pitchFamily="18" charset="0"/>
                          </a:rPr>
                          <m:t>𝒙</m:t>
                        </m:r>
                        <m:r>
                          <a:rPr lang="en-US" altLang="zh-TW" sz="2400" b="1" i="1" smtClean="0">
                            <a:solidFill>
                              <a:srgbClr val="0E5772"/>
                            </a:solidFill>
                            <a:latin typeface="Cambria Math" panose="02040503050406030204" pitchFamily="18" charset="0"/>
                          </a:rPr>
                          <m:t>)</m:t>
                        </m:r>
                      </m:e>
                    </m:nary>
                  </m:oMath>
                </a14:m>
                <a:endParaRPr lang="zh-TW" altLang="en-US" b="1" dirty="0"/>
              </a:p>
            </p:txBody>
          </p:sp>
        </mc:Choice>
        <mc:Fallback xmlns="">
          <p:sp>
            <p:nvSpPr>
              <p:cNvPr id="6" name="文字方塊 5">
                <a:extLst>
                  <a:ext uri="{FF2B5EF4-FFF2-40B4-BE49-F238E27FC236}">
                    <a16:creationId xmlns:a16="http://schemas.microsoft.com/office/drawing/2014/main" id="{9DF1618A-47AC-4715-897A-363027268054}"/>
                  </a:ext>
                </a:extLst>
              </p:cNvPr>
              <p:cNvSpPr txBox="1">
                <a:spLocks noRot="1" noChangeAspect="1" noMove="1" noResize="1" noEditPoints="1" noAdjustHandles="1" noChangeArrowheads="1" noChangeShapeType="1" noTextEdit="1"/>
              </p:cNvSpPr>
              <p:nvPr/>
            </p:nvSpPr>
            <p:spPr>
              <a:xfrm>
                <a:off x="6868933" y="1752503"/>
                <a:ext cx="3824830" cy="396647"/>
              </a:xfrm>
              <a:prstGeom prst="rect">
                <a:avLst/>
              </a:prstGeom>
              <a:blipFill>
                <a:blip r:embed="rId3"/>
                <a:stretch>
                  <a:fillRect l="-4944" t="-16667" b="-43939"/>
                </a:stretch>
              </a:blipFill>
            </p:spPr>
            <p:txBody>
              <a:bodyPr/>
              <a:lstStyle/>
              <a:p>
                <a:r>
                  <a:rPr lang="zh-TW" altLang="en-US">
                    <a:noFill/>
                  </a:rPr>
                  <a:t> </a:t>
                </a:r>
              </a:p>
            </p:txBody>
          </p:sp>
        </mc:Fallback>
      </mc:AlternateContent>
      <p:sp>
        <p:nvSpPr>
          <p:cNvPr id="11" name="文字方塊 10">
            <a:extLst>
              <a:ext uri="{FF2B5EF4-FFF2-40B4-BE49-F238E27FC236}">
                <a16:creationId xmlns:a16="http://schemas.microsoft.com/office/drawing/2014/main" id="{CFF0F22F-8A50-4D73-B800-8B6A1E812445}"/>
              </a:ext>
            </a:extLst>
          </p:cNvPr>
          <p:cNvSpPr txBox="1"/>
          <p:nvPr/>
        </p:nvSpPr>
        <p:spPr>
          <a:xfrm>
            <a:off x="6480622" y="2453663"/>
            <a:ext cx="5018315" cy="1231106"/>
          </a:xfrm>
          <a:prstGeom prst="rect">
            <a:avLst/>
          </a:prstGeom>
          <a:noFill/>
        </p:spPr>
        <p:txBody>
          <a:bodyPr wrap="square" lIns="0" tIns="0" rIns="0" bIns="0" rtlCol="0">
            <a:spAutoFit/>
          </a:bodyPr>
          <a:lstStyle/>
          <a:p>
            <a:r>
              <a:rPr lang="en-US" altLang="zh-TW" sz="2000" dirty="0">
                <a:solidFill>
                  <a:srgbClr val="0E5772"/>
                </a:solidFill>
              </a:rPr>
              <a:t>function Decision Tree (data                                )</a:t>
            </a:r>
          </a:p>
          <a:p>
            <a:r>
              <a:rPr lang="en-US" altLang="zh-TW" sz="2000" dirty="0">
                <a:solidFill>
                  <a:srgbClr val="0E5772"/>
                </a:solidFill>
              </a:rPr>
              <a:t>if termination criteria met</a:t>
            </a:r>
          </a:p>
          <a:p>
            <a:r>
              <a:rPr lang="en-US" altLang="zh-TW" sz="2000" dirty="0">
                <a:solidFill>
                  <a:srgbClr val="0E5772"/>
                </a:solidFill>
              </a:rPr>
              <a:t>                </a:t>
            </a:r>
            <a:r>
              <a:rPr lang="en-US" altLang="zh-TW" sz="2000" dirty="0" err="1">
                <a:solidFill>
                  <a:srgbClr val="0E5772"/>
                </a:solidFill>
              </a:rPr>
              <a:t>reture</a:t>
            </a:r>
            <a:r>
              <a:rPr lang="en-US" altLang="zh-TW" sz="2000" dirty="0">
                <a:solidFill>
                  <a:srgbClr val="0E5772"/>
                </a:solidFill>
              </a:rPr>
              <a:t> base hypothesis </a:t>
            </a:r>
          </a:p>
          <a:p>
            <a:r>
              <a:rPr lang="en-US" altLang="zh-TW" sz="2000" dirty="0">
                <a:solidFill>
                  <a:srgbClr val="0E5772"/>
                </a:solidFill>
              </a:rPr>
              <a:t>else:</a:t>
            </a:r>
            <a:endParaRPr lang="zh-TW" altLang="en-US" sz="1600" dirty="0"/>
          </a:p>
        </p:txBody>
      </p:sp>
      <p:sp>
        <p:nvSpPr>
          <p:cNvPr id="12" name="文字方塊 11">
            <a:extLst>
              <a:ext uri="{FF2B5EF4-FFF2-40B4-BE49-F238E27FC236}">
                <a16:creationId xmlns:a16="http://schemas.microsoft.com/office/drawing/2014/main" id="{9ADC3F31-1AE4-4208-B880-F1CF96B48423}"/>
              </a:ext>
            </a:extLst>
          </p:cNvPr>
          <p:cNvSpPr txBox="1"/>
          <p:nvPr/>
        </p:nvSpPr>
        <p:spPr>
          <a:xfrm>
            <a:off x="6680460" y="3803491"/>
            <a:ext cx="5018315" cy="1461939"/>
          </a:xfrm>
          <a:prstGeom prst="rect">
            <a:avLst/>
          </a:prstGeom>
          <a:noFill/>
        </p:spPr>
        <p:txBody>
          <a:bodyPr wrap="square" lIns="0" tIns="0" rIns="0" bIns="0" rtlCol="0">
            <a:spAutoFit/>
          </a:bodyPr>
          <a:lstStyle/>
          <a:p>
            <a:pPr>
              <a:spcAft>
                <a:spcPts val="600"/>
              </a:spcAft>
            </a:pPr>
            <a:r>
              <a:rPr lang="en-US" altLang="zh-TW" sz="2000" dirty="0">
                <a:solidFill>
                  <a:srgbClr val="0E5772"/>
                </a:solidFill>
              </a:rPr>
              <a:t>(1) Learn branching criteria b(x)</a:t>
            </a:r>
          </a:p>
          <a:p>
            <a:pPr>
              <a:spcAft>
                <a:spcPts val="600"/>
              </a:spcAft>
            </a:pPr>
            <a:r>
              <a:rPr lang="en-US" altLang="zh-TW" sz="2000" dirty="0">
                <a:solidFill>
                  <a:srgbClr val="0E5772"/>
                </a:solidFill>
              </a:rPr>
              <a:t>(2) Split D to C parts</a:t>
            </a:r>
          </a:p>
          <a:p>
            <a:pPr>
              <a:spcAft>
                <a:spcPts val="600"/>
              </a:spcAft>
            </a:pPr>
            <a:r>
              <a:rPr lang="en-US" altLang="zh-TW" sz="2000" dirty="0">
                <a:solidFill>
                  <a:srgbClr val="0E5772"/>
                </a:solidFill>
              </a:rPr>
              <a:t>(3) Build sub-tree    </a:t>
            </a:r>
          </a:p>
          <a:p>
            <a:pPr>
              <a:spcAft>
                <a:spcPts val="600"/>
              </a:spcAft>
            </a:pPr>
            <a:r>
              <a:rPr lang="en-US" altLang="zh-TW" sz="2000" dirty="0">
                <a:solidFill>
                  <a:srgbClr val="0E5772"/>
                </a:solidFill>
              </a:rPr>
              <a:t>(4) return</a:t>
            </a:r>
            <a:endParaRPr lang="zh-TW" altLang="en-US" sz="1600" dirty="0"/>
          </a:p>
        </p:txBody>
      </p:sp>
      <mc:AlternateContent xmlns:mc="http://schemas.openxmlformats.org/markup-compatibility/2006" xmlns:a14="http://schemas.microsoft.com/office/drawing/2010/main">
        <mc:Choice Requires="a14">
          <p:sp>
            <p:nvSpPr>
              <p:cNvPr id="13" name="文字方塊 12">
                <a:extLst>
                  <a:ext uri="{FF2B5EF4-FFF2-40B4-BE49-F238E27FC236}">
                    <a16:creationId xmlns:a16="http://schemas.microsoft.com/office/drawing/2014/main" id="{AD99FB74-C968-4D99-B7A6-6C7DE155778D}"/>
                  </a:ext>
                </a:extLst>
              </p:cNvPr>
              <p:cNvSpPr txBox="1"/>
              <p:nvPr/>
            </p:nvSpPr>
            <p:spPr>
              <a:xfrm>
                <a:off x="9511568" y="2452447"/>
                <a:ext cx="1839991" cy="330988"/>
              </a:xfrm>
              <a:prstGeom prst="rect">
                <a:avLst/>
              </a:prstGeom>
              <a:noFill/>
            </p:spPr>
            <p:txBody>
              <a:bodyPr wrap="none" lIns="0" tIns="0" rIns="0" bIns="0" rtlCol="0">
                <a:spAutoFit/>
              </a:bodyPr>
              <a:lstStyle/>
              <a:p>
                <a:r>
                  <a:rPr lang="en-US" altLang="zh-TW" b="1" i="1" dirty="0">
                    <a:solidFill>
                      <a:srgbClr val="0E5772"/>
                    </a:solidFill>
                  </a:rPr>
                  <a:t>D</a:t>
                </a:r>
                <a:r>
                  <a:rPr lang="zh-TW" altLang="en-US" b="1" dirty="0">
                    <a:solidFill>
                      <a:srgbClr val="0E5772"/>
                    </a:solidFill>
                  </a:rPr>
                  <a:t> </a:t>
                </a:r>
                <a:r>
                  <a:rPr lang="en-US" altLang="zh-TW" b="1" dirty="0">
                    <a:solidFill>
                      <a:srgbClr val="0E5772"/>
                    </a:solidFill>
                  </a:rPr>
                  <a:t>=</a:t>
                </a:r>
                <a:r>
                  <a:rPr lang="zh-TW" altLang="en-US" b="1" dirty="0">
                    <a:solidFill>
                      <a:srgbClr val="0E5772"/>
                    </a:solidFill>
                  </a:rPr>
                  <a:t> </a:t>
                </a:r>
                <a14:m>
                  <m:oMath xmlns:m="http://schemas.openxmlformats.org/officeDocument/2006/math">
                    <m:sSub>
                      <m:sSubPr>
                        <m:ctrlPr>
                          <a:rPr lang="en-US" altLang="zh-TW" b="1" i="1" smtClean="0">
                            <a:solidFill>
                              <a:srgbClr val="0E5772"/>
                            </a:solidFill>
                            <a:latin typeface="Cambria Math" panose="02040503050406030204" pitchFamily="18" charset="0"/>
                          </a:rPr>
                        </m:ctrlPr>
                      </m:sSubPr>
                      <m:e>
                        <m:sSubSup>
                          <m:sSubSupPr>
                            <m:ctrlPr>
                              <a:rPr lang="en-US" altLang="zh-TW" b="1" i="1" smtClean="0">
                                <a:solidFill>
                                  <a:srgbClr val="0E5772"/>
                                </a:solidFill>
                                <a:latin typeface="Cambria Math" panose="02040503050406030204" pitchFamily="18" charset="0"/>
                              </a:rPr>
                            </m:ctrlPr>
                          </m:sSubSupPr>
                          <m:e>
                            <m:sSub>
                              <m:sSubPr>
                                <m:ctrlPr>
                                  <a:rPr lang="en-US" altLang="zh-TW" b="1" i="1">
                                    <a:solidFill>
                                      <a:srgbClr val="0E5772"/>
                                    </a:solidFill>
                                    <a:latin typeface="Cambria Math" panose="02040503050406030204" pitchFamily="18" charset="0"/>
                                  </a:rPr>
                                </m:ctrlPr>
                              </m:sSubPr>
                              <m:e>
                                <m:r>
                                  <a:rPr lang="en-US" altLang="zh-TW" b="1" i="1">
                                    <a:solidFill>
                                      <a:srgbClr val="0E5772"/>
                                    </a:solidFill>
                                    <a:latin typeface="Cambria Math" panose="02040503050406030204" pitchFamily="18" charset="0"/>
                                  </a:rPr>
                                  <m:t>{(</m:t>
                                </m:r>
                                <m:r>
                                  <a:rPr lang="en-US" altLang="zh-TW" b="1" i="1">
                                    <a:solidFill>
                                      <a:srgbClr val="0E5772"/>
                                    </a:solidFill>
                                    <a:latin typeface="Cambria Math" panose="02040503050406030204" pitchFamily="18" charset="0"/>
                                  </a:rPr>
                                  <m:t>𝒙</m:t>
                                </m:r>
                              </m:e>
                              <m:sub>
                                <m:r>
                                  <a:rPr lang="en-US" altLang="zh-TW" b="1" i="1">
                                    <a:solidFill>
                                      <a:srgbClr val="0E5772"/>
                                    </a:solidFill>
                                    <a:latin typeface="Cambria Math" panose="02040503050406030204" pitchFamily="18" charset="0"/>
                                  </a:rPr>
                                  <m:t>𝒏</m:t>
                                </m:r>
                              </m:sub>
                            </m:sSub>
                            <m:r>
                              <a:rPr lang="en-US" altLang="zh-TW" b="1" i="1">
                                <a:solidFill>
                                  <a:srgbClr val="0E5772"/>
                                </a:solidFill>
                                <a:latin typeface="Cambria Math" panose="02040503050406030204" pitchFamily="18" charset="0"/>
                              </a:rPr>
                              <m:t>,</m:t>
                            </m:r>
                            <m:sSub>
                              <m:sSubPr>
                                <m:ctrlPr>
                                  <a:rPr lang="en-US" altLang="zh-TW" b="1" i="1">
                                    <a:solidFill>
                                      <a:srgbClr val="0E5772"/>
                                    </a:solidFill>
                                    <a:latin typeface="Cambria Math" panose="02040503050406030204" pitchFamily="18" charset="0"/>
                                  </a:rPr>
                                </m:ctrlPr>
                              </m:sSubPr>
                              <m:e>
                                <m:r>
                                  <a:rPr lang="en-US" altLang="zh-TW" b="1" i="1">
                                    <a:solidFill>
                                      <a:srgbClr val="0E5772"/>
                                    </a:solidFill>
                                    <a:latin typeface="Cambria Math" panose="02040503050406030204" pitchFamily="18" charset="0"/>
                                  </a:rPr>
                                  <m:t>𝒚</m:t>
                                </m:r>
                              </m:e>
                              <m:sub>
                                <m:r>
                                  <a:rPr lang="en-US" altLang="zh-TW" b="1" i="1">
                                    <a:solidFill>
                                      <a:srgbClr val="0E5772"/>
                                    </a:solidFill>
                                    <a:latin typeface="Cambria Math" panose="02040503050406030204" pitchFamily="18" charset="0"/>
                                  </a:rPr>
                                  <m:t>𝒏</m:t>
                                </m:r>
                              </m:sub>
                            </m:sSub>
                            <m:r>
                              <a:rPr lang="en-US" altLang="zh-TW" b="1" i="1">
                                <a:solidFill>
                                  <a:srgbClr val="0E5772"/>
                                </a:solidFill>
                                <a:latin typeface="Cambria Math" panose="02040503050406030204" pitchFamily="18" charset="0"/>
                              </a:rPr>
                              <m:t>)}</m:t>
                            </m:r>
                          </m:e>
                          <m:sub>
                            <m:r>
                              <a:rPr lang="en-US" altLang="zh-TW" b="1" i="1" smtClean="0">
                                <a:solidFill>
                                  <a:srgbClr val="0E5772"/>
                                </a:solidFill>
                                <a:latin typeface="Cambria Math" panose="02040503050406030204" pitchFamily="18" charset="0"/>
                              </a:rPr>
                              <m:t>𝒏</m:t>
                            </m:r>
                            <m:r>
                              <a:rPr lang="en-US" altLang="zh-TW" b="1" i="1" smtClean="0">
                                <a:solidFill>
                                  <a:srgbClr val="0E5772"/>
                                </a:solidFill>
                                <a:latin typeface="Cambria Math" panose="02040503050406030204" pitchFamily="18" charset="0"/>
                              </a:rPr>
                              <m:t>=</m:t>
                            </m:r>
                            <m:r>
                              <a:rPr lang="en-US" altLang="zh-TW" b="1" i="1" smtClean="0">
                                <a:solidFill>
                                  <a:srgbClr val="0E5772"/>
                                </a:solidFill>
                                <a:latin typeface="Cambria Math" panose="02040503050406030204" pitchFamily="18" charset="0"/>
                              </a:rPr>
                              <m:t>𝟏</m:t>
                            </m:r>
                          </m:sub>
                          <m:sup>
                            <m:r>
                              <a:rPr lang="en-US" altLang="zh-TW" b="1" i="1" smtClean="0">
                                <a:solidFill>
                                  <a:srgbClr val="0E5772"/>
                                </a:solidFill>
                                <a:latin typeface="Cambria Math" panose="02040503050406030204" pitchFamily="18" charset="0"/>
                              </a:rPr>
                              <m:t>𝑵</m:t>
                            </m:r>
                          </m:sup>
                        </m:sSubSup>
                      </m:e>
                      <m:sub/>
                    </m:sSub>
                  </m:oMath>
                </a14:m>
                <a:endParaRPr lang="zh-TW" altLang="en-US" sz="1400" b="1" dirty="0"/>
              </a:p>
            </p:txBody>
          </p:sp>
        </mc:Choice>
        <mc:Fallback xmlns="">
          <p:sp>
            <p:nvSpPr>
              <p:cNvPr id="13" name="文字方塊 12">
                <a:extLst>
                  <a:ext uri="{FF2B5EF4-FFF2-40B4-BE49-F238E27FC236}">
                    <a16:creationId xmlns:a16="http://schemas.microsoft.com/office/drawing/2014/main" id="{AD99FB74-C968-4D99-B7A6-6C7DE155778D}"/>
                  </a:ext>
                </a:extLst>
              </p:cNvPr>
              <p:cNvSpPr txBox="1">
                <a:spLocks noRot="1" noChangeAspect="1" noMove="1" noResize="1" noEditPoints="1" noAdjustHandles="1" noChangeArrowheads="1" noChangeShapeType="1" noTextEdit="1"/>
              </p:cNvSpPr>
              <p:nvPr/>
            </p:nvSpPr>
            <p:spPr>
              <a:xfrm>
                <a:off x="9511568" y="2452447"/>
                <a:ext cx="1839991" cy="330988"/>
              </a:xfrm>
              <a:prstGeom prst="rect">
                <a:avLst/>
              </a:prstGeom>
              <a:blipFill>
                <a:blip r:embed="rId4"/>
                <a:stretch>
                  <a:fillRect l="-7616" t="-16364" b="-3272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1875E0C6-36A2-4002-A8BE-55A3B9885A2C}"/>
                  </a:ext>
                </a:extLst>
              </p:cNvPr>
              <p:cNvSpPr txBox="1"/>
              <p:nvPr/>
            </p:nvSpPr>
            <p:spPr>
              <a:xfrm>
                <a:off x="8870172" y="4206207"/>
                <a:ext cx="2624693" cy="276999"/>
              </a:xfrm>
              <a:prstGeom prst="rect">
                <a:avLst/>
              </a:prstGeom>
              <a:noFill/>
            </p:spPr>
            <p:txBody>
              <a:bodyPr wrap="none" lIns="0" tIns="0" rIns="0" bIns="0" rtlCol="0">
                <a:spAutoFit/>
              </a:bodyPr>
              <a:lstStyle/>
              <a:p>
                <a14:m>
                  <m:oMath xmlns:m="http://schemas.openxmlformats.org/officeDocument/2006/math">
                    <m:sSub>
                      <m:sSubPr>
                        <m:ctrlPr>
                          <a:rPr lang="en-US" altLang="zh-TW" b="1" i="1" smtClean="0">
                            <a:solidFill>
                              <a:srgbClr val="0E5772"/>
                            </a:solidFill>
                            <a:latin typeface="Cambria Math" panose="02040503050406030204" pitchFamily="18" charset="0"/>
                          </a:rPr>
                        </m:ctrlPr>
                      </m:sSubPr>
                      <m:e>
                        <m:r>
                          <a:rPr lang="en-US" altLang="zh-TW" b="1" i="1" smtClean="0">
                            <a:solidFill>
                              <a:srgbClr val="0E5772"/>
                            </a:solidFill>
                            <a:latin typeface="Cambria Math" panose="02040503050406030204" pitchFamily="18" charset="0"/>
                          </a:rPr>
                          <m:t>𝑫</m:t>
                        </m:r>
                      </m:e>
                      <m:sub>
                        <m:r>
                          <a:rPr lang="en-US" altLang="zh-TW" b="1" i="1" smtClean="0">
                            <a:solidFill>
                              <a:srgbClr val="0E5772"/>
                            </a:solidFill>
                            <a:latin typeface="Cambria Math" panose="02040503050406030204" pitchFamily="18" charset="0"/>
                          </a:rPr>
                          <m:t>𝒄</m:t>
                        </m:r>
                      </m:sub>
                    </m:sSub>
                  </m:oMath>
                </a14:m>
                <a:r>
                  <a:rPr lang="zh-TW" altLang="en-US" b="1" dirty="0">
                    <a:solidFill>
                      <a:srgbClr val="0E5772"/>
                    </a:solidFill>
                    <a:latin typeface="Arial" panose="020B0604020202020204" pitchFamily="34" charset="0"/>
                    <a:cs typeface="Arial" panose="020B0604020202020204" pitchFamily="34" charset="0"/>
                  </a:rPr>
                  <a:t> </a:t>
                </a:r>
                <a:r>
                  <a:rPr lang="en-US" altLang="zh-TW" b="1" dirty="0">
                    <a:solidFill>
                      <a:srgbClr val="0E5772"/>
                    </a:solidFill>
                    <a:latin typeface="Arial" panose="020B0604020202020204" pitchFamily="34" charset="0"/>
                    <a:cs typeface="Arial" panose="020B0604020202020204" pitchFamily="34" charset="0"/>
                  </a:rPr>
                  <a:t>= </a:t>
                </a:r>
                <a14:m>
                  <m:oMath xmlns:m="http://schemas.openxmlformats.org/officeDocument/2006/math">
                    <m:sSub>
                      <m:sSubPr>
                        <m:ctrlPr>
                          <a:rPr lang="en-US" altLang="zh-TW" b="1" i="1">
                            <a:solidFill>
                              <a:srgbClr val="0E5772"/>
                            </a:solidFill>
                            <a:latin typeface="Cambria Math" panose="02040503050406030204" pitchFamily="18" charset="0"/>
                          </a:rPr>
                        </m:ctrlPr>
                      </m:sSubPr>
                      <m:e>
                        <m:r>
                          <a:rPr lang="en-US" altLang="zh-TW" b="1" i="1">
                            <a:solidFill>
                              <a:srgbClr val="0E5772"/>
                            </a:solidFill>
                            <a:latin typeface="Cambria Math" panose="02040503050406030204" pitchFamily="18" charset="0"/>
                          </a:rPr>
                          <m:t>{(</m:t>
                        </m:r>
                        <m:r>
                          <a:rPr lang="en-US" altLang="zh-TW" b="1" i="1">
                            <a:solidFill>
                              <a:srgbClr val="0E5772"/>
                            </a:solidFill>
                            <a:latin typeface="Cambria Math" panose="02040503050406030204" pitchFamily="18" charset="0"/>
                          </a:rPr>
                          <m:t>𝒙</m:t>
                        </m:r>
                      </m:e>
                      <m:sub>
                        <m:r>
                          <a:rPr lang="en-US" altLang="zh-TW" b="1" i="1">
                            <a:solidFill>
                              <a:srgbClr val="0E5772"/>
                            </a:solidFill>
                            <a:latin typeface="Cambria Math" panose="02040503050406030204" pitchFamily="18" charset="0"/>
                          </a:rPr>
                          <m:t>𝒏</m:t>
                        </m:r>
                      </m:sub>
                    </m:sSub>
                    <m:r>
                      <a:rPr lang="en-US" altLang="zh-TW" b="1" i="1">
                        <a:solidFill>
                          <a:srgbClr val="0E5772"/>
                        </a:solidFill>
                        <a:latin typeface="Cambria Math" panose="02040503050406030204" pitchFamily="18" charset="0"/>
                      </a:rPr>
                      <m:t>,</m:t>
                    </m:r>
                    <m:sSub>
                      <m:sSubPr>
                        <m:ctrlPr>
                          <a:rPr lang="en-US" altLang="zh-TW" b="1" i="1">
                            <a:solidFill>
                              <a:srgbClr val="0E5772"/>
                            </a:solidFill>
                            <a:latin typeface="Cambria Math" panose="02040503050406030204" pitchFamily="18" charset="0"/>
                          </a:rPr>
                        </m:ctrlPr>
                      </m:sSubPr>
                      <m:e>
                        <m:r>
                          <a:rPr lang="en-US" altLang="zh-TW" b="1" i="1">
                            <a:solidFill>
                              <a:srgbClr val="0E5772"/>
                            </a:solidFill>
                            <a:latin typeface="Cambria Math" panose="02040503050406030204" pitchFamily="18" charset="0"/>
                          </a:rPr>
                          <m:t>𝒚</m:t>
                        </m:r>
                      </m:e>
                      <m:sub>
                        <m:r>
                          <a:rPr lang="en-US" altLang="zh-TW" b="1" i="1">
                            <a:solidFill>
                              <a:srgbClr val="0E5772"/>
                            </a:solidFill>
                            <a:latin typeface="Cambria Math" panose="02040503050406030204" pitchFamily="18" charset="0"/>
                          </a:rPr>
                          <m:t>𝒏</m:t>
                        </m:r>
                      </m:sub>
                    </m:sSub>
                    <m:r>
                      <a:rPr lang="en-US" altLang="zh-TW" b="1" i="1">
                        <a:solidFill>
                          <a:srgbClr val="0E5772"/>
                        </a:solidFill>
                        <a:latin typeface="Cambria Math" panose="02040503050406030204" pitchFamily="18" charset="0"/>
                      </a:rPr>
                      <m:t>)</m:t>
                    </m:r>
                    <m:r>
                      <a:rPr lang="en-US" altLang="zh-TW" b="1" i="1" smtClean="0">
                        <a:solidFill>
                          <a:srgbClr val="0E5772"/>
                        </a:solidFill>
                        <a:latin typeface="Cambria Math" panose="02040503050406030204" pitchFamily="18" charset="0"/>
                      </a:rPr>
                      <m:t>:</m:t>
                    </m:r>
                    <m:r>
                      <a:rPr lang="en-US" altLang="zh-TW" b="1" i="1" smtClean="0">
                        <a:solidFill>
                          <a:srgbClr val="0E5772"/>
                        </a:solidFill>
                        <a:latin typeface="Cambria Math" panose="02040503050406030204" pitchFamily="18" charset="0"/>
                      </a:rPr>
                      <m:t>𝒃</m:t>
                    </m:r>
                    <m:d>
                      <m:dPr>
                        <m:ctrlPr>
                          <a:rPr lang="en-US" altLang="zh-TW" b="1" i="1" smtClean="0">
                            <a:solidFill>
                              <a:srgbClr val="0E5772"/>
                            </a:solidFill>
                            <a:latin typeface="Cambria Math" panose="02040503050406030204" pitchFamily="18" charset="0"/>
                          </a:rPr>
                        </m:ctrlPr>
                      </m:dPr>
                      <m:e>
                        <m:sSub>
                          <m:sSubPr>
                            <m:ctrlPr>
                              <a:rPr lang="en-US" altLang="zh-TW" b="1" i="1" smtClean="0">
                                <a:solidFill>
                                  <a:srgbClr val="0E5772"/>
                                </a:solidFill>
                                <a:latin typeface="Cambria Math" panose="02040503050406030204" pitchFamily="18" charset="0"/>
                              </a:rPr>
                            </m:ctrlPr>
                          </m:sSubPr>
                          <m:e>
                            <m:r>
                              <a:rPr lang="en-US" altLang="zh-TW" b="1" i="1" smtClean="0">
                                <a:solidFill>
                                  <a:srgbClr val="0E5772"/>
                                </a:solidFill>
                                <a:latin typeface="Cambria Math" panose="02040503050406030204" pitchFamily="18" charset="0"/>
                              </a:rPr>
                              <m:t>𝒙</m:t>
                            </m:r>
                          </m:e>
                          <m:sub>
                            <m:r>
                              <a:rPr lang="en-US" altLang="zh-TW" b="1" i="1" smtClean="0">
                                <a:solidFill>
                                  <a:srgbClr val="0E5772"/>
                                </a:solidFill>
                                <a:latin typeface="Cambria Math" panose="02040503050406030204" pitchFamily="18" charset="0"/>
                              </a:rPr>
                              <m:t>𝒏</m:t>
                            </m:r>
                          </m:sub>
                        </m:sSub>
                      </m:e>
                    </m:d>
                    <m:r>
                      <a:rPr lang="en-US" altLang="zh-TW" b="1" i="1" smtClean="0">
                        <a:solidFill>
                          <a:srgbClr val="0E5772"/>
                        </a:solidFill>
                        <a:latin typeface="Cambria Math" panose="02040503050406030204" pitchFamily="18" charset="0"/>
                      </a:rPr>
                      <m:t>=</m:t>
                    </m:r>
                    <m:r>
                      <a:rPr lang="en-US" altLang="zh-TW" b="1" i="1" smtClean="0">
                        <a:solidFill>
                          <a:srgbClr val="0E5772"/>
                        </a:solidFill>
                        <a:latin typeface="Cambria Math" panose="02040503050406030204" pitchFamily="18" charset="0"/>
                      </a:rPr>
                      <m:t>𝑪</m:t>
                    </m:r>
                    <m:r>
                      <a:rPr lang="en-US" altLang="zh-TW" b="1" i="1" smtClean="0">
                        <a:solidFill>
                          <a:srgbClr val="0E5772"/>
                        </a:solidFill>
                        <a:latin typeface="Cambria Math" panose="02040503050406030204" pitchFamily="18" charset="0"/>
                      </a:rPr>
                      <m:t>}</m:t>
                    </m:r>
                  </m:oMath>
                </a14:m>
                <a:endParaRPr lang="zh-TW" altLang="en-US" b="1" dirty="0">
                  <a:latin typeface="Arial" panose="020B0604020202020204" pitchFamily="34" charset="0"/>
                  <a:cs typeface="Arial" panose="020B0604020202020204" pitchFamily="34" charset="0"/>
                </a:endParaRPr>
              </a:p>
            </p:txBody>
          </p:sp>
        </mc:Choice>
        <mc:Fallback xmlns="">
          <p:sp>
            <p:nvSpPr>
              <p:cNvPr id="14" name="文字方塊 13">
                <a:extLst>
                  <a:ext uri="{FF2B5EF4-FFF2-40B4-BE49-F238E27FC236}">
                    <a16:creationId xmlns:a16="http://schemas.microsoft.com/office/drawing/2014/main" id="{1875E0C6-36A2-4002-A8BE-55A3B9885A2C}"/>
                  </a:ext>
                </a:extLst>
              </p:cNvPr>
              <p:cNvSpPr txBox="1">
                <a:spLocks noRot="1" noChangeAspect="1" noMove="1" noResize="1" noEditPoints="1" noAdjustHandles="1" noChangeArrowheads="1" noChangeShapeType="1" noTextEdit="1"/>
              </p:cNvSpPr>
              <p:nvPr/>
            </p:nvSpPr>
            <p:spPr>
              <a:xfrm>
                <a:off x="8870172" y="4206207"/>
                <a:ext cx="2624693" cy="276999"/>
              </a:xfrm>
              <a:prstGeom prst="rect">
                <a:avLst/>
              </a:prstGeom>
              <a:blipFill>
                <a:blip r:embed="rId5"/>
                <a:stretch>
                  <a:fillRect l="-3016" t="-28889" r="-3480" b="-5111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6094332F-65A6-4F57-84F6-231497109DA8}"/>
                  </a:ext>
                </a:extLst>
              </p:cNvPr>
              <p:cNvSpPr txBox="1"/>
              <p:nvPr/>
            </p:nvSpPr>
            <p:spPr>
              <a:xfrm>
                <a:off x="8587143" y="4587207"/>
                <a:ext cx="27939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b="1" i="1" smtClean="0">
                              <a:solidFill>
                                <a:srgbClr val="0E5772"/>
                              </a:solidFill>
                              <a:latin typeface="Cambria Math" panose="02040503050406030204" pitchFamily="18" charset="0"/>
                            </a:rPr>
                          </m:ctrlPr>
                        </m:sSubPr>
                        <m:e>
                          <m:r>
                            <a:rPr lang="en-US" altLang="zh-TW" b="1" i="1" smtClean="0">
                              <a:solidFill>
                                <a:srgbClr val="0E5772"/>
                              </a:solidFill>
                              <a:latin typeface="Cambria Math" panose="02040503050406030204" pitchFamily="18" charset="0"/>
                            </a:rPr>
                            <m:t>𝑮</m:t>
                          </m:r>
                        </m:e>
                        <m:sub>
                          <m:r>
                            <a:rPr lang="en-US" altLang="zh-TW" b="1" i="1" smtClean="0">
                              <a:solidFill>
                                <a:srgbClr val="0E5772"/>
                              </a:solidFill>
                              <a:latin typeface="Cambria Math" panose="02040503050406030204" pitchFamily="18" charset="0"/>
                            </a:rPr>
                            <m:t>𝒄</m:t>
                          </m:r>
                        </m:sub>
                      </m:sSub>
                      <m:r>
                        <a:rPr lang="en-US" altLang="zh-TW" b="1" i="1" smtClean="0">
                          <a:solidFill>
                            <a:srgbClr val="0E5772"/>
                          </a:solidFill>
                          <a:latin typeface="Cambria Math" panose="02040503050406030204" pitchFamily="18" charset="0"/>
                        </a:rPr>
                        <m:t> </m:t>
                      </m:r>
                      <m:r>
                        <a:rPr lang="en-US" altLang="zh-TW" b="1" i="1" smtClean="0">
                          <a:solidFill>
                            <a:srgbClr val="0E5772"/>
                          </a:solidFill>
                          <a:latin typeface="Cambria Math" panose="02040503050406030204" pitchFamily="18" charset="0"/>
                          <a:ea typeface="Cambria Math" panose="02040503050406030204" pitchFamily="18" charset="0"/>
                        </a:rPr>
                        <m:t>←</m:t>
                      </m:r>
                      <m:r>
                        <a:rPr lang="en-US" altLang="zh-TW" b="1" i="1" smtClean="0">
                          <a:solidFill>
                            <a:srgbClr val="0E5772"/>
                          </a:solidFill>
                          <a:latin typeface="Cambria Math" panose="02040503050406030204" pitchFamily="18" charset="0"/>
                          <a:ea typeface="Cambria Math" panose="02040503050406030204" pitchFamily="18" charset="0"/>
                        </a:rPr>
                        <m:t>𝑫𝒆𝒄𝒊𝒔𝒊𝒐𝒏</m:t>
                      </m:r>
                      <m:r>
                        <a:rPr lang="en-US" altLang="zh-TW" b="1" i="1" smtClean="0">
                          <a:solidFill>
                            <a:srgbClr val="0E5772"/>
                          </a:solidFill>
                          <a:latin typeface="Cambria Math" panose="02040503050406030204" pitchFamily="18" charset="0"/>
                          <a:ea typeface="Cambria Math" panose="02040503050406030204" pitchFamily="18" charset="0"/>
                        </a:rPr>
                        <m:t> </m:t>
                      </m:r>
                      <m:r>
                        <a:rPr lang="en-US" altLang="zh-TW" b="1" i="1" smtClean="0">
                          <a:solidFill>
                            <a:srgbClr val="0E5772"/>
                          </a:solidFill>
                          <a:latin typeface="Cambria Math" panose="02040503050406030204" pitchFamily="18" charset="0"/>
                          <a:ea typeface="Cambria Math" panose="02040503050406030204" pitchFamily="18" charset="0"/>
                        </a:rPr>
                        <m:t>𝑻𝒓𝒆𝒆</m:t>
                      </m:r>
                      <m:r>
                        <a:rPr lang="en-US" altLang="zh-TW" b="1" i="1" smtClean="0">
                          <a:solidFill>
                            <a:srgbClr val="0E5772"/>
                          </a:solidFill>
                          <a:latin typeface="Cambria Math" panose="02040503050406030204" pitchFamily="18" charset="0"/>
                          <a:ea typeface="Cambria Math" panose="02040503050406030204" pitchFamily="18" charset="0"/>
                        </a:rPr>
                        <m:t>(</m:t>
                      </m:r>
                      <m:sSub>
                        <m:sSubPr>
                          <m:ctrlPr>
                            <a:rPr lang="en-US" altLang="zh-TW" b="1" i="1" smtClean="0">
                              <a:solidFill>
                                <a:srgbClr val="0E5772"/>
                              </a:solidFill>
                              <a:latin typeface="Cambria Math" panose="02040503050406030204" pitchFamily="18" charset="0"/>
                              <a:ea typeface="Cambria Math" panose="02040503050406030204" pitchFamily="18" charset="0"/>
                            </a:rPr>
                          </m:ctrlPr>
                        </m:sSubPr>
                        <m:e>
                          <m:r>
                            <a:rPr lang="en-US" altLang="zh-TW" b="1" i="1" smtClean="0">
                              <a:solidFill>
                                <a:srgbClr val="0E5772"/>
                              </a:solidFill>
                              <a:latin typeface="Cambria Math" panose="02040503050406030204" pitchFamily="18" charset="0"/>
                              <a:ea typeface="Cambria Math" panose="02040503050406030204" pitchFamily="18" charset="0"/>
                            </a:rPr>
                            <m:t>𝑫</m:t>
                          </m:r>
                        </m:e>
                        <m:sub>
                          <m:r>
                            <a:rPr lang="en-US" altLang="zh-TW" b="1" i="1" smtClean="0">
                              <a:solidFill>
                                <a:srgbClr val="0E5772"/>
                              </a:solidFill>
                              <a:latin typeface="Cambria Math" panose="02040503050406030204" pitchFamily="18" charset="0"/>
                              <a:ea typeface="Cambria Math" panose="02040503050406030204" pitchFamily="18" charset="0"/>
                            </a:rPr>
                            <m:t>𝒄</m:t>
                          </m:r>
                        </m:sub>
                      </m:sSub>
                      <m:r>
                        <a:rPr lang="en-US" altLang="zh-TW" b="1" i="1" smtClean="0">
                          <a:solidFill>
                            <a:srgbClr val="0E5772"/>
                          </a:solidFill>
                          <a:latin typeface="Cambria Math" panose="02040503050406030204" pitchFamily="18" charset="0"/>
                          <a:ea typeface="Cambria Math" panose="02040503050406030204" pitchFamily="18" charset="0"/>
                        </a:rPr>
                        <m:t>)</m:t>
                      </m:r>
                    </m:oMath>
                  </m:oMathPara>
                </a14:m>
                <a:endParaRPr lang="zh-TW" altLang="en-US" b="1" dirty="0">
                  <a:latin typeface="Arial" panose="020B0604020202020204" pitchFamily="34" charset="0"/>
                  <a:cs typeface="Arial" panose="020B0604020202020204" pitchFamily="34" charset="0"/>
                </a:endParaRPr>
              </a:p>
            </p:txBody>
          </p:sp>
        </mc:Choice>
        <mc:Fallback xmlns="">
          <p:sp>
            <p:nvSpPr>
              <p:cNvPr id="15" name="文字方塊 14">
                <a:extLst>
                  <a:ext uri="{FF2B5EF4-FFF2-40B4-BE49-F238E27FC236}">
                    <a16:creationId xmlns:a16="http://schemas.microsoft.com/office/drawing/2014/main" id="{6094332F-65A6-4F57-84F6-231497109DA8}"/>
                  </a:ext>
                </a:extLst>
              </p:cNvPr>
              <p:cNvSpPr txBox="1">
                <a:spLocks noRot="1" noChangeAspect="1" noMove="1" noResize="1" noEditPoints="1" noAdjustHandles="1" noChangeArrowheads="1" noChangeShapeType="1" noTextEdit="1"/>
              </p:cNvSpPr>
              <p:nvPr/>
            </p:nvSpPr>
            <p:spPr>
              <a:xfrm>
                <a:off x="8587143" y="4587207"/>
                <a:ext cx="2793906" cy="276999"/>
              </a:xfrm>
              <a:prstGeom prst="rect">
                <a:avLst/>
              </a:prstGeom>
              <a:blipFill>
                <a:blip r:embed="rId6"/>
                <a:stretch>
                  <a:fillRect r="-873" b="-3478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a:extLst>
                  <a:ext uri="{FF2B5EF4-FFF2-40B4-BE49-F238E27FC236}">
                    <a16:creationId xmlns:a16="http://schemas.microsoft.com/office/drawing/2014/main" id="{129D61BD-1EEF-4118-B4E2-728F03521693}"/>
                  </a:ext>
                </a:extLst>
              </p:cNvPr>
              <p:cNvSpPr txBox="1"/>
              <p:nvPr/>
            </p:nvSpPr>
            <p:spPr>
              <a:xfrm>
                <a:off x="7879571" y="4892008"/>
                <a:ext cx="2393540" cy="5736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subSup"/>
                          <m:ctrlPr>
                            <a:rPr lang="en-US" altLang="zh-TW" b="1" i="1" smtClean="0">
                              <a:solidFill>
                                <a:srgbClr val="0E5772"/>
                              </a:solidFill>
                              <a:latin typeface="Cambria Math" panose="02040503050406030204" pitchFamily="18" charset="0"/>
                            </a:rPr>
                          </m:ctrlPr>
                        </m:naryPr>
                        <m:sub>
                          <m:r>
                            <m:rPr>
                              <m:brk m:alnAt="25"/>
                            </m:rPr>
                            <a:rPr lang="en-US" altLang="zh-TW" b="1" i="1" smtClean="0">
                              <a:solidFill>
                                <a:srgbClr val="0E5772"/>
                              </a:solidFill>
                              <a:latin typeface="Cambria Math" panose="02040503050406030204" pitchFamily="18" charset="0"/>
                            </a:rPr>
                            <m:t>𝒄</m:t>
                          </m:r>
                          <m:r>
                            <a:rPr lang="en-US" altLang="zh-TW" b="1" i="1" smtClean="0">
                              <a:solidFill>
                                <a:srgbClr val="0E5772"/>
                              </a:solidFill>
                              <a:latin typeface="Cambria Math" panose="02040503050406030204" pitchFamily="18" charset="0"/>
                            </a:rPr>
                            <m:t>=</m:t>
                          </m:r>
                          <m:r>
                            <a:rPr lang="en-US" altLang="zh-TW" b="1" i="1" smtClean="0">
                              <a:solidFill>
                                <a:srgbClr val="0E5772"/>
                              </a:solidFill>
                              <a:latin typeface="Cambria Math" panose="02040503050406030204" pitchFamily="18" charset="0"/>
                            </a:rPr>
                            <m:t>𝟏</m:t>
                          </m:r>
                        </m:sub>
                        <m:sup>
                          <m:r>
                            <a:rPr lang="en-US" altLang="zh-TW" b="1" i="1" smtClean="0">
                              <a:solidFill>
                                <a:srgbClr val="0E5772"/>
                              </a:solidFill>
                              <a:latin typeface="Cambria Math" panose="02040503050406030204" pitchFamily="18" charset="0"/>
                            </a:rPr>
                            <m:t>𝑪</m:t>
                          </m:r>
                        </m:sup>
                        <m:e>
                          <m:d>
                            <m:dPr>
                              <m:begChr m:val="["/>
                              <m:endChr m:val="]"/>
                              <m:ctrlPr>
                                <a:rPr lang="en-US" altLang="zh-TW" b="1" i="1" smtClean="0">
                                  <a:solidFill>
                                    <a:srgbClr val="0E5772"/>
                                  </a:solidFill>
                                  <a:latin typeface="Cambria Math" panose="02040503050406030204" pitchFamily="18" charset="0"/>
                                </a:rPr>
                              </m:ctrlPr>
                            </m:dPr>
                            <m:e>
                              <m:r>
                                <a:rPr lang="en-US" altLang="zh-TW" b="1" i="1" smtClean="0">
                                  <a:solidFill>
                                    <a:srgbClr val="0E5772"/>
                                  </a:solidFill>
                                  <a:latin typeface="Cambria Math" panose="02040503050406030204" pitchFamily="18" charset="0"/>
                                </a:rPr>
                                <m:t>𝒃</m:t>
                              </m:r>
                              <m:d>
                                <m:dPr>
                                  <m:ctrlPr>
                                    <a:rPr lang="en-US" altLang="zh-TW" b="1" i="1" smtClean="0">
                                      <a:solidFill>
                                        <a:srgbClr val="0E5772"/>
                                      </a:solidFill>
                                      <a:latin typeface="Cambria Math" panose="02040503050406030204" pitchFamily="18" charset="0"/>
                                    </a:rPr>
                                  </m:ctrlPr>
                                </m:dPr>
                                <m:e>
                                  <m:r>
                                    <a:rPr lang="en-US" altLang="zh-TW" b="1" i="1" smtClean="0">
                                      <a:solidFill>
                                        <a:srgbClr val="0E5772"/>
                                      </a:solidFill>
                                      <a:latin typeface="Cambria Math" panose="02040503050406030204" pitchFamily="18" charset="0"/>
                                    </a:rPr>
                                    <m:t>𝒙</m:t>
                                  </m:r>
                                </m:e>
                              </m:d>
                              <m:r>
                                <a:rPr lang="en-US" altLang="zh-TW" b="1" i="1" smtClean="0">
                                  <a:solidFill>
                                    <a:srgbClr val="0E5772"/>
                                  </a:solidFill>
                                  <a:latin typeface="Cambria Math" panose="02040503050406030204" pitchFamily="18" charset="0"/>
                                </a:rPr>
                                <m:t>=</m:t>
                              </m:r>
                              <m:r>
                                <a:rPr lang="en-US" altLang="zh-TW" b="1" i="1" smtClean="0">
                                  <a:solidFill>
                                    <a:srgbClr val="0E5772"/>
                                  </a:solidFill>
                                  <a:latin typeface="Cambria Math" panose="02040503050406030204" pitchFamily="18" charset="0"/>
                                </a:rPr>
                                <m:t>𝒄</m:t>
                              </m:r>
                            </m:e>
                          </m:d>
                          <m:sSub>
                            <m:sSubPr>
                              <m:ctrlPr>
                                <a:rPr lang="en-US" altLang="zh-TW" b="1" i="1" smtClean="0">
                                  <a:solidFill>
                                    <a:srgbClr val="0E5772"/>
                                  </a:solidFill>
                                  <a:latin typeface="Cambria Math" panose="02040503050406030204" pitchFamily="18" charset="0"/>
                                </a:rPr>
                              </m:ctrlPr>
                            </m:sSubPr>
                            <m:e>
                              <m:r>
                                <a:rPr lang="en-US" altLang="zh-TW" b="1" i="1" smtClean="0">
                                  <a:solidFill>
                                    <a:srgbClr val="0E5772"/>
                                  </a:solidFill>
                                  <a:latin typeface="Cambria Math" panose="02040503050406030204" pitchFamily="18" charset="0"/>
                                </a:rPr>
                                <m:t>𝑮</m:t>
                              </m:r>
                            </m:e>
                            <m:sub>
                              <m:r>
                                <a:rPr lang="en-US" altLang="zh-TW" b="1" i="1" smtClean="0">
                                  <a:solidFill>
                                    <a:srgbClr val="0E5772"/>
                                  </a:solidFill>
                                  <a:latin typeface="Cambria Math" panose="02040503050406030204" pitchFamily="18" charset="0"/>
                                </a:rPr>
                                <m:t>𝒄</m:t>
                              </m:r>
                            </m:sub>
                          </m:sSub>
                          <m:r>
                            <a:rPr lang="en-US" altLang="zh-TW" b="1" i="1" smtClean="0">
                              <a:solidFill>
                                <a:srgbClr val="0E5772"/>
                              </a:solidFill>
                              <a:latin typeface="Cambria Math" panose="02040503050406030204" pitchFamily="18" charset="0"/>
                            </a:rPr>
                            <m:t>(</m:t>
                          </m:r>
                          <m:r>
                            <a:rPr lang="en-US" altLang="zh-TW" b="1" i="1" smtClean="0">
                              <a:solidFill>
                                <a:srgbClr val="0E5772"/>
                              </a:solidFill>
                              <a:latin typeface="Cambria Math" panose="02040503050406030204" pitchFamily="18" charset="0"/>
                            </a:rPr>
                            <m:t>𝒙</m:t>
                          </m:r>
                          <m:r>
                            <a:rPr lang="en-US" altLang="zh-TW" b="1" i="1" smtClean="0">
                              <a:solidFill>
                                <a:srgbClr val="0E5772"/>
                              </a:solidFill>
                              <a:latin typeface="Cambria Math" panose="02040503050406030204" pitchFamily="18" charset="0"/>
                            </a:rPr>
                            <m:t>)</m:t>
                          </m:r>
                        </m:e>
                      </m:nary>
                      <m:r>
                        <a:rPr lang="en-US" altLang="zh-TW" b="1" i="1" smtClean="0">
                          <a:solidFill>
                            <a:srgbClr val="0E5772"/>
                          </a:solidFill>
                          <a:latin typeface="Cambria Math" panose="02040503050406030204" pitchFamily="18" charset="0"/>
                          <a:ea typeface="Cambria Math" panose="02040503050406030204" pitchFamily="18" charset="0"/>
                        </a:rPr>
                        <m:t>)</m:t>
                      </m:r>
                    </m:oMath>
                  </m:oMathPara>
                </a14:m>
                <a:endParaRPr lang="zh-TW" altLang="en-US" b="1" dirty="0">
                  <a:latin typeface="Arial" panose="020B0604020202020204" pitchFamily="34" charset="0"/>
                  <a:cs typeface="Arial" panose="020B0604020202020204" pitchFamily="34" charset="0"/>
                </a:endParaRPr>
              </a:p>
            </p:txBody>
          </p:sp>
        </mc:Choice>
        <mc:Fallback xmlns="">
          <p:sp>
            <p:nvSpPr>
              <p:cNvPr id="16" name="文字方塊 15">
                <a:extLst>
                  <a:ext uri="{FF2B5EF4-FFF2-40B4-BE49-F238E27FC236}">
                    <a16:creationId xmlns:a16="http://schemas.microsoft.com/office/drawing/2014/main" id="{129D61BD-1EEF-4118-B4E2-728F03521693}"/>
                  </a:ext>
                </a:extLst>
              </p:cNvPr>
              <p:cNvSpPr txBox="1">
                <a:spLocks noRot="1" noChangeAspect="1" noMove="1" noResize="1" noEditPoints="1" noAdjustHandles="1" noChangeArrowheads="1" noChangeShapeType="1" noTextEdit="1"/>
              </p:cNvSpPr>
              <p:nvPr/>
            </p:nvSpPr>
            <p:spPr>
              <a:xfrm>
                <a:off x="7879571" y="4892008"/>
                <a:ext cx="2393540" cy="573683"/>
              </a:xfrm>
              <a:prstGeom prst="rect">
                <a:avLst/>
              </a:prstGeom>
              <a:blipFill>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文字方塊 16">
                <a:extLst>
                  <a:ext uri="{FF2B5EF4-FFF2-40B4-BE49-F238E27FC236}">
                    <a16:creationId xmlns:a16="http://schemas.microsoft.com/office/drawing/2014/main" id="{937AC5A3-EBB7-4390-BBB6-4F52FE0630E6}"/>
                  </a:ext>
                </a:extLst>
              </p:cNvPr>
              <p:cNvSpPr txBox="1"/>
              <p:nvPr/>
            </p:nvSpPr>
            <p:spPr>
              <a:xfrm>
                <a:off x="9864351" y="3062944"/>
                <a:ext cx="6251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b="1" i="1" smtClean="0">
                              <a:solidFill>
                                <a:srgbClr val="0E5772"/>
                              </a:solidFill>
                              <a:latin typeface="Cambria Math" panose="02040503050406030204" pitchFamily="18" charset="0"/>
                            </a:rPr>
                          </m:ctrlPr>
                        </m:sSubPr>
                        <m:e>
                          <m:r>
                            <a:rPr lang="en-US" altLang="zh-TW" b="1" i="1" smtClean="0">
                              <a:solidFill>
                                <a:srgbClr val="0E5772"/>
                              </a:solidFill>
                              <a:latin typeface="Cambria Math" panose="02040503050406030204" pitchFamily="18" charset="0"/>
                            </a:rPr>
                            <m:t>𝒈</m:t>
                          </m:r>
                        </m:e>
                        <m:sub>
                          <m:r>
                            <a:rPr lang="en-US" altLang="zh-TW" b="1" i="1" smtClean="0">
                              <a:solidFill>
                                <a:srgbClr val="0E5772"/>
                              </a:solidFill>
                              <a:latin typeface="Cambria Math" panose="02040503050406030204" pitchFamily="18" charset="0"/>
                            </a:rPr>
                            <m:t>𝒕</m:t>
                          </m:r>
                        </m:sub>
                      </m:sSub>
                      <m:r>
                        <a:rPr lang="en-US" altLang="zh-TW" b="1" i="1" smtClean="0">
                          <a:solidFill>
                            <a:srgbClr val="0E5772"/>
                          </a:solidFill>
                          <a:latin typeface="Cambria Math" panose="02040503050406030204" pitchFamily="18" charset="0"/>
                        </a:rPr>
                        <m:t>(</m:t>
                      </m:r>
                      <m:r>
                        <a:rPr lang="en-US" altLang="zh-TW" b="1" i="1" smtClean="0">
                          <a:solidFill>
                            <a:srgbClr val="0E5772"/>
                          </a:solidFill>
                          <a:latin typeface="Cambria Math" panose="02040503050406030204" pitchFamily="18" charset="0"/>
                        </a:rPr>
                        <m:t>𝒙</m:t>
                      </m:r>
                      <m:r>
                        <a:rPr lang="en-US" altLang="zh-TW" b="1" i="1" smtClean="0">
                          <a:solidFill>
                            <a:srgbClr val="0E5772"/>
                          </a:solidFill>
                          <a:latin typeface="Cambria Math" panose="02040503050406030204" pitchFamily="18" charset="0"/>
                        </a:rPr>
                        <m:t>)</m:t>
                      </m:r>
                    </m:oMath>
                  </m:oMathPara>
                </a14:m>
                <a:endParaRPr lang="zh-TW" altLang="en-US" b="1" dirty="0">
                  <a:latin typeface="Arial" panose="020B0604020202020204" pitchFamily="34" charset="0"/>
                  <a:cs typeface="Arial" panose="020B0604020202020204" pitchFamily="34" charset="0"/>
                </a:endParaRPr>
              </a:p>
            </p:txBody>
          </p:sp>
        </mc:Choice>
        <mc:Fallback xmlns="">
          <p:sp>
            <p:nvSpPr>
              <p:cNvPr id="17" name="文字方塊 16">
                <a:extLst>
                  <a:ext uri="{FF2B5EF4-FFF2-40B4-BE49-F238E27FC236}">
                    <a16:creationId xmlns:a16="http://schemas.microsoft.com/office/drawing/2014/main" id="{937AC5A3-EBB7-4390-BBB6-4F52FE0630E6}"/>
                  </a:ext>
                </a:extLst>
              </p:cNvPr>
              <p:cNvSpPr txBox="1">
                <a:spLocks noRot="1" noChangeAspect="1" noMove="1" noResize="1" noEditPoints="1" noAdjustHandles="1" noChangeArrowheads="1" noChangeShapeType="1" noTextEdit="1"/>
              </p:cNvSpPr>
              <p:nvPr/>
            </p:nvSpPr>
            <p:spPr>
              <a:xfrm>
                <a:off x="9864351" y="3062944"/>
                <a:ext cx="625108" cy="276999"/>
              </a:xfrm>
              <a:prstGeom prst="rect">
                <a:avLst/>
              </a:prstGeom>
              <a:blipFill>
                <a:blip r:embed="rId8"/>
                <a:stretch>
                  <a:fillRect l="-7767" r="-12621" b="-34783"/>
                </a:stretch>
              </a:blipFill>
            </p:spPr>
            <p:txBody>
              <a:bodyPr/>
              <a:lstStyle/>
              <a:p>
                <a:r>
                  <a:rPr lang="zh-TW" altLang="en-US">
                    <a:noFill/>
                  </a:rPr>
                  <a:t> </a:t>
                </a:r>
              </a:p>
            </p:txBody>
          </p:sp>
        </mc:Fallback>
      </mc:AlternateContent>
      <p:sp>
        <p:nvSpPr>
          <p:cNvPr id="18" name="文字方塊 17">
            <a:extLst>
              <a:ext uri="{FF2B5EF4-FFF2-40B4-BE49-F238E27FC236}">
                <a16:creationId xmlns:a16="http://schemas.microsoft.com/office/drawing/2014/main" id="{000917AC-A266-421C-B006-515FB191E76E}"/>
              </a:ext>
            </a:extLst>
          </p:cNvPr>
          <p:cNvSpPr txBox="1"/>
          <p:nvPr/>
        </p:nvSpPr>
        <p:spPr>
          <a:xfrm>
            <a:off x="6463111" y="5790841"/>
            <a:ext cx="5018315" cy="615553"/>
          </a:xfrm>
          <a:prstGeom prst="rect">
            <a:avLst/>
          </a:prstGeom>
          <a:noFill/>
        </p:spPr>
        <p:txBody>
          <a:bodyPr wrap="square" lIns="0" tIns="0" rIns="0" bIns="0" rtlCol="0">
            <a:spAutoFit/>
          </a:bodyPr>
          <a:lstStyle/>
          <a:p>
            <a:r>
              <a:rPr lang="en-US" altLang="zh-TW" sz="2000" dirty="0">
                <a:solidFill>
                  <a:srgbClr val="0E5772"/>
                </a:solidFill>
              </a:rPr>
              <a:t>Four choices: number of branches, branching criteria, termination criteria, &amp; base hypothesis</a:t>
            </a:r>
            <a:endParaRPr lang="zh-TW" altLang="en-US" sz="1600" dirty="0"/>
          </a:p>
        </p:txBody>
      </p:sp>
      <p:sp>
        <p:nvSpPr>
          <p:cNvPr id="57" name="文字方塊 56">
            <a:extLst>
              <a:ext uri="{FF2B5EF4-FFF2-40B4-BE49-F238E27FC236}">
                <a16:creationId xmlns:a16="http://schemas.microsoft.com/office/drawing/2014/main" id="{459CA1E7-4D7D-449B-A6FC-9FA118BF5B0C}"/>
              </a:ext>
            </a:extLst>
          </p:cNvPr>
          <p:cNvSpPr txBox="1"/>
          <p:nvPr/>
        </p:nvSpPr>
        <p:spPr>
          <a:xfrm>
            <a:off x="859973" y="816428"/>
            <a:ext cx="4923714" cy="461665"/>
          </a:xfrm>
          <a:prstGeom prst="rect">
            <a:avLst/>
          </a:prstGeom>
          <a:noFill/>
        </p:spPr>
        <p:txBody>
          <a:bodyPr wrap="square" rtlCol="0">
            <a:spAutoFit/>
          </a:bodyPr>
          <a:lstStyle/>
          <a:p>
            <a:r>
              <a:rPr lang="en-US" altLang="zh-TW" sz="2400" b="1" dirty="0">
                <a:solidFill>
                  <a:srgbClr val="0E5772"/>
                </a:solidFill>
              </a:rPr>
              <a:t>task: distinguish people by gender </a:t>
            </a:r>
            <a:endParaRPr lang="zh-TW" altLang="en-US" sz="2400" b="1" dirty="0">
              <a:solidFill>
                <a:srgbClr val="0E5772"/>
              </a:solidFill>
            </a:endParaRPr>
          </a:p>
        </p:txBody>
      </p:sp>
      <p:grpSp>
        <p:nvGrpSpPr>
          <p:cNvPr id="68" name="群組 67">
            <a:extLst>
              <a:ext uri="{FF2B5EF4-FFF2-40B4-BE49-F238E27FC236}">
                <a16:creationId xmlns:a16="http://schemas.microsoft.com/office/drawing/2014/main" id="{C9A83BB1-BA7F-45BA-81FC-9E100E2E004A}"/>
              </a:ext>
            </a:extLst>
          </p:cNvPr>
          <p:cNvGrpSpPr/>
          <p:nvPr/>
        </p:nvGrpSpPr>
        <p:grpSpPr>
          <a:xfrm>
            <a:off x="368152" y="1505513"/>
            <a:ext cx="5707642" cy="4798886"/>
            <a:chOff x="368152" y="1505513"/>
            <a:chExt cx="5707642" cy="4798886"/>
          </a:xfrm>
        </p:grpSpPr>
        <p:grpSp>
          <p:nvGrpSpPr>
            <p:cNvPr id="56" name="群組 55">
              <a:extLst>
                <a:ext uri="{FF2B5EF4-FFF2-40B4-BE49-F238E27FC236}">
                  <a16:creationId xmlns:a16="http://schemas.microsoft.com/office/drawing/2014/main" id="{B6E2F752-6707-4C94-B297-A7AD95B74CA1}"/>
                </a:ext>
              </a:extLst>
            </p:cNvPr>
            <p:cNvGrpSpPr/>
            <p:nvPr/>
          </p:nvGrpSpPr>
          <p:grpSpPr>
            <a:xfrm>
              <a:off x="393490" y="1505513"/>
              <a:ext cx="5508943" cy="4798886"/>
              <a:chOff x="262858" y="1135399"/>
              <a:chExt cx="5508943" cy="4798886"/>
            </a:xfrm>
          </p:grpSpPr>
          <p:sp>
            <p:nvSpPr>
              <p:cNvPr id="9" name="矩形: 圓角 8">
                <a:extLst>
                  <a:ext uri="{FF2B5EF4-FFF2-40B4-BE49-F238E27FC236}">
                    <a16:creationId xmlns:a16="http://schemas.microsoft.com/office/drawing/2014/main" id="{17B5BCE0-D4EB-4476-A6C7-CD625C3B2F58}"/>
                  </a:ext>
                </a:extLst>
              </p:cNvPr>
              <p:cNvSpPr/>
              <p:nvPr/>
            </p:nvSpPr>
            <p:spPr>
              <a:xfrm>
                <a:off x="1592824" y="1135399"/>
                <a:ext cx="2855120" cy="920724"/>
              </a:xfrm>
              <a:prstGeom prst="roundRect">
                <a:avLst/>
              </a:prstGeom>
              <a:noFill/>
              <a:ln w="28575">
                <a:solidFill>
                  <a:srgbClr val="0E5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9" name="圖片 18">
                <a:extLst>
                  <a:ext uri="{FF2B5EF4-FFF2-40B4-BE49-F238E27FC236}">
                    <a16:creationId xmlns:a16="http://schemas.microsoft.com/office/drawing/2014/main" id="{F1B696FD-8D26-4F3E-9BBA-6AD2E748061B}"/>
                  </a:ext>
                </a:extLst>
              </p:cNvPr>
              <p:cNvPicPr>
                <a:picLocks noChangeAspect="1"/>
              </p:cNvPicPr>
              <p:nvPr/>
            </p:nvPicPr>
            <p:blipFill>
              <a:blip r:embed="rId9"/>
              <a:stretch>
                <a:fillRect/>
              </a:stretch>
            </p:blipFill>
            <p:spPr>
              <a:xfrm>
                <a:off x="1893947" y="1252741"/>
                <a:ext cx="642424" cy="691841"/>
              </a:xfrm>
              <a:prstGeom prst="rect">
                <a:avLst/>
              </a:prstGeom>
            </p:spPr>
          </p:pic>
          <p:sp>
            <p:nvSpPr>
              <p:cNvPr id="20" name="矩形: 圓角 19">
                <a:extLst>
                  <a:ext uri="{FF2B5EF4-FFF2-40B4-BE49-F238E27FC236}">
                    <a16:creationId xmlns:a16="http://schemas.microsoft.com/office/drawing/2014/main" id="{4FEAD6E6-330C-41E3-909A-3F78E7B86DB0}"/>
                  </a:ext>
                </a:extLst>
              </p:cNvPr>
              <p:cNvSpPr/>
              <p:nvPr/>
            </p:nvSpPr>
            <p:spPr>
              <a:xfrm>
                <a:off x="781114" y="2964970"/>
                <a:ext cx="1619730" cy="920724"/>
              </a:xfrm>
              <a:prstGeom prst="roundRect">
                <a:avLst/>
              </a:prstGeom>
              <a:noFill/>
              <a:ln w="28575">
                <a:solidFill>
                  <a:srgbClr val="0E5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圓角 20">
                <a:extLst>
                  <a:ext uri="{FF2B5EF4-FFF2-40B4-BE49-F238E27FC236}">
                    <a16:creationId xmlns:a16="http://schemas.microsoft.com/office/drawing/2014/main" id="{31DB7C3D-FEE2-4DFD-AE2A-7A014429B19F}"/>
                  </a:ext>
                </a:extLst>
              </p:cNvPr>
              <p:cNvSpPr/>
              <p:nvPr/>
            </p:nvSpPr>
            <p:spPr>
              <a:xfrm>
                <a:off x="3633816" y="2964970"/>
                <a:ext cx="1619730" cy="920724"/>
              </a:xfrm>
              <a:prstGeom prst="roundRect">
                <a:avLst/>
              </a:prstGeom>
              <a:noFill/>
              <a:ln w="28575">
                <a:solidFill>
                  <a:srgbClr val="0E5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圓角 21">
                <a:extLst>
                  <a:ext uri="{FF2B5EF4-FFF2-40B4-BE49-F238E27FC236}">
                    <a16:creationId xmlns:a16="http://schemas.microsoft.com/office/drawing/2014/main" id="{1F68E46F-C58E-4CFF-B671-7C01F5896384}"/>
                  </a:ext>
                </a:extLst>
              </p:cNvPr>
              <p:cNvSpPr/>
              <p:nvPr/>
            </p:nvSpPr>
            <p:spPr>
              <a:xfrm>
                <a:off x="262858" y="5013561"/>
                <a:ext cx="1123599" cy="920724"/>
              </a:xfrm>
              <a:prstGeom prst="roundRect">
                <a:avLst/>
              </a:prstGeom>
              <a:noFill/>
              <a:ln w="28575">
                <a:solidFill>
                  <a:srgbClr val="0E5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圓角 22">
                <a:extLst>
                  <a:ext uri="{FF2B5EF4-FFF2-40B4-BE49-F238E27FC236}">
                    <a16:creationId xmlns:a16="http://schemas.microsoft.com/office/drawing/2014/main" id="{42BDC54B-A913-4B4C-AC12-18D0CCE63744}"/>
                  </a:ext>
                </a:extLst>
              </p:cNvPr>
              <p:cNvSpPr/>
              <p:nvPr/>
            </p:nvSpPr>
            <p:spPr>
              <a:xfrm>
                <a:off x="1795500" y="5013441"/>
                <a:ext cx="1123599" cy="920724"/>
              </a:xfrm>
              <a:prstGeom prst="roundRect">
                <a:avLst/>
              </a:prstGeom>
              <a:noFill/>
              <a:ln w="28575">
                <a:solidFill>
                  <a:srgbClr val="0E5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圓角 25">
                <a:extLst>
                  <a:ext uri="{FF2B5EF4-FFF2-40B4-BE49-F238E27FC236}">
                    <a16:creationId xmlns:a16="http://schemas.microsoft.com/office/drawing/2014/main" id="{723225A5-57C2-4C99-B568-5B353014AD9F}"/>
                  </a:ext>
                </a:extLst>
              </p:cNvPr>
              <p:cNvSpPr/>
              <p:nvPr/>
            </p:nvSpPr>
            <p:spPr>
              <a:xfrm>
                <a:off x="3115560" y="5013441"/>
                <a:ext cx="1123599" cy="920724"/>
              </a:xfrm>
              <a:prstGeom prst="roundRect">
                <a:avLst/>
              </a:prstGeom>
              <a:noFill/>
              <a:ln w="28575">
                <a:solidFill>
                  <a:srgbClr val="0E5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圓角 26">
                <a:extLst>
                  <a:ext uri="{FF2B5EF4-FFF2-40B4-BE49-F238E27FC236}">
                    <a16:creationId xmlns:a16="http://schemas.microsoft.com/office/drawing/2014/main" id="{30700F2C-23D2-4286-B34F-88EA80D92575}"/>
                  </a:ext>
                </a:extLst>
              </p:cNvPr>
              <p:cNvSpPr/>
              <p:nvPr/>
            </p:nvSpPr>
            <p:spPr>
              <a:xfrm>
                <a:off x="4648202" y="5013441"/>
                <a:ext cx="1123599" cy="920724"/>
              </a:xfrm>
              <a:prstGeom prst="roundRect">
                <a:avLst/>
              </a:prstGeom>
              <a:noFill/>
              <a:ln w="28575">
                <a:solidFill>
                  <a:srgbClr val="0E5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9" name="接點: 肘形 28">
                <a:extLst>
                  <a:ext uri="{FF2B5EF4-FFF2-40B4-BE49-F238E27FC236}">
                    <a16:creationId xmlns:a16="http://schemas.microsoft.com/office/drawing/2014/main" id="{AAD5C4F8-8C51-476C-86C6-CC68810A31EB}"/>
                  </a:ext>
                </a:extLst>
              </p:cNvPr>
              <p:cNvCxnSpPr>
                <a:stCxn id="9" idx="2"/>
                <a:endCxn id="20" idx="0"/>
              </p:cNvCxnSpPr>
              <p:nvPr/>
            </p:nvCxnSpPr>
            <p:spPr>
              <a:xfrm rot="5400000">
                <a:off x="1851259" y="1795844"/>
                <a:ext cx="908847" cy="1429405"/>
              </a:xfrm>
              <a:prstGeom prst="bentConnector3">
                <a:avLst/>
              </a:prstGeom>
              <a:ln w="38100">
                <a:solidFill>
                  <a:srgbClr val="0E577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接點: 肘形 29">
                <a:extLst>
                  <a:ext uri="{FF2B5EF4-FFF2-40B4-BE49-F238E27FC236}">
                    <a16:creationId xmlns:a16="http://schemas.microsoft.com/office/drawing/2014/main" id="{17C13475-4C2A-41E8-AF04-D8ADA2660258}"/>
                  </a:ext>
                </a:extLst>
              </p:cNvPr>
              <p:cNvCxnSpPr>
                <a:cxnSpLocks/>
                <a:stCxn id="9" idx="2"/>
                <a:endCxn id="21" idx="0"/>
              </p:cNvCxnSpPr>
              <p:nvPr/>
            </p:nvCxnSpPr>
            <p:spPr>
              <a:xfrm rot="16200000" flipH="1">
                <a:off x="3277609" y="1798897"/>
                <a:ext cx="908847" cy="1423297"/>
              </a:xfrm>
              <a:prstGeom prst="bentConnector3">
                <a:avLst>
                  <a:gd name="adj1" fmla="val 50000"/>
                </a:avLst>
              </a:prstGeom>
              <a:ln w="38100">
                <a:solidFill>
                  <a:srgbClr val="0E577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接點: 肘形 32">
                <a:extLst>
                  <a:ext uri="{FF2B5EF4-FFF2-40B4-BE49-F238E27FC236}">
                    <a16:creationId xmlns:a16="http://schemas.microsoft.com/office/drawing/2014/main" id="{4CD61E74-6F25-4009-A2E0-3B10C6BEDA7C}"/>
                  </a:ext>
                </a:extLst>
              </p:cNvPr>
              <p:cNvCxnSpPr>
                <a:cxnSpLocks/>
                <a:stCxn id="20" idx="2"/>
                <a:endCxn id="22" idx="0"/>
              </p:cNvCxnSpPr>
              <p:nvPr/>
            </p:nvCxnSpPr>
            <p:spPr>
              <a:xfrm rot="5400000">
                <a:off x="643886" y="4066467"/>
                <a:ext cx="1127867" cy="766321"/>
              </a:xfrm>
              <a:prstGeom prst="bentConnector3">
                <a:avLst>
                  <a:gd name="adj1" fmla="val 50000"/>
                </a:avLst>
              </a:prstGeom>
              <a:ln w="38100">
                <a:solidFill>
                  <a:srgbClr val="0E577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接點: 肘形 35">
                <a:extLst>
                  <a:ext uri="{FF2B5EF4-FFF2-40B4-BE49-F238E27FC236}">
                    <a16:creationId xmlns:a16="http://schemas.microsoft.com/office/drawing/2014/main" id="{6A7EFED8-68D0-44F7-AAD8-5D613797EF69}"/>
                  </a:ext>
                </a:extLst>
              </p:cNvPr>
              <p:cNvCxnSpPr>
                <a:cxnSpLocks/>
                <a:stCxn id="20" idx="2"/>
                <a:endCxn id="23" idx="0"/>
              </p:cNvCxnSpPr>
              <p:nvPr/>
            </p:nvCxnSpPr>
            <p:spPr>
              <a:xfrm rot="16200000" flipH="1">
                <a:off x="1410266" y="4066406"/>
                <a:ext cx="1127747" cy="766321"/>
              </a:xfrm>
              <a:prstGeom prst="bentConnector3">
                <a:avLst>
                  <a:gd name="adj1" fmla="val 50000"/>
                </a:avLst>
              </a:prstGeom>
              <a:ln w="38100">
                <a:solidFill>
                  <a:srgbClr val="0E577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接點: 肘形 38">
                <a:extLst>
                  <a:ext uri="{FF2B5EF4-FFF2-40B4-BE49-F238E27FC236}">
                    <a16:creationId xmlns:a16="http://schemas.microsoft.com/office/drawing/2014/main" id="{DFF20F52-6391-4719-830C-D54A854EDA59}"/>
                  </a:ext>
                </a:extLst>
              </p:cNvPr>
              <p:cNvCxnSpPr>
                <a:cxnSpLocks/>
                <a:stCxn id="21" idx="2"/>
                <a:endCxn id="26" idx="0"/>
              </p:cNvCxnSpPr>
              <p:nvPr/>
            </p:nvCxnSpPr>
            <p:spPr>
              <a:xfrm rot="5400000">
                <a:off x="3496648" y="4066407"/>
                <a:ext cx="1127747" cy="766321"/>
              </a:xfrm>
              <a:prstGeom prst="bentConnector3">
                <a:avLst>
                  <a:gd name="adj1" fmla="val 50000"/>
                </a:avLst>
              </a:prstGeom>
              <a:ln w="38100">
                <a:solidFill>
                  <a:srgbClr val="0E577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接點: 肘形 41">
                <a:extLst>
                  <a:ext uri="{FF2B5EF4-FFF2-40B4-BE49-F238E27FC236}">
                    <a16:creationId xmlns:a16="http://schemas.microsoft.com/office/drawing/2014/main" id="{1C208333-01AB-4837-B32F-14420795101A}"/>
                  </a:ext>
                </a:extLst>
              </p:cNvPr>
              <p:cNvCxnSpPr>
                <a:cxnSpLocks/>
                <a:stCxn id="21" idx="2"/>
                <a:endCxn id="27" idx="0"/>
              </p:cNvCxnSpPr>
              <p:nvPr/>
            </p:nvCxnSpPr>
            <p:spPr>
              <a:xfrm rot="16200000" flipH="1">
                <a:off x="4262968" y="4066406"/>
                <a:ext cx="1127747" cy="766321"/>
              </a:xfrm>
              <a:prstGeom prst="bentConnector3">
                <a:avLst>
                  <a:gd name="adj1" fmla="val 50000"/>
                </a:avLst>
              </a:prstGeom>
              <a:ln w="38100">
                <a:solidFill>
                  <a:srgbClr val="0E5772"/>
                </a:solidFill>
                <a:tailEnd type="triangle"/>
              </a:ln>
            </p:spPr>
            <p:style>
              <a:lnRef idx="1">
                <a:schemeClr val="accent1"/>
              </a:lnRef>
              <a:fillRef idx="0">
                <a:schemeClr val="accent1"/>
              </a:fillRef>
              <a:effectRef idx="0">
                <a:schemeClr val="accent1"/>
              </a:effectRef>
              <a:fontRef idx="minor">
                <a:schemeClr val="tx1"/>
              </a:fontRef>
            </p:style>
          </p:cxnSp>
          <p:pic>
            <p:nvPicPr>
              <p:cNvPr id="45" name="圖片 44">
                <a:extLst>
                  <a:ext uri="{FF2B5EF4-FFF2-40B4-BE49-F238E27FC236}">
                    <a16:creationId xmlns:a16="http://schemas.microsoft.com/office/drawing/2014/main" id="{8E327107-809B-4A5E-AF29-268201574F02}"/>
                  </a:ext>
                </a:extLst>
              </p:cNvPr>
              <p:cNvPicPr>
                <a:picLocks noChangeAspect="1"/>
              </p:cNvPicPr>
              <p:nvPr/>
            </p:nvPicPr>
            <p:blipFill>
              <a:blip r:embed="rId9"/>
              <a:stretch>
                <a:fillRect/>
              </a:stretch>
            </p:blipFill>
            <p:spPr>
              <a:xfrm>
                <a:off x="2663200" y="1256188"/>
                <a:ext cx="642424" cy="691841"/>
              </a:xfrm>
              <a:prstGeom prst="rect">
                <a:avLst/>
              </a:prstGeom>
            </p:spPr>
          </p:pic>
          <p:pic>
            <p:nvPicPr>
              <p:cNvPr id="46" name="圖片 45">
                <a:extLst>
                  <a:ext uri="{FF2B5EF4-FFF2-40B4-BE49-F238E27FC236}">
                    <a16:creationId xmlns:a16="http://schemas.microsoft.com/office/drawing/2014/main" id="{F0C26BAF-4520-4929-9AF1-133061EB365D}"/>
                  </a:ext>
                </a:extLst>
              </p:cNvPr>
              <p:cNvPicPr>
                <a:picLocks noChangeAspect="1"/>
              </p:cNvPicPr>
              <p:nvPr/>
            </p:nvPicPr>
            <p:blipFill>
              <a:blip r:embed="rId9"/>
              <a:stretch>
                <a:fillRect/>
              </a:stretch>
            </p:blipFill>
            <p:spPr>
              <a:xfrm>
                <a:off x="3458311" y="1252741"/>
                <a:ext cx="642424" cy="691841"/>
              </a:xfrm>
              <a:prstGeom prst="rect">
                <a:avLst/>
              </a:prstGeom>
            </p:spPr>
          </p:pic>
          <p:pic>
            <p:nvPicPr>
              <p:cNvPr id="47" name="圖片 46">
                <a:extLst>
                  <a:ext uri="{FF2B5EF4-FFF2-40B4-BE49-F238E27FC236}">
                    <a16:creationId xmlns:a16="http://schemas.microsoft.com/office/drawing/2014/main" id="{DA4DA1EE-8616-461F-A50A-B6381E2E453A}"/>
                  </a:ext>
                </a:extLst>
              </p:cNvPr>
              <p:cNvPicPr>
                <a:picLocks noChangeAspect="1"/>
              </p:cNvPicPr>
              <p:nvPr/>
            </p:nvPicPr>
            <p:blipFill>
              <a:blip r:embed="rId9"/>
              <a:stretch>
                <a:fillRect/>
              </a:stretch>
            </p:blipFill>
            <p:spPr>
              <a:xfrm>
                <a:off x="3958390" y="3090393"/>
                <a:ext cx="642424" cy="691841"/>
              </a:xfrm>
              <a:prstGeom prst="rect">
                <a:avLst/>
              </a:prstGeom>
            </p:spPr>
          </p:pic>
          <p:pic>
            <p:nvPicPr>
              <p:cNvPr id="48" name="圖片 47">
                <a:extLst>
                  <a:ext uri="{FF2B5EF4-FFF2-40B4-BE49-F238E27FC236}">
                    <a16:creationId xmlns:a16="http://schemas.microsoft.com/office/drawing/2014/main" id="{6529A78B-4F14-4238-8228-216A8A795537}"/>
                  </a:ext>
                </a:extLst>
              </p:cNvPr>
              <p:cNvPicPr>
                <a:picLocks noChangeAspect="1"/>
              </p:cNvPicPr>
              <p:nvPr/>
            </p:nvPicPr>
            <p:blipFill rotWithShape="1">
              <a:blip r:embed="rId9"/>
              <a:srcRect l="50000" t="2158"/>
              <a:stretch/>
            </p:blipFill>
            <p:spPr>
              <a:xfrm>
                <a:off x="4607342" y="3116212"/>
                <a:ext cx="321212" cy="676908"/>
              </a:xfrm>
              <a:prstGeom prst="rect">
                <a:avLst/>
              </a:prstGeom>
            </p:spPr>
          </p:pic>
          <p:pic>
            <p:nvPicPr>
              <p:cNvPr id="49" name="圖片 48">
                <a:extLst>
                  <a:ext uri="{FF2B5EF4-FFF2-40B4-BE49-F238E27FC236}">
                    <a16:creationId xmlns:a16="http://schemas.microsoft.com/office/drawing/2014/main" id="{ADF0D899-374A-45BB-AC82-AC67432825B1}"/>
                  </a:ext>
                </a:extLst>
              </p:cNvPr>
              <p:cNvPicPr>
                <a:picLocks noChangeAspect="1"/>
              </p:cNvPicPr>
              <p:nvPr/>
            </p:nvPicPr>
            <p:blipFill>
              <a:blip r:embed="rId9"/>
              <a:stretch>
                <a:fillRect/>
              </a:stretch>
            </p:blipFill>
            <p:spPr>
              <a:xfrm>
                <a:off x="1433759" y="3097859"/>
                <a:ext cx="642424" cy="691841"/>
              </a:xfrm>
              <a:prstGeom prst="rect">
                <a:avLst/>
              </a:prstGeom>
            </p:spPr>
          </p:pic>
          <p:pic>
            <p:nvPicPr>
              <p:cNvPr id="50" name="圖片 49">
                <a:extLst>
                  <a:ext uri="{FF2B5EF4-FFF2-40B4-BE49-F238E27FC236}">
                    <a16:creationId xmlns:a16="http://schemas.microsoft.com/office/drawing/2014/main" id="{2B7EB663-F09A-4680-A2D3-5D779051AFAF}"/>
                  </a:ext>
                </a:extLst>
              </p:cNvPr>
              <p:cNvPicPr>
                <a:picLocks noChangeAspect="1"/>
              </p:cNvPicPr>
              <p:nvPr/>
            </p:nvPicPr>
            <p:blipFill rotWithShape="1">
              <a:blip r:embed="rId9"/>
              <a:srcRect t="-2386" r="45970" b="-1"/>
              <a:stretch/>
            </p:blipFill>
            <p:spPr>
              <a:xfrm>
                <a:off x="1108809" y="3080807"/>
                <a:ext cx="347098" cy="708352"/>
              </a:xfrm>
              <a:prstGeom prst="rect">
                <a:avLst/>
              </a:prstGeom>
            </p:spPr>
          </p:pic>
          <p:pic>
            <p:nvPicPr>
              <p:cNvPr id="51" name="圖片 50">
                <a:extLst>
                  <a:ext uri="{FF2B5EF4-FFF2-40B4-BE49-F238E27FC236}">
                    <a16:creationId xmlns:a16="http://schemas.microsoft.com/office/drawing/2014/main" id="{FFE43DE8-5714-47DE-ACF0-A257619C5308}"/>
                  </a:ext>
                </a:extLst>
              </p:cNvPr>
              <p:cNvPicPr>
                <a:picLocks noChangeAspect="1"/>
              </p:cNvPicPr>
              <p:nvPr/>
            </p:nvPicPr>
            <p:blipFill>
              <a:blip r:embed="rId9"/>
              <a:stretch>
                <a:fillRect/>
              </a:stretch>
            </p:blipFill>
            <p:spPr>
              <a:xfrm>
                <a:off x="521052" y="5164657"/>
                <a:ext cx="642424" cy="691841"/>
              </a:xfrm>
              <a:prstGeom prst="rect">
                <a:avLst/>
              </a:prstGeom>
            </p:spPr>
          </p:pic>
          <p:pic>
            <p:nvPicPr>
              <p:cNvPr id="52" name="圖片 51">
                <a:extLst>
                  <a:ext uri="{FF2B5EF4-FFF2-40B4-BE49-F238E27FC236}">
                    <a16:creationId xmlns:a16="http://schemas.microsoft.com/office/drawing/2014/main" id="{F96A66AF-DDAC-4548-87C5-6970D8F86A2A}"/>
                  </a:ext>
                </a:extLst>
              </p:cNvPr>
              <p:cNvPicPr>
                <a:picLocks noChangeAspect="1"/>
              </p:cNvPicPr>
              <p:nvPr/>
            </p:nvPicPr>
            <p:blipFill rotWithShape="1">
              <a:blip r:embed="rId9"/>
              <a:srcRect t="-2386" r="45970" b="-1"/>
              <a:stretch/>
            </p:blipFill>
            <p:spPr>
              <a:xfrm>
                <a:off x="2186117" y="5148146"/>
                <a:ext cx="347098" cy="708352"/>
              </a:xfrm>
              <a:prstGeom prst="rect">
                <a:avLst/>
              </a:prstGeom>
            </p:spPr>
          </p:pic>
          <p:pic>
            <p:nvPicPr>
              <p:cNvPr id="53" name="圖片 52">
                <a:extLst>
                  <a:ext uri="{FF2B5EF4-FFF2-40B4-BE49-F238E27FC236}">
                    <a16:creationId xmlns:a16="http://schemas.microsoft.com/office/drawing/2014/main" id="{6DEAE6BC-1565-4140-BA04-EE330704CE82}"/>
                  </a:ext>
                </a:extLst>
              </p:cNvPr>
              <p:cNvPicPr>
                <a:picLocks noChangeAspect="1"/>
              </p:cNvPicPr>
              <p:nvPr/>
            </p:nvPicPr>
            <p:blipFill rotWithShape="1">
              <a:blip r:embed="rId9"/>
              <a:srcRect l="50000" t="2158"/>
              <a:stretch/>
            </p:blipFill>
            <p:spPr>
              <a:xfrm>
                <a:off x="3345261" y="5158719"/>
                <a:ext cx="321212" cy="676908"/>
              </a:xfrm>
              <a:prstGeom prst="rect">
                <a:avLst/>
              </a:prstGeom>
            </p:spPr>
          </p:pic>
          <p:pic>
            <p:nvPicPr>
              <p:cNvPr id="54" name="圖片 53">
                <a:extLst>
                  <a:ext uri="{FF2B5EF4-FFF2-40B4-BE49-F238E27FC236}">
                    <a16:creationId xmlns:a16="http://schemas.microsoft.com/office/drawing/2014/main" id="{7748AEE6-366D-469F-A96C-30CC1D6DF568}"/>
                  </a:ext>
                </a:extLst>
              </p:cNvPr>
              <p:cNvPicPr>
                <a:picLocks noChangeAspect="1"/>
              </p:cNvPicPr>
              <p:nvPr/>
            </p:nvPicPr>
            <p:blipFill rotWithShape="1">
              <a:blip r:embed="rId9"/>
              <a:srcRect l="50000" t="2158"/>
              <a:stretch/>
            </p:blipFill>
            <p:spPr>
              <a:xfrm>
                <a:off x="3692342" y="5158719"/>
                <a:ext cx="321212" cy="676908"/>
              </a:xfrm>
              <a:prstGeom prst="rect">
                <a:avLst/>
              </a:prstGeom>
            </p:spPr>
          </p:pic>
          <p:pic>
            <p:nvPicPr>
              <p:cNvPr id="55" name="圖片 54">
                <a:extLst>
                  <a:ext uri="{FF2B5EF4-FFF2-40B4-BE49-F238E27FC236}">
                    <a16:creationId xmlns:a16="http://schemas.microsoft.com/office/drawing/2014/main" id="{DF1F9620-C83C-4FD1-8338-E24D08CC281E}"/>
                  </a:ext>
                </a:extLst>
              </p:cNvPr>
              <p:cNvPicPr>
                <a:picLocks noChangeAspect="1"/>
              </p:cNvPicPr>
              <p:nvPr/>
            </p:nvPicPr>
            <p:blipFill rotWithShape="1">
              <a:blip r:embed="rId9"/>
              <a:srcRect t="-2386" r="45970" b="-1"/>
              <a:stretch/>
            </p:blipFill>
            <p:spPr>
              <a:xfrm>
                <a:off x="5037447" y="5116899"/>
                <a:ext cx="347098" cy="708352"/>
              </a:xfrm>
              <a:prstGeom prst="rect">
                <a:avLst/>
              </a:prstGeom>
            </p:spPr>
          </p:pic>
        </p:grpSp>
        <p:sp>
          <p:nvSpPr>
            <p:cNvPr id="58" name="文字方塊 57">
              <a:extLst>
                <a:ext uri="{FF2B5EF4-FFF2-40B4-BE49-F238E27FC236}">
                  <a16:creationId xmlns:a16="http://schemas.microsoft.com/office/drawing/2014/main" id="{AD20569F-07AC-47B6-AD28-1159E2E90F82}"/>
                </a:ext>
              </a:extLst>
            </p:cNvPr>
            <p:cNvSpPr txBox="1"/>
            <p:nvPr/>
          </p:nvSpPr>
          <p:spPr>
            <a:xfrm>
              <a:off x="1360291" y="2433216"/>
              <a:ext cx="729972" cy="461665"/>
            </a:xfrm>
            <a:prstGeom prst="rect">
              <a:avLst/>
            </a:prstGeom>
            <a:noFill/>
          </p:spPr>
          <p:txBody>
            <a:bodyPr wrap="square" rtlCol="0">
              <a:spAutoFit/>
            </a:bodyPr>
            <a:lstStyle/>
            <a:p>
              <a:r>
                <a:rPr lang="en-US" altLang="zh-TW" sz="2400" b="1" i="1" dirty="0">
                  <a:solidFill>
                    <a:srgbClr val="0E5772"/>
                  </a:solidFill>
                </a:rPr>
                <a:t>yes</a:t>
              </a:r>
              <a:endParaRPr lang="zh-TW" altLang="en-US" sz="2400" b="1" i="1" dirty="0">
                <a:solidFill>
                  <a:srgbClr val="0E5772"/>
                </a:solidFill>
              </a:endParaRPr>
            </a:p>
          </p:txBody>
        </p:sp>
        <p:sp>
          <p:nvSpPr>
            <p:cNvPr id="59" name="文字方塊 58">
              <a:extLst>
                <a:ext uri="{FF2B5EF4-FFF2-40B4-BE49-F238E27FC236}">
                  <a16:creationId xmlns:a16="http://schemas.microsoft.com/office/drawing/2014/main" id="{EFBDAE86-6BD3-4B3C-959D-87DC929DE8CF}"/>
                </a:ext>
              </a:extLst>
            </p:cNvPr>
            <p:cNvSpPr txBox="1"/>
            <p:nvPr/>
          </p:nvSpPr>
          <p:spPr>
            <a:xfrm>
              <a:off x="4279055" y="2446031"/>
              <a:ext cx="729972" cy="461665"/>
            </a:xfrm>
            <a:prstGeom prst="rect">
              <a:avLst/>
            </a:prstGeom>
            <a:noFill/>
          </p:spPr>
          <p:txBody>
            <a:bodyPr wrap="square" rtlCol="0">
              <a:spAutoFit/>
            </a:bodyPr>
            <a:lstStyle/>
            <a:p>
              <a:r>
                <a:rPr lang="en-US" altLang="zh-TW" sz="2400" b="1" i="1" dirty="0">
                  <a:solidFill>
                    <a:srgbClr val="0E5772"/>
                  </a:solidFill>
                </a:rPr>
                <a:t>no</a:t>
              </a:r>
              <a:endParaRPr lang="zh-TW" altLang="en-US" sz="2400" b="1" i="1" dirty="0">
                <a:solidFill>
                  <a:srgbClr val="0E5772"/>
                </a:solidFill>
              </a:endParaRPr>
            </a:p>
          </p:txBody>
        </p:sp>
        <p:sp>
          <p:nvSpPr>
            <p:cNvPr id="60" name="文字方塊 59">
              <a:extLst>
                <a:ext uri="{FF2B5EF4-FFF2-40B4-BE49-F238E27FC236}">
                  <a16:creationId xmlns:a16="http://schemas.microsoft.com/office/drawing/2014/main" id="{070B4729-9C2A-4214-B113-C0BD0D13D0BE}"/>
                </a:ext>
              </a:extLst>
            </p:cNvPr>
            <p:cNvSpPr txBox="1"/>
            <p:nvPr/>
          </p:nvSpPr>
          <p:spPr>
            <a:xfrm>
              <a:off x="368152" y="4749762"/>
              <a:ext cx="729972" cy="461665"/>
            </a:xfrm>
            <a:prstGeom prst="rect">
              <a:avLst/>
            </a:prstGeom>
            <a:noFill/>
          </p:spPr>
          <p:txBody>
            <a:bodyPr wrap="square" rtlCol="0">
              <a:spAutoFit/>
            </a:bodyPr>
            <a:lstStyle/>
            <a:p>
              <a:r>
                <a:rPr lang="en-US" altLang="zh-TW" sz="2400" b="1" i="1" dirty="0">
                  <a:solidFill>
                    <a:srgbClr val="0E5772"/>
                  </a:solidFill>
                </a:rPr>
                <a:t>yes</a:t>
              </a:r>
              <a:endParaRPr lang="zh-TW" altLang="en-US" sz="2400" b="1" i="1" dirty="0">
                <a:solidFill>
                  <a:srgbClr val="0E5772"/>
                </a:solidFill>
              </a:endParaRPr>
            </a:p>
          </p:txBody>
        </p:sp>
        <p:sp>
          <p:nvSpPr>
            <p:cNvPr id="61" name="文字方塊 60">
              <a:extLst>
                <a:ext uri="{FF2B5EF4-FFF2-40B4-BE49-F238E27FC236}">
                  <a16:creationId xmlns:a16="http://schemas.microsoft.com/office/drawing/2014/main" id="{722CB398-F5E9-47FF-9827-642023574EF6}"/>
                </a:ext>
              </a:extLst>
            </p:cNvPr>
            <p:cNvSpPr txBox="1"/>
            <p:nvPr/>
          </p:nvSpPr>
          <p:spPr>
            <a:xfrm>
              <a:off x="2459606" y="4762577"/>
              <a:ext cx="729972" cy="461665"/>
            </a:xfrm>
            <a:prstGeom prst="rect">
              <a:avLst/>
            </a:prstGeom>
            <a:noFill/>
          </p:spPr>
          <p:txBody>
            <a:bodyPr wrap="square" rtlCol="0">
              <a:spAutoFit/>
            </a:bodyPr>
            <a:lstStyle/>
            <a:p>
              <a:r>
                <a:rPr lang="en-US" altLang="zh-TW" sz="2400" b="1" i="1" dirty="0">
                  <a:solidFill>
                    <a:srgbClr val="0E5772"/>
                  </a:solidFill>
                </a:rPr>
                <a:t>no</a:t>
              </a:r>
              <a:endParaRPr lang="zh-TW" altLang="en-US" sz="2400" b="1" i="1" dirty="0">
                <a:solidFill>
                  <a:srgbClr val="0E5772"/>
                </a:solidFill>
              </a:endParaRPr>
            </a:p>
          </p:txBody>
        </p:sp>
        <p:sp>
          <p:nvSpPr>
            <p:cNvPr id="62" name="文字方塊 61">
              <a:extLst>
                <a:ext uri="{FF2B5EF4-FFF2-40B4-BE49-F238E27FC236}">
                  <a16:creationId xmlns:a16="http://schemas.microsoft.com/office/drawing/2014/main" id="{FDBAA10C-E59F-4B07-BFC5-5E6491967937}"/>
                </a:ext>
              </a:extLst>
            </p:cNvPr>
            <p:cNvSpPr txBox="1"/>
            <p:nvPr/>
          </p:nvSpPr>
          <p:spPr>
            <a:xfrm>
              <a:off x="3254375" y="4762576"/>
              <a:ext cx="729972" cy="461665"/>
            </a:xfrm>
            <a:prstGeom prst="rect">
              <a:avLst/>
            </a:prstGeom>
            <a:noFill/>
          </p:spPr>
          <p:txBody>
            <a:bodyPr wrap="square" rtlCol="0">
              <a:spAutoFit/>
            </a:bodyPr>
            <a:lstStyle/>
            <a:p>
              <a:r>
                <a:rPr lang="en-US" altLang="zh-TW" sz="2400" b="1" i="1" dirty="0">
                  <a:solidFill>
                    <a:srgbClr val="0E5772"/>
                  </a:solidFill>
                </a:rPr>
                <a:t>yes</a:t>
              </a:r>
              <a:endParaRPr lang="zh-TW" altLang="en-US" sz="2400" b="1" i="1" dirty="0">
                <a:solidFill>
                  <a:srgbClr val="0E5772"/>
                </a:solidFill>
              </a:endParaRPr>
            </a:p>
          </p:txBody>
        </p:sp>
        <p:sp>
          <p:nvSpPr>
            <p:cNvPr id="63" name="文字方塊 62">
              <a:extLst>
                <a:ext uri="{FF2B5EF4-FFF2-40B4-BE49-F238E27FC236}">
                  <a16:creationId xmlns:a16="http://schemas.microsoft.com/office/drawing/2014/main" id="{D0392E57-3175-4F15-B967-7FF5938AC68F}"/>
                </a:ext>
              </a:extLst>
            </p:cNvPr>
            <p:cNvSpPr txBox="1"/>
            <p:nvPr/>
          </p:nvSpPr>
          <p:spPr>
            <a:xfrm>
              <a:off x="5345822" y="4775391"/>
              <a:ext cx="729972" cy="461665"/>
            </a:xfrm>
            <a:prstGeom prst="rect">
              <a:avLst/>
            </a:prstGeom>
            <a:noFill/>
          </p:spPr>
          <p:txBody>
            <a:bodyPr wrap="square" rtlCol="0">
              <a:spAutoFit/>
            </a:bodyPr>
            <a:lstStyle/>
            <a:p>
              <a:r>
                <a:rPr lang="en-US" altLang="zh-TW" sz="2400" b="1" i="1" dirty="0">
                  <a:solidFill>
                    <a:srgbClr val="0E5772"/>
                  </a:solidFill>
                </a:rPr>
                <a:t>no</a:t>
              </a:r>
              <a:endParaRPr lang="zh-TW" altLang="en-US" sz="2400" b="1" i="1" dirty="0">
                <a:solidFill>
                  <a:srgbClr val="0E5772"/>
                </a:solidFill>
              </a:endParaRPr>
            </a:p>
          </p:txBody>
        </p:sp>
        <p:sp>
          <p:nvSpPr>
            <p:cNvPr id="64" name="文字方塊 63">
              <a:extLst>
                <a:ext uri="{FF2B5EF4-FFF2-40B4-BE49-F238E27FC236}">
                  <a16:creationId xmlns:a16="http://schemas.microsoft.com/office/drawing/2014/main" id="{20E6BE76-7B9E-4257-9407-C9FF68EF6169}"/>
                </a:ext>
              </a:extLst>
            </p:cNvPr>
            <p:cNvSpPr txBox="1"/>
            <p:nvPr/>
          </p:nvSpPr>
          <p:spPr>
            <a:xfrm>
              <a:off x="1728761" y="2937443"/>
              <a:ext cx="2845552" cy="338554"/>
            </a:xfrm>
            <a:prstGeom prst="rect">
              <a:avLst/>
            </a:prstGeom>
            <a:noFill/>
          </p:spPr>
          <p:txBody>
            <a:bodyPr wrap="square" rtlCol="0">
              <a:spAutoFit/>
            </a:bodyPr>
            <a:lstStyle/>
            <a:p>
              <a:pPr algn="ctr"/>
              <a:r>
                <a:rPr lang="en-US" altLang="zh-TW" sz="1600" b="1" dirty="0">
                  <a:solidFill>
                    <a:srgbClr val="0E5772"/>
                  </a:solidFill>
                </a:rPr>
                <a:t>Classifier-1: </a:t>
              </a:r>
              <a:r>
                <a:rPr lang="zh-TW" altLang="en-US" sz="1600" b="1" dirty="0">
                  <a:solidFill>
                    <a:srgbClr val="0E5772"/>
                  </a:solidFill>
                </a:rPr>
                <a:t>喜歡看球賽</a:t>
              </a:r>
              <a:r>
                <a:rPr lang="en-US" altLang="zh-TW" sz="1600" b="1" dirty="0">
                  <a:solidFill>
                    <a:srgbClr val="0E5772"/>
                  </a:solidFill>
                </a:rPr>
                <a:t>?</a:t>
              </a:r>
              <a:endParaRPr lang="zh-TW" altLang="en-US" sz="1600" b="1" dirty="0">
                <a:solidFill>
                  <a:srgbClr val="0E5772"/>
                </a:solidFill>
              </a:endParaRPr>
            </a:p>
          </p:txBody>
        </p:sp>
        <p:sp>
          <p:nvSpPr>
            <p:cNvPr id="65" name="文字方塊 64">
              <a:extLst>
                <a:ext uri="{FF2B5EF4-FFF2-40B4-BE49-F238E27FC236}">
                  <a16:creationId xmlns:a16="http://schemas.microsoft.com/office/drawing/2014/main" id="{BA5C8A3A-F436-4404-94D4-B6D57FBCE591}"/>
                </a:ext>
              </a:extLst>
            </p:cNvPr>
            <p:cNvSpPr txBox="1"/>
            <p:nvPr/>
          </p:nvSpPr>
          <p:spPr>
            <a:xfrm>
              <a:off x="1728732" y="4341586"/>
              <a:ext cx="2845552" cy="338554"/>
            </a:xfrm>
            <a:prstGeom prst="rect">
              <a:avLst/>
            </a:prstGeom>
            <a:noFill/>
          </p:spPr>
          <p:txBody>
            <a:bodyPr wrap="square" rtlCol="0">
              <a:spAutoFit/>
            </a:bodyPr>
            <a:lstStyle/>
            <a:p>
              <a:pPr algn="ctr"/>
              <a:r>
                <a:rPr lang="en-US" altLang="zh-TW" sz="1600" b="1" dirty="0">
                  <a:solidFill>
                    <a:srgbClr val="0E5772"/>
                  </a:solidFill>
                </a:rPr>
                <a:t>Classifier-2: </a:t>
              </a:r>
              <a:r>
                <a:rPr lang="zh-TW" altLang="en-US" sz="1600" b="1" dirty="0">
                  <a:solidFill>
                    <a:srgbClr val="0E5772"/>
                  </a:solidFill>
                </a:rPr>
                <a:t>喜歡看帥哥</a:t>
              </a:r>
              <a:r>
                <a:rPr lang="en-US" altLang="zh-TW" sz="1600" b="1" dirty="0">
                  <a:solidFill>
                    <a:srgbClr val="0E5772"/>
                  </a:solidFill>
                </a:rPr>
                <a:t>?</a:t>
              </a:r>
              <a:endParaRPr lang="zh-TW" altLang="en-US" sz="1600" b="1" dirty="0">
                <a:solidFill>
                  <a:srgbClr val="0E5772"/>
                </a:solidFill>
              </a:endParaRPr>
            </a:p>
          </p:txBody>
        </p:sp>
      </p:grpSp>
    </p:spTree>
    <p:extLst>
      <p:ext uri="{BB962C8B-B14F-4D97-AF65-F5344CB8AC3E}">
        <p14:creationId xmlns:p14="http://schemas.microsoft.com/office/powerpoint/2010/main" val="390884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53887" y="239494"/>
            <a:ext cx="5045678" cy="1253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n w="28575">
                  <a:noFill/>
                </a:ln>
                <a:solidFill>
                  <a:schemeClr val="accent1">
                    <a:lumMod val="50000"/>
                  </a:schemeClr>
                </a:solidFill>
                <a:latin typeface="Arial" panose="020B0604020202020204" pitchFamily="34" charset="0"/>
                <a:cs typeface="Arial" panose="020B0604020202020204" pitchFamily="34" charset="0"/>
              </a:rPr>
              <a:t>Random Forest</a:t>
            </a:r>
          </a:p>
        </p:txBody>
      </p:sp>
      <p:cxnSp>
        <p:nvCxnSpPr>
          <p:cNvPr id="10" name="Straight Connector 5">
            <a:extLst>
              <a:ext uri="{FF2B5EF4-FFF2-40B4-BE49-F238E27FC236}">
                <a16:creationId xmlns:a16="http://schemas.microsoft.com/office/drawing/2014/main" id="{F2D67CAC-9475-41A5-A31B-A84574EB61E0}"/>
              </a:ext>
            </a:extLst>
          </p:cNvPr>
          <p:cNvCxnSpPr>
            <a:cxnSpLocks/>
          </p:cNvCxnSpPr>
          <p:nvPr/>
        </p:nvCxnSpPr>
        <p:spPr>
          <a:xfrm>
            <a:off x="6353887" y="1357464"/>
            <a:ext cx="5163199"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1" name="文字方塊 10">
            <a:extLst>
              <a:ext uri="{FF2B5EF4-FFF2-40B4-BE49-F238E27FC236}">
                <a16:creationId xmlns:a16="http://schemas.microsoft.com/office/drawing/2014/main" id="{CFF0F22F-8A50-4D73-B800-8B6A1E812445}"/>
              </a:ext>
            </a:extLst>
          </p:cNvPr>
          <p:cNvSpPr txBox="1"/>
          <p:nvPr/>
        </p:nvSpPr>
        <p:spPr>
          <a:xfrm>
            <a:off x="6480622" y="2823779"/>
            <a:ext cx="5018315" cy="615553"/>
          </a:xfrm>
          <a:prstGeom prst="rect">
            <a:avLst/>
          </a:prstGeom>
          <a:noFill/>
        </p:spPr>
        <p:txBody>
          <a:bodyPr wrap="square" lIns="0" tIns="0" rIns="0" bIns="0" rtlCol="0">
            <a:spAutoFit/>
          </a:bodyPr>
          <a:lstStyle/>
          <a:p>
            <a:r>
              <a:rPr lang="en-US" altLang="zh-TW" sz="2000" dirty="0">
                <a:solidFill>
                  <a:srgbClr val="0E5772"/>
                </a:solidFill>
              </a:rPr>
              <a:t>function </a:t>
            </a:r>
            <a:r>
              <a:rPr lang="en-US" altLang="zh-TW" sz="2000" dirty="0" err="1">
                <a:solidFill>
                  <a:srgbClr val="0E5772"/>
                </a:solidFill>
              </a:rPr>
              <a:t>RandonForest</a:t>
            </a:r>
            <a:r>
              <a:rPr lang="en-US" altLang="zh-TW" sz="2000" dirty="0">
                <a:solidFill>
                  <a:srgbClr val="0E5772"/>
                </a:solidFill>
              </a:rPr>
              <a:t>(</a:t>
            </a:r>
            <a:r>
              <a:rPr lang="en-US" altLang="zh-TW" sz="2000" i="1" dirty="0">
                <a:solidFill>
                  <a:srgbClr val="0E5772"/>
                </a:solidFill>
              </a:rPr>
              <a:t>D</a:t>
            </a:r>
            <a:r>
              <a:rPr lang="en-US" altLang="zh-TW" sz="2000" dirty="0">
                <a:solidFill>
                  <a:srgbClr val="0E5772"/>
                </a:solidFill>
              </a:rPr>
              <a:t>) </a:t>
            </a:r>
          </a:p>
          <a:p>
            <a:r>
              <a:rPr lang="en-US" altLang="zh-TW" sz="2000" dirty="0">
                <a:solidFill>
                  <a:srgbClr val="0E5772"/>
                </a:solidFill>
              </a:rPr>
              <a:t>For t = 1, 2, …, T</a:t>
            </a:r>
          </a:p>
        </p:txBody>
      </p:sp>
      <p:sp>
        <p:nvSpPr>
          <p:cNvPr id="12" name="文字方塊 11">
            <a:extLst>
              <a:ext uri="{FF2B5EF4-FFF2-40B4-BE49-F238E27FC236}">
                <a16:creationId xmlns:a16="http://schemas.microsoft.com/office/drawing/2014/main" id="{9ADC3F31-1AE4-4208-B880-F1CF96B48423}"/>
              </a:ext>
            </a:extLst>
          </p:cNvPr>
          <p:cNvSpPr txBox="1"/>
          <p:nvPr/>
        </p:nvSpPr>
        <p:spPr>
          <a:xfrm>
            <a:off x="6685330" y="3751690"/>
            <a:ext cx="5234527" cy="692497"/>
          </a:xfrm>
          <a:prstGeom prst="rect">
            <a:avLst/>
          </a:prstGeom>
          <a:noFill/>
        </p:spPr>
        <p:txBody>
          <a:bodyPr wrap="square" lIns="0" tIns="0" rIns="0" bIns="0" rtlCol="0">
            <a:spAutoFit/>
          </a:bodyPr>
          <a:lstStyle/>
          <a:p>
            <a:pPr>
              <a:spcAft>
                <a:spcPts val="600"/>
              </a:spcAft>
            </a:pPr>
            <a:r>
              <a:rPr lang="en-US" altLang="zh-TW" sz="2000" dirty="0">
                <a:solidFill>
                  <a:srgbClr val="0E5772"/>
                </a:solidFill>
              </a:rPr>
              <a:t>(1) Request size-N data       by </a:t>
            </a:r>
            <a:r>
              <a:rPr lang="en-US" altLang="zh-TW" sz="2000" dirty="0" err="1">
                <a:solidFill>
                  <a:srgbClr val="0E5772"/>
                </a:solidFill>
              </a:rPr>
              <a:t>boostrapping</a:t>
            </a:r>
            <a:r>
              <a:rPr lang="en-US" altLang="zh-TW" sz="2000" dirty="0">
                <a:solidFill>
                  <a:srgbClr val="0E5772"/>
                </a:solidFill>
              </a:rPr>
              <a:t> with </a:t>
            </a:r>
            <a:r>
              <a:rPr lang="en-US" altLang="zh-TW" sz="2000" i="1" dirty="0">
                <a:solidFill>
                  <a:srgbClr val="0E5772"/>
                </a:solidFill>
              </a:rPr>
              <a:t>D</a:t>
            </a:r>
          </a:p>
          <a:p>
            <a:pPr>
              <a:spcAft>
                <a:spcPts val="600"/>
              </a:spcAft>
            </a:pPr>
            <a:r>
              <a:rPr lang="en-US" altLang="zh-TW" sz="2000" dirty="0">
                <a:solidFill>
                  <a:srgbClr val="0E5772"/>
                </a:solidFill>
              </a:rPr>
              <a:t>(2) Obtain tree by      </a:t>
            </a:r>
            <a:r>
              <a:rPr lang="en-US" altLang="zh-TW" sz="2000" dirty="0" err="1">
                <a:solidFill>
                  <a:srgbClr val="0E5772"/>
                </a:solidFill>
              </a:rPr>
              <a:t>Dtree</a:t>
            </a:r>
            <a:r>
              <a:rPr lang="en-US" altLang="zh-TW" sz="2000" dirty="0">
                <a:solidFill>
                  <a:srgbClr val="0E5772"/>
                </a:solidFill>
              </a:rPr>
              <a:t>(     )</a:t>
            </a:r>
            <a:endParaRPr lang="zh-TW" altLang="en-US" sz="1600" dirty="0"/>
          </a:p>
        </p:txBody>
      </p:sp>
      <mc:AlternateContent xmlns:mc="http://schemas.openxmlformats.org/markup-compatibility/2006" xmlns:a14="http://schemas.microsoft.com/office/drawing/2010/main">
        <mc:Choice Requires="a14">
          <p:sp>
            <p:nvSpPr>
              <p:cNvPr id="17" name="文字方塊 16">
                <a:extLst>
                  <a:ext uri="{FF2B5EF4-FFF2-40B4-BE49-F238E27FC236}">
                    <a16:creationId xmlns:a16="http://schemas.microsoft.com/office/drawing/2014/main" id="{937AC5A3-EBB7-4390-BBB6-4F52FE0630E6}"/>
                  </a:ext>
                </a:extLst>
              </p:cNvPr>
              <p:cNvSpPr txBox="1"/>
              <p:nvPr/>
            </p:nvSpPr>
            <p:spPr>
              <a:xfrm>
                <a:off x="8989779" y="3782105"/>
                <a:ext cx="552040" cy="28386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b="1" i="1" smtClean="0">
                              <a:solidFill>
                                <a:srgbClr val="0E5772"/>
                              </a:solidFill>
                              <a:latin typeface="Cambria Math" panose="02040503050406030204" pitchFamily="18" charset="0"/>
                            </a:rPr>
                          </m:ctrlPr>
                        </m:sSubPr>
                        <m:e>
                          <m:acc>
                            <m:accPr>
                              <m:chr m:val="̃"/>
                              <m:ctrlPr>
                                <a:rPr lang="en-US" altLang="zh-TW" b="1" i="1" smtClean="0">
                                  <a:solidFill>
                                    <a:srgbClr val="0E5772"/>
                                  </a:solidFill>
                                  <a:latin typeface="Cambria Math" panose="02040503050406030204" pitchFamily="18" charset="0"/>
                                </a:rPr>
                              </m:ctrlPr>
                            </m:accPr>
                            <m:e>
                              <m:r>
                                <a:rPr lang="en-US" altLang="zh-TW" b="1" i="1" smtClean="0">
                                  <a:solidFill>
                                    <a:srgbClr val="0E5772"/>
                                  </a:solidFill>
                                  <a:latin typeface="Cambria Math" panose="02040503050406030204" pitchFamily="18" charset="0"/>
                                </a:rPr>
                                <m:t>𝑫</m:t>
                              </m:r>
                            </m:e>
                          </m:acc>
                        </m:e>
                        <m:sub>
                          <m:r>
                            <a:rPr lang="en-US" altLang="zh-TW" b="1" i="1" smtClean="0">
                              <a:solidFill>
                                <a:srgbClr val="0E5772"/>
                              </a:solidFill>
                              <a:latin typeface="Cambria Math" panose="02040503050406030204" pitchFamily="18" charset="0"/>
                            </a:rPr>
                            <m:t>𝒕</m:t>
                          </m:r>
                        </m:sub>
                      </m:sSub>
                    </m:oMath>
                  </m:oMathPara>
                </a14:m>
                <a:endParaRPr lang="zh-TW" altLang="en-US" b="1" dirty="0">
                  <a:latin typeface="Arial" panose="020B0604020202020204" pitchFamily="34" charset="0"/>
                  <a:cs typeface="Arial" panose="020B0604020202020204" pitchFamily="34" charset="0"/>
                </a:endParaRPr>
              </a:p>
            </p:txBody>
          </p:sp>
        </mc:Choice>
        <mc:Fallback xmlns="">
          <p:sp>
            <p:nvSpPr>
              <p:cNvPr id="17" name="文字方塊 16">
                <a:extLst>
                  <a:ext uri="{FF2B5EF4-FFF2-40B4-BE49-F238E27FC236}">
                    <a16:creationId xmlns:a16="http://schemas.microsoft.com/office/drawing/2014/main" id="{937AC5A3-EBB7-4390-BBB6-4F52FE0630E6}"/>
                  </a:ext>
                </a:extLst>
              </p:cNvPr>
              <p:cNvSpPr txBox="1">
                <a:spLocks noRot="1" noChangeAspect="1" noMove="1" noResize="1" noEditPoints="1" noAdjustHandles="1" noChangeArrowheads="1" noChangeShapeType="1" noTextEdit="1"/>
              </p:cNvSpPr>
              <p:nvPr/>
            </p:nvSpPr>
            <p:spPr>
              <a:xfrm>
                <a:off x="8989779" y="3782105"/>
                <a:ext cx="552040" cy="283860"/>
              </a:xfrm>
              <a:prstGeom prst="rect">
                <a:avLst/>
              </a:prstGeom>
              <a:blipFill>
                <a:blip r:embed="rId3"/>
                <a:stretch>
                  <a:fillRect t="-23404" r="-42222" b="-17021"/>
                </a:stretch>
              </a:blipFill>
            </p:spPr>
            <p:txBody>
              <a:bodyPr/>
              <a:lstStyle/>
              <a:p>
                <a:r>
                  <a:rPr lang="zh-TW" altLang="en-US">
                    <a:noFill/>
                  </a:rPr>
                  <a:t> </a:t>
                </a:r>
              </a:p>
            </p:txBody>
          </p:sp>
        </mc:Fallback>
      </mc:AlternateContent>
      <p:sp>
        <p:nvSpPr>
          <p:cNvPr id="66" name="文字方塊 65">
            <a:extLst>
              <a:ext uri="{FF2B5EF4-FFF2-40B4-BE49-F238E27FC236}">
                <a16:creationId xmlns:a16="http://schemas.microsoft.com/office/drawing/2014/main" id="{268AEE79-F4C8-4D1C-B710-8592F1868A15}"/>
              </a:ext>
            </a:extLst>
          </p:cNvPr>
          <p:cNvSpPr txBox="1"/>
          <p:nvPr/>
        </p:nvSpPr>
        <p:spPr>
          <a:xfrm>
            <a:off x="6425668" y="2046129"/>
            <a:ext cx="5483303" cy="369332"/>
          </a:xfrm>
          <a:prstGeom prst="rect">
            <a:avLst/>
          </a:prstGeom>
          <a:noFill/>
        </p:spPr>
        <p:txBody>
          <a:bodyPr wrap="square" lIns="0" tIns="0" rIns="0" bIns="0" rtlCol="0">
            <a:spAutoFit/>
          </a:bodyPr>
          <a:lstStyle/>
          <a:p>
            <a:r>
              <a:rPr lang="en-US" altLang="zh-TW" sz="2400" b="1" dirty="0">
                <a:solidFill>
                  <a:srgbClr val="0E5772"/>
                </a:solidFill>
              </a:rPr>
              <a:t>Random</a:t>
            </a:r>
            <a:r>
              <a:rPr lang="en-US" altLang="zh-TW" sz="2400" dirty="0">
                <a:solidFill>
                  <a:srgbClr val="0E5772"/>
                </a:solidFill>
              </a:rPr>
              <a:t> Forest = </a:t>
            </a:r>
            <a:r>
              <a:rPr lang="en-US" altLang="zh-TW" sz="2400" b="1" dirty="0">
                <a:solidFill>
                  <a:srgbClr val="0E5772"/>
                </a:solidFill>
              </a:rPr>
              <a:t>Bagging</a:t>
            </a:r>
            <a:r>
              <a:rPr lang="en-US" altLang="zh-TW" sz="2400" dirty="0">
                <a:solidFill>
                  <a:srgbClr val="0E5772"/>
                </a:solidFill>
              </a:rPr>
              <a:t> + Decision tree</a:t>
            </a:r>
            <a:endParaRPr lang="zh-TW" altLang="en-US" dirty="0"/>
          </a:p>
        </p:txBody>
      </p:sp>
      <p:pic>
        <p:nvPicPr>
          <p:cNvPr id="4" name="圖片 3">
            <a:extLst>
              <a:ext uri="{FF2B5EF4-FFF2-40B4-BE49-F238E27FC236}">
                <a16:creationId xmlns:a16="http://schemas.microsoft.com/office/drawing/2014/main" id="{4D44E517-B09F-4715-895A-4B002A6340DC}"/>
              </a:ext>
            </a:extLst>
          </p:cNvPr>
          <p:cNvPicPr>
            <a:picLocks noChangeAspect="1"/>
          </p:cNvPicPr>
          <p:nvPr/>
        </p:nvPicPr>
        <p:blipFill rotWithShape="1">
          <a:blip r:embed="rId4"/>
          <a:srcRect l="-383" t="136" r="3762" b="15730"/>
          <a:stretch/>
        </p:blipFill>
        <p:spPr>
          <a:xfrm>
            <a:off x="642146" y="697288"/>
            <a:ext cx="4959103" cy="4519529"/>
          </a:xfrm>
          <a:prstGeom prst="rect">
            <a:avLst/>
          </a:prstGeom>
        </p:spPr>
      </p:pic>
      <p:sp>
        <p:nvSpPr>
          <p:cNvPr id="69" name="文字方塊 68">
            <a:extLst>
              <a:ext uri="{FF2B5EF4-FFF2-40B4-BE49-F238E27FC236}">
                <a16:creationId xmlns:a16="http://schemas.microsoft.com/office/drawing/2014/main" id="{909D67DF-3518-47D0-B06F-FAD628522AC8}"/>
              </a:ext>
            </a:extLst>
          </p:cNvPr>
          <p:cNvSpPr txBox="1"/>
          <p:nvPr/>
        </p:nvSpPr>
        <p:spPr>
          <a:xfrm>
            <a:off x="997484" y="5486038"/>
            <a:ext cx="4959103" cy="307777"/>
          </a:xfrm>
          <a:prstGeom prst="rect">
            <a:avLst/>
          </a:prstGeom>
          <a:noFill/>
        </p:spPr>
        <p:txBody>
          <a:bodyPr wrap="square" lIns="0" tIns="0" rIns="0" bIns="0" rtlCol="0">
            <a:spAutoFit/>
          </a:bodyPr>
          <a:lstStyle/>
          <a:p>
            <a:r>
              <a:rPr lang="en-US" altLang="zh-TW" sz="2000" dirty="0">
                <a:solidFill>
                  <a:srgbClr val="0E5772"/>
                </a:solidFill>
              </a:rPr>
              <a:t>Result: six 1s and tree 0s</a:t>
            </a:r>
            <a:r>
              <a:rPr lang="zh-TW" altLang="en-US" sz="2000" dirty="0">
                <a:solidFill>
                  <a:srgbClr val="0E5772"/>
                </a:solidFill>
              </a:rPr>
              <a:t> </a:t>
            </a:r>
            <a:r>
              <a:rPr lang="en-US" altLang="zh-TW" sz="2000" dirty="0">
                <a:solidFill>
                  <a:srgbClr val="0E5772"/>
                </a:solidFill>
                <a:sym typeface="Wingdings" panose="05000000000000000000" pitchFamily="2" charset="2"/>
              </a:rPr>
              <a:t> prediction: 1</a:t>
            </a:r>
            <a:endParaRPr lang="zh-TW" altLang="en-US" sz="1600" dirty="0"/>
          </a:p>
        </p:txBody>
      </p:sp>
      <mc:AlternateContent xmlns:mc="http://schemas.openxmlformats.org/markup-compatibility/2006" xmlns:a14="http://schemas.microsoft.com/office/drawing/2010/main">
        <mc:Choice Requires="a14">
          <p:sp>
            <p:nvSpPr>
              <p:cNvPr id="70" name="文字方塊 69">
                <a:extLst>
                  <a:ext uri="{FF2B5EF4-FFF2-40B4-BE49-F238E27FC236}">
                    <a16:creationId xmlns:a16="http://schemas.microsoft.com/office/drawing/2014/main" id="{A734EBCE-B01B-4E59-9749-BF9AC5CC5566}"/>
                  </a:ext>
                </a:extLst>
              </p:cNvPr>
              <p:cNvSpPr txBox="1"/>
              <p:nvPr/>
            </p:nvSpPr>
            <p:spPr>
              <a:xfrm>
                <a:off x="9414324" y="4169229"/>
                <a:ext cx="491679" cy="28862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b="1" i="1" smtClean="0">
                              <a:solidFill>
                                <a:srgbClr val="0E5772"/>
                              </a:solidFill>
                              <a:latin typeface="Cambria Math" panose="02040503050406030204" pitchFamily="18" charset="0"/>
                            </a:rPr>
                          </m:ctrlPr>
                        </m:sSubPr>
                        <m:e>
                          <m:acc>
                            <m:accPr>
                              <m:chr m:val="̃"/>
                              <m:ctrlPr>
                                <a:rPr lang="en-US" altLang="zh-TW" b="1" i="1" smtClean="0">
                                  <a:solidFill>
                                    <a:srgbClr val="0E5772"/>
                                  </a:solidFill>
                                  <a:latin typeface="Cambria Math" panose="02040503050406030204" pitchFamily="18" charset="0"/>
                                </a:rPr>
                              </m:ctrlPr>
                            </m:accPr>
                            <m:e>
                              <m:r>
                                <a:rPr lang="en-US" altLang="zh-TW" b="1" i="1" smtClean="0">
                                  <a:solidFill>
                                    <a:srgbClr val="0E5772"/>
                                  </a:solidFill>
                                  <a:latin typeface="Cambria Math" panose="02040503050406030204" pitchFamily="18" charset="0"/>
                                </a:rPr>
                                <m:t>𝑫</m:t>
                              </m:r>
                            </m:e>
                          </m:acc>
                        </m:e>
                        <m:sub>
                          <m:r>
                            <a:rPr lang="en-US" altLang="zh-TW" b="1" i="1" smtClean="0">
                              <a:solidFill>
                                <a:srgbClr val="0E5772"/>
                              </a:solidFill>
                              <a:latin typeface="Cambria Math" panose="02040503050406030204" pitchFamily="18" charset="0"/>
                            </a:rPr>
                            <m:t>𝒕</m:t>
                          </m:r>
                        </m:sub>
                      </m:sSub>
                    </m:oMath>
                  </m:oMathPara>
                </a14:m>
                <a:endParaRPr lang="zh-TW" altLang="en-US" b="1" dirty="0">
                  <a:latin typeface="Arial" panose="020B0604020202020204" pitchFamily="34" charset="0"/>
                  <a:cs typeface="Arial" panose="020B0604020202020204" pitchFamily="34" charset="0"/>
                </a:endParaRPr>
              </a:p>
            </p:txBody>
          </p:sp>
        </mc:Choice>
        <mc:Fallback xmlns="">
          <p:sp>
            <p:nvSpPr>
              <p:cNvPr id="70" name="文字方塊 69">
                <a:extLst>
                  <a:ext uri="{FF2B5EF4-FFF2-40B4-BE49-F238E27FC236}">
                    <a16:creationId xmlns:a16="http://schemas.microsoft.com/office/drawing/2014/main" id="{A734EBCE-B01B-4E59-9749-BF9AC5CC5566}"/>
                  </a:ext>
                </a:extLst>
              </p:cNvPr>
              <p:cNvSpPr txBox="1">
                <a:spLocks noRot="1" noChangeAspect="1" noMove="1" noResize="1" noEditPoints="1" noAdjustHandles="1" noChangeArrowheads="1" noChangeShapeType="1" noTextEdit="1"/>
              </p:cNvSpPr>
              <p:nvPr/>
            </p:nvSpPr>
            <p:spPr>
              <a:xfrm>
                <a:off x="9414324" y="4169229"/>
                <a:ext cx="491679" cy="288622"/>
              </a:xfrm>
              <a:prstGeom prst="rect">
                <a:avLst/>
              </a:prstGeom>
              <a:blipFill>
                <a:blip r:embed="rId5"/>
                <a:stretch>
                  <a:fillRect t="-25532" r="-43210" b="-1702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1" name="文字方塊 70">
                <a:extLst>
                  <a:ext uri="{FF2B5EF4-FFF2-40B4-BE49-F238E27FC236}">
                    <a16:creationId xmlns:a16="http://schemas.microsoft.com/office/drawing/2014/main" id="{6A68C185-0CCB-49BE-83AF-16E1C419EAD9}"/>
                  </a:ext>
                </a:extLst>
              </p:cNvPr>
              <p:cNvSpPr txBox="1"/>
              <p:nvPr/>
            </p:nvSpPr>
            <p:spPr>
              <a:xfrm>
                <a:off x="8455856" y="4127268"/>
                <a:ext cx="491679"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b="1" i="1" smtClean="0">
                              <a:solidFill>
                                <a:srgbClr val="0E5772"/>
                              </a:solidFill>
                              <a:latin typeface="Cambria Math" panose="02040503050406030204" pitchFamily="18" charset="0"/>
                            </a:rPr>
                          </m:ctrlPr>
                        </m:sSubPr>
                        <m:e>
                          <m:r>
                            <a:rPr lang="en-US" altLang="zh-TW" b="1" i="1" smtClean="0">
                              <a:solidFill>
                                <a:srgbClr val="0E5772"/>
                              </a:solidFill>
                              <a:latin typeface="Cambria Math" panose="02040503050406030204" pitchFamily="18" charset="0"/>
                            </a:rPr>
                            <m:t>𝒈</m:t>
                          </m:r>
                        </m:e>
                        <m:sub>
                          <m:r>
                            <a:rPr lang="en-US" altLang="zh-TW" b="1" i="1" smtClean="0">
                              <a:solidFill>
                                <a:srgbClr val="0E5772"/>
                              </a:solidFill>
                              <a:latin typeface="Cambria Math" panose="02040503050406030204" pitchFamily="18" charset="0"/>
                            </a:rPr>
                            <m:t>𝒕</m:t>
                          </m:r>
                        </m:sub>
                      </m:sSub>
                    </m:oMath>
                  </m:oMathPara>
                </a14:m>
                <a:endParaRPr lang="zh-TW" altLang="en-US" b="1" dirty="0">
                  <a:latin typeface="Arial" panose="020B0604020202020204" pitchFamily="34" charset="0"/>
                  <a:cs typeface="Arial" panose="020B0604020202020204" pitchFamily="34" charset="0"/>
                </a:endParaRPr>
              </a:p>
            </p:txBody>
          </p:sp>
        </mc:Choice>
        <mc:Fallback xmlns="">
          <p:sp>
            <p:nvSpPr>
              <p:cNvPr id="71" name="文字方塊 70">
                <a:extLst>
                  <a:ext uri="{FF2B5EF4-FFF2-40B4-BE49-F238E27FC236}">
                    <a16:creationId xmlns:a16="http://schemas.microsoft.com/office/drawing/2014/main" id="{6A68C185-0CCB-49BE-83AF-16E1C419EAD9}"/>
                  </a:ext>
                </a:extLst>
              </p:cNvPr>
              <p:cNvSpPr txBox="1">
                <a:spLocks noRot="1" noChangeAspect="1" noMove="1" noResize="1" noEditPoints="1" noAdjustHandles="1" noChangeArrowheads="1" noChangeShapeType="1" noTextEdit="1"/>
              </p:cNvSpPr>
              <p:nvPr/>
            </p:nvSpPr>
            <p:spPr>
              <a:xfrm>
                <a:off x="8455856" y="4127268"/>
                <a:ext cx="491679" cy="276999"/>
              </a:xfrm>
              <a:prstGeom prst="rect">
                <a:avLst/>
              </a:prstGeom>
              <a:blipFill>
                <a:blip r:embed="rId6"/>
                <a:stretch>
                  <a:fillRect b="-28889"/>
                </a:stretch>
              </a:blipFill>
            </p:spPr>
            <p:txBody>
              <a:bodyPr/>
              <a:lstStyle/>
              <a:p>
                <a:r>
                  <a:rPr lang="zh-TW" altLang="en-US">
                    <a:noFill/>
                  </a:rPr>
                  <a:t> </a:t>
                </a:r>
              </a:p>
            </p:txBody>
          </p:sp>
        </mc:Fallback>
      </mc:AlternateContent>
      <p:sp>
        <p:nvSpPr>
          <p:cNvPr id="72" name="文字方塊 71">
            <a:extLst>
              <a:ext uri="{FF2B5EF4-FFF2-40B4-BE49-F238E27FC236}">
                <a16:creationId xmlns:a16="http://schemas.microsoft.com/office/drawing/2014/main" id="{7B308297-4AE5-40BE-B1F5-73520B8B9D62}"/>
              </a:ext>
            </a:extLst>
          </p:cNvPr>
          <p:cNvSpPr txBox="1"/>
          <p:nvPr/>
        </p:nvSpPr>
        <p:spPr>
          <a:xfrm>
            <a:off x="6463111" y="4802931"/>
            <a:ext cx="2951213" cy="307777"/>
          </a:xfrm>
          <a:prstGeom prst="rect">
            <a:avLst/>
          </a:prstGeom>
          <a:noFill/>
        </p:spPr>
        <p:txBody>
          <a:bodyPr wrap="square" lIns="0" tIns="0" rIns="0" bIns="0" rtlCol="0">
            <a:spAutoFit/>
          </a:bodyPr>
          <a:lstStyle/>
          <a:p>
            <a:r>
              <a:rPr lang="en-US" altLang="zh-TW" sz="2000" dirty="0">
                <a:solidFill>
                  <a:srgbClr val="0E5772"/>
                </a:solidFill>
              </a:rPr>
              <a:t>Return G = Uniform({</a:t>
            </a:r>
            <a:r>
              <a:rPr lang="zh-TW" altLang="en-US" sz="2000" dirty="0">
                <a:solidFill>
                  <a:srgbClr val="0E5772"/>
                </a:solidFill>
              </a:rPr>
              <a:t>    </a:t>
            </a:r>
            <a:r>
              <a:rPr lang="en-US" altLang="zh-TW" sz="2000" dirty="0">
                <a:solidFill>
                  <a:srgbClr val="0E5772"/>
                </a:solidFill>
              </a:rPr>
              <a:t>})</a:t>
            </a:r>
          </a:p>
        </p:txBody>
      </p:sp>
      <mc:AlternateContent xmlns:mc="http://schemas.openxmlformats.org/markup-compatibility/2006" xmlns:a14="http://schemas.microsoft.com/office/drawing/2010/main">
        <mc:Choice Requires="a14">
          <p:sp>
            <p:nvSpPr>
              <p:cNvPr id="73" name="文字方塊 72">
                <a:extLst>
                  <a:ext uri="{FF2B5EF4-FFF2-40B4-BE49-F238E27FC236}">
                    <a16:creationId xmlns:a16="http://schemas.microsoft.com/office/drawing/2014/main" id="{A2DC6A25-8D12-404C-84B5-1F0EAFDC9D71}"/>
                  </a:ext>
                </a:extLst>
              </p:cNvPr>
              <p:cNvSpPr txBox="1"/>
              <p:nvPr/>
            </p:nvSpPr>
            <p:spPr>
              <a:xfrm>
                <a:off x="8521169" y="4791294"/>
                <a:ext cx="491679"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b="1" i="1" smtClean="0">
                              <a:solidFill>
                                <a:srgbClr val="0E5772"/>
                              </a:solidFill>
                              <a:latin typeface="Cambria Math" panose="02040503050406030204" pitchFamily="18" charset="0"/>
                            </a:rPr>
                          </m:ctrlPr>
                        </m:sSubPr>
                        <m:e>
                          <m:r>
                            <a:rPr lang="en-US" altLang="zh-TW" b="1" i="1" smtClean="0">
                              <a:solidFill>
                                <a:srgbClr val="0E5772"/>
                              </a:solidFill>
                              <a:latin typeface="Cambria Math" panose="02040503050406030204" pitchFamily="18" charset="0"/>
                            </a:rPr>
                            <m:t>𝒈</m:t>
                          </m:r>
                        </m:e>
                        <m:sub>
                          <m:r>
                            <a:rPr lang="en-US" altLang="zh-TW" b="1" i="1" smtClean="0">
                              <a:solidFill>
                                <a:srgbClr val="0E5772"/>
                              </a:solidFill>
                              <a:latin typeface="Cambria Math" panose="02040503050406030204" pitchFamily="18" charset="0"/>
                            </a:rPr>
                            <m:t>𝒕</m:t>
                          </m:r>
                        </m:sub>
                      </m:sSub>
                    </m:oMath>
                  </m:oMathPara>
                </a14:m>
                <a:endParaRPr lang="zh-TW" altLang="en-US" b="1" dirty="0">
                  <a:latin typeface="Arial" panose="020B0604020202020204" pitchFamily="34" charset="0"/>
                  <a:cs typeface="Arial" panose="020B0604020202020204" pitchFamily="34" charset="0"/>
                </a:endParaRPr>
              </a:p>
            </p:txBody>
          </p:sp>
        </mc:Choice>
        <mc:Fallback xmlns="">
          <p:sp>
            <p:nvSpPr>
              <p:cNvPr id="73" name="文字方塊 72">
                <a:extLst>
                  <a:ext uri="{FF2B5EF4-FFF2-40B4-BE49-F238E27FC236}">
                    <a16:creationId xmlns:a16="http://schemas.microsoft.com/office/drawing/2014/main" id="{A2DC6A25-8D12-404C-84B5-1F0EAFDC9D71}"/>
                  </a:ext>
                </a:extLst>
              </p:cNvPr>
              <p:cNvSpPr txBox="1">
                <a:spLocks noRot="1" noChangeAspect="1" noMove="1" noResize="1" noEditPoints="1" noAdjustHandles="1" noChangeArrowheads="1" noChangeShapeType="1" noTextEdit="1"/>
              </p:cNvSpPr>
              <p:nvPr/>
            </p:nvSpPr>
            <p:spPr>
              <a:xfrm>
                <a:off x="8521169" y="4791294"/>
                <a:ext cx="491679" cy="276999"/>
              </a:xfrm>
              <a:prstGeom prst="rect">
                <a:avLst/>
              </a:prstGeom>
              <a:blipFill>
                <a:blip r:embed="rId7"/>
                <a:stretch>
                  <a:fillRect b="-2888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15798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9"/>
          <p:cNvSpPr/>
          <p:nvPr/>
        </p:nvSpPr>
        <p:spPr>
          <a:xfrm>
            <a:off x="596900" y="140162"/>
            <a:ext cx="2872902" cy="584775"/>
          </a:xfrm>
          <a:prstGeom prst="rect">
            <a:avLst/>
          </a:prstGeom>
        </p:spPr>
        <p:txBody>
          <a:bodyPr wrap="none">
            <a:spAutoFit/>
          </a:bodyPr>
          <a:lstStyle/>
          <a:p>
            <a:r>
              <a:rPr lang="en-US" sz="3200" b="1" dirty="0">
                <a:ln w="28575">
                  <a:noFill/>
                </a:ln>
                <a:solidFill>
                  <a:schemeClr val="accent1">
                    <a:lumMod val="50000"/>
                  </a:schemeClr>
                </a:solidFill>
                <a:latin typeface="Arial" panose="020B0604020202020204" pitchFamily="34" charset="0"/>
                <a:cs typeface="Arial" panose="020B0604020202020204" pitchFamily="34" charset="0"/>
              </a:rPr>
              <a:t>Art Statement</a:t>
            </a:r>
          </a:p>
        </p:txBody>
      </p:sp>
      <p:cxnSp>
        <p:nvCxnSpPr>
          <p:cNvPr id="37" name="Straight Connector 5"/>
          <p:cNvCxnSpPr/>
          <p:nvPr/>
        </p:nvCxnSpPr>
        <p:spPr>
          <a:xfrm>
            <a:off x="596900" y="779823"/>
            <a:ext cx="4127500" cy="32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 name="矩形 2">
            <a:extLst>
              <a:ext uri="{FF2B5EF4-FFF2-40B4-BE49-F238E27FC236}">
                <a16:creationId xmlns:a16="http://schemas.microsoft.com/office/drawing/2014/main" id="{DDE82EC2-D81F-4E7E-B7DD-D2119003B189}"/>
              </a:ext>
            </a:extLst>
          </p:cNvPr>
          <p:cNvSpPr/>
          <p:nvPr/>
        </p:nvSpPr>
        <p:spPr>
          <a:xfrm>
            <a:off x="596900" y="906228"/>
            <a:ext cx="10539186" cy="830997"/>
          </a:xfrm>
          <a:prstGeom prst="rect">
            <a:avLst/>
          </a:prstGeom>
        </p:spPr>
        <p:txBody>
          <a:bodyPr wrap="square">
            <a:spAutoFit/>
          </a:bodyPr>
          <a:lstStyle/>
          <a:p>
            <a:r>
              <a:rPr lang="zh-TW" altLang="en-US" sz="1600" dirty="0">
                <a:solidFill>
                  <a:schemeClr val="accent1">
                    <a:lumMod val="50000"/>
                  </a:schemeClr>
                </a:solidFill>
                <a:latin typeface="Arial" panose="020B0604020202020204" pitchFamily="34" charset="0"/>
                <a:cs typeface="Arial" panose="020B0604020202020204" pitchFamily="34" charset="0"/>
              </a:rPr>
              <a:t>Physics Forests. This data-driven fluid simulation, with surface generation, foam, coupling with rigid bodies, and rendering, is capable of simulating several million particles in real time. It uses the regression forest to estimate the behavior of particles and rendered surfaces. The method can handle a wide range of fluid parameters.</a:t>
            </a:r>
          </a:p>
        </p:txBody>
      </p:sp>
      <p:pic>
        <p:nvPicPr>
          <p:cNvPr id="5" name="圖片 4">
            <a:extLst>
              <a:ext uri="{FF2B5EF4-FFF2-40B4-BE49-F238E27FC236}">
                <a16:creationId xmlns:a16="http://schemas.microsoft.com/office/drawing/2014/main" id="{7EE8940D-B877-406C-951A-04A63D63F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331" y="1826759"/>
            <a:ext cx="9099097" cy="4849283"/>
          </a:xfrm>
          <a:prstGeom prst="rect">
            <a:avLst/>
          </a:prstGeom>
        </p:spPr>
      </p:pic>
    </p:spTree>
    <p:extLst>
      <p:ext uri="{BB962C8B-B14F-4D97-AF65-F5344CB8AC3E}">
        <p14:creationId xmlns:p14="http://schemas.microsoft.com/office/powerpoint/2010/main" val="283464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9"/>
          <p:cNvSpPr/>
          <p:nvPr/>
        </p:nvSpPr>
        <p:spPr>
          <a:xfrm>
            <a:off x="596900" y="140162"/>
            <a:ext cx="4791529" cy="1077218"/>
          </a:xfrm>
          <a:prstGeom prst="rect">
            <a:avLst/>
          </a:prstGeom>
        </p:spPr>
        <p:txBody>
          <a:bodyPr wrap="square">
            <a:spAutoFit/>
          </a:bodyPr>
          <a:lstStyle/>
          <a:p>
            <a:r>
              <a:rPr lang="en-US" sz="3200" b="1" dirty="0">
                <a:ln w="28575">
                  <a:noFill/>
                </a:ln>
                <a:solidFill>
                  <a:schemeClr val="accent1">
                    <a:lumMod val="50000"/>
                  </a:schemeClr>
                </a:solidFill>
                <a:latin typeface="Arial" panose="020B0604020202020204" pitchFamily="34" charset="0"/>
                <a:cs typeface="Arial" panose="020B0604020202020204" pitchFamily="34" charset="0"/>
              </a:rPr>
              <a:t>Demo - Physics Forest</a:t>
            </a:r>
          </a:p>
          <a:p>
            <a:r>
              <a:rPr lang="en-US" sz="3200" b="1" dirty="0">
                <a:ln w="28575">
                  <a:noFill/>
                </a:ln>
                <a:solidFill>
                  <a:schemeClr val="accent1">
                    <a:lumMod val="50000"/>
                  </a:schemeClr>
                </a:solidFill>
                <a:latin typeface="Arial" panose="020B0604020202020204" pitchFamily="34" charset="0"/>
                <a:cs typeface="Arial" panose="020B0604020202020204" pitchFamily="34" charset="0"/>
              </a:rPr>
              <a:t>  </a:t>
            </a:r>
          </a:p>
        </p:txBody>
      </p:sp>
      <p:cxnSp>
        <p:nvCxnSpPr>
          <p:cNvPr id="37" name="Straight Connector 5"/>
          <p:cNvCxnSpPr/>
          <p:nvPr/>
        </p:nvCxnSpPr>
        <p:spPr>
          <a:xfrm>
            <a:off x="596900" y="779823"/>
            <a:ext cx="4608000" cy="32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線上媒體 3" title="[Physics Forests] SIGGRAPH 2017 Real-time Live! Submission Video">
            <a:hlinkClick r:id="" action="ppaction://media"/>
            <a:extLst>
              <a:ext uri="{FF2B5EF4-FFF2-40B4-BE49-F238E27FC236}">
                <a16:creationId xmlns:a16="http://schemas.microsoft.com/office/drawing/2014/main" id="{66A47D46-FC5E-410D-AE57-9E5507FB60A9}"/>
              </a:ext>
            </a:extLst>
          </p:cNvPr>
          <p:cNvPicPr>
            <a:picLocks noRot="1" noChangeAspect="1"/>
          </p:cNvPicPr>
          <p:nvPr>
            <a:videoFile r:link="rId1"/>
          </p:nvPr>
        </p:nvPicPr>
        <p:blipFill>
          <a:blip r:embed="rId4"/>
          <a:stretch>
            <a:fillRect/>
          </a:stretch>
        </p:blipFill>
        <p:spPr>
          <a:xfrm>
            <a:off x="1608809" y="1045368"/>
            <a:ext cx="9407534" cy="5291737"/>
          </a:xfrm>
          <a:prstGeom prst="rect">
            <a:avLst/>
          </a:prstGeom>
        </p:spPr>
      </p:pic>
    </p:spTree>
    <p:extLst>
      <p:ext uri="{BB962C8B-B14F-4D97-AF65-F5344CB8AC3E}">
        <p14:creationId xmlns:p14="http://schemas.microsoft.com/office/powerpoint/2010/main" val="417647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3695</TotalTime>
  <Words>676</Words>
  <Application>Microsoft Office PowerPoint</Application>
  <PresentationFormat>寬螢幕</PresentationFormat>
  <Paragraphs>86</Paragraphs>
  <Slides>10</Slides>
  <Notes>10</Notes>
  <HiddenSlides>0</HiddenSlides>
  <MMClips>1</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10</vt:i4>
      </vt:variant>
    </vt:vector>
  </HeadingPairs>
  <TitlesOfParts>
    <vt:vector size="17" baseType="lpstr">
      <vt:lpstr>Arial</vt:lpstr>
      <vt:lpstr>Arial Black</vt:lpstr>
      <vt:lpstr>Britannic Bold</vt:lpstr>
      <vt:lpstr>Calibri</vt:lpstr>
      <vt:lpstr>Calibri Light</vt:lpstr>
      <vt:lpstr>Cambria Math</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Junaed</dc:creator>
  <cp:lastModifiedBy>user</cp:lastModifiedBy>
  <cp:revision>130</cp:revision>
  <dcterms:created xsi:type="dcterms:W3CDTF">2014-11-22T12:43:39Z</dcterms:created>
  <dcterms:modified xsi:type="dcterms:W3CDTF">2020-03-31T12:33:14Z</dcterms:modified>
</cp:coreProperties>
</file>