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43"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0F4F8-794E-40FE-9D4F-0CD88E572E47}" type="datetimeFigureOut">
              <a:rPr lang="zh-TW" altLang="en-US" smtClean="0"/>
              <a:t>2020/3/31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4E601-87AD-4BD2-9DCB-96EF80AA708B}" type="slidenum">
              <a:rPr lang="zh-TW" altLang="en-US" smtClean="0"/>
              <a:t>‹#›</a:t>
            </a:fld>
            <a:endParaRPr lang="zh-TW" altLang="en-US"/>
          </a:p>
        </p:txBody>
      </p:sp>
    </p:spTree>
    <p:extLst>
      <p:ext uri="{BB962C8B-B14F-4D97-AF65-F5344CB8AC3E}">
        <p14:creationId xmlns:p14="http://schemas.microsoft.com/office/powerpoint/2010/main" val="274660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E4E601-87AD-4BD2-9DCB-96EF80AA708B}" type="slidenum">
              <a:rPr lang="zh-TW" altLang="en-US" smtClean="0"/>
              <a:t>2</a:t>
            </a:fld>
            <a:endParaRPr lang="zh-TW" altLang="en-US"/>
          </a:p>
        </p:txBody>
      </p:sp>
    </p:spTree>
    <p:extLst>
      <p:ext uri="{BB962C8B-B14F-4D97-AF65-F5344CB8AC3E}">
        <p14:creationId xmlns:p14="http://schemas.microsoft.com/office/powerpoint/2010/main" val="219605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1A1E469-E82C-42EA-9AC0-D39C48BC7827}" type="datetime1">
              <a:rPr lang="zh-TW" altLang="en-US" smtClean="0"/>
              <a:t>2020/3/31</a:t>
            </a:fld>
            <a:endParaRPr lang="zh-TW" altLang="en-US"/>
          </a:p>
        </p:txBody>
      </p:sp>
      <p:sp>
        <p:nvSpPr>
          <p:cNvPr id="5" name="Footer Placeholder 4"/>
          <p:cNvSpPr>
            <a:spLocks noGrp="1"/>
          </p:cNvSpPr>
          <p:nvPr>
            <p:ph type="ftr" sz="quarter" idx="11"/>
          </p:nvPr>
        </p:nvSpPr>
        <p:spPr/>
        <p:txBody>
          <a:bodyPr/>
          <a:lstStyle/>
          <a:p>
            <a:r>
              <a:rPr lang="en-US" altLang="zh-TW"/>
              <a:t>2019 ACM SIGGRAPH – Emerging Technology - TeleSight</a:t>
            </a:r>
            <a:endParaRPr lang="zh-TW" altLang="en-US"/>
          </a:p>
        </p:txBody>
      </p:sp>
      <p:sp>
        <p:nvSpPr>
          <p:cNvPr id="6" name="Slide Number Placeholder 5"/>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397254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A530130-C8DD-4F5A-A1C6-37118CA22F53}" type="datetime1">
              <a:rPr lang="zh-TW" altLang="en-US" smtClean="0"/>
              <a:t>2020/3/31</a:t>
            </a:fld>
            <a:endParaRPr lang="zh-TW" altLang="en-US"/>
          </a:p>
        </p:txBody>
      </p:sp>
      <p:sp>
        <p:nvSpPr>
          <p:cNvPr id="5" name="Footer Placeholder 4"/>
          <p:cNvSpPr>
            <a:spLocks noGrp="1"/>
          </p:cNvSpPr>
          <p:nvPr>
            <p:ph type="ftr" sz="quarter" idx="11"/>
          </p:nvPr>
        </p:nvSpPr>
        <p:spPr/>
        <p:txBody>
          <a:bodyPr/>
          <a:lstStyle/>
          <a:p>
            <a:r>
              <a:rPr lang="en-US" altLang="zh-TW"/>
              <a:t>2019 ACM SIGGRAPH – Emerging Technology - TeleSight</a:t>
            </a:r>
            <a:endParaRPr lang="zh-TW" altLang="en-US"/>
          </a:p>
        </p:txBody>
      </p:sp>
      <p:sp>
        <p:nvSpPr>
          <p:cNvPr id="6" name="Slide Number Placeholder 5"/>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28992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F145618-8D35-4C30-AC11-158C97462BD0}" type="datetime1">
              <a:rPr lang="zh-TW" altLang="en-US" smtClean="0"/>
              <a:t>2020/3/31</a:t>
            </a:fld>
            <a:endParaRPr lang="zh-TW" altLang="en-US"/>
          </a:p>
        </p:txBody>
      </p:sp>
      <p:sp>
        <p:nvSpPr>
          <p:cNvPr id="5" name="Footer Placeholder 4"/>
          <p:cNvSpPr>
            <a:spLocks noGrp="1"/>
          </p:cNvSpPr>
          <p:nvPr>
            <p:ph type="ftr" sz="quarter" idx="11"/>
          </p:nvPr>
        </p:nvSpPr>
        <p:spPr/>
        <p:txBody>
          <a:bodyPr/>
          <a:lstStyle/>
          <a:p>
            <a:r>
              <a:rPr lang="en-US" altLang="zh-TW"/>
              <a:t>2019 ACM SIGGRAPH – Emerging Technology - TeleSight</a:t>
            </a:r>
            <a:endParaRPr lang="zh-TW" altLang="en-US"/>
          </a:p>
        </p:txBody>
      </p:sp>
      <p:sp>
        <p:nvSpPr>
          <p:cNvPr id="6" name="Slide Number Placeholder 5"/>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367926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B80A16-B596-4FE7-B738-9BF44393E95B}" type="datetime1">
              <a:rPr lang="zh-TW" altLang="en-US" smtClean="0"/>
              <a:t>2020/3/31</a:t>
            </a:fld>
            <a:endParaRPr lang="zh-TW" altLang="en-US"/>
          </a:p>
        </p:txBody>
      </p:sp>
      <p:sp>
        <p:nvSpPr>
          <p:cNvPr id="5" name="Footer Placeholder 4"/>
          <p:cNvSpPr>
            <a:spLocks noGrp="1"/>
          </p:cNvSpPr>
          <p:nvPr>
            <p:ph type="ftr" sz="quarter" idx="11"/>
          </p:nvPr>
        </p:nvSpPr>
        <p:spPr/>
        <p:txBody>
          <a:bodyPr/>
          <a:lstStyle/>
          <a:p>
            <a:r>
              <a:rPr lang="en-US" altLang="zh-TW"/>
              <a:t>2019 ACM SIGGRAPH – Emerging Technology - TeleSight</a:t>
            </a:r>
            <a:endParaRPr lang="zh-TW" altLang="en-US"/>
          </a:p>
        </p:txBody>
      </p:sp>
      <p:sp>
        <p:nvSpPr>
          <p:cNvPr id="6" name="Slide Number Placeholder 5"/>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8326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067B6A5-623E-491C-BA71-406530C20309}" type="datetime1">
              <a:rPr lang="zh-TW" altLang="en-US" smtClean="0"/>
              <a:t>2020/3/31</a:t>
            </a:fld>
            <a:endParaRPr lang="zh-TW" altLang="en-US"/>
          </a:p>
        </p:txBody>
      </p:sp>
      <p:sp>
        <p:nvSpPr>
          <p:cNvPr id="5" name="Footer Placeholder 4"/>
          <p:cNvSpPr>
            <a:spLocks noGrp="1"/>
          </p:cNvSpPr>
          <p:nvPr>
            <p:ph type="ftr" sz="quarter" idx="11"/>
          </p:nvPr>
        </p:nvSpPr>
        <p:spPr/>
        <p:txBody>
          <a:bodyPr/>
          <a:lstStyle/>
          <a:p>
            <a:r>
              <a:rPr lang="en-US" altLang="zh-TW"/>
              <a:t>2019 ACM SIGGRAPH – Emerging Technology - TeleSight</a:t>
            </a:r>
            <a:endParaRPr lang="zh-TW" altLang="en-US"/>
          </a:p>
        </p:txBody>
      </p:sp>
      <p:sp>
        <p:nvSpPr>
          <p:cNvPr id="6" name="Slide Number Placeholder 5"/>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165332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B1F174D-EED2-4C4B-82D8-0FDC5FFCF9CB}" type="datetime1">
              <a:rPr lang="zh-TW" altLang="en-US" smtClean="0"/>
              <a:t>2020/3/31</a:t>
            </a:fld>
            <a:endParaRPr lang="zh-TW" altLang="en-US"/>
          </a:p>
        </p:txBody>
      </p:sp>
      <p:sp>
        <p:nvSpPr>
          <p:cNvPr id="6" name="Footer Placeholder 5"/>
          <p:cNvSpPr>
            <a:spLocks noGrp="1"/>
          </p:cNvSpPr>
          <p:nvPr>
            <p:ph type="ftr" sz="quarter" idx="11"/>
          </p:nvPr>
        </p:nvSpPr>
        <p:spPr/>
        <p:txBody>
          <a:bodyPr/>
          <a:lstStyle/>
          <a:p>
            <a:r>
              <a:rPr lang="en-US" altLang="zh-TW"/>
              <a:t>2019 ACM SIGGRAPH – Emerging Technology - TeleSight</a:t>
            </a:r>
            <a:endParaRPr lang="zh-TW" altLang="en-US"/>
          </a:p>
        </p:txBody>
      </p:sp>
      <p:sp>
        <p:nvSpPr>
          <p:cNvPr id="7" name="Slide Number Placeholder 6"/>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55340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54DBC1D-0F93-4C65-B0D1-F04D6FAC42CB}" type="datetime1">
              <a:rPr lang="zh-TW" altLang="en-US" smtClean="0"/>
              <a:t>2020/3/31</a:t>
            </a:fld>
            <a:endParaRPr lang="zh-TW" altLang="en-US"/>
          </a:p>
        </p:txBody>
      </p:sp>
      <p:sp>
        <p:nvSpPr>
          <p:cNvPr id="8" name="Footer Placeholder 7"/>
          <p:cNvSpPr>
            <a:spLocks noGrp="1"/>
          </p:cNvSpPr>
          <p:nvPr>
            <p:ph type="ftr" sz="quarter" idx="11"/>
          </p:nvPr>
        </p:nvSpPr>
        <p:spPr/>
        <p:txBody>
          <a:bodyPr/>
          <a:lstStyle/>
          <a:p>
            <a:r>
              <a:rPr lang="en-US" altLang="zh-TW"/>
              <a:t>2019 ACM SIGGRAPH – Emerging Technology - TeleSight</a:t>
            </a:r>
            <a:endParaRPr lang="zh-TW" altLang="en-US"/>
          </a:p>
        </p:txBody>
      </p:sp>
      <p:sp>
        <p:nvSpPr>
          <p:cNvPr id="9" name="Slide Number Placeholder 8"/>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197862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0A6A1B5-1D55-47FD-882A-728A10E192D7}" type="datetime1">
              <a:rPr lang="zh-TW" altLang="en-US" smtClean="0"/>
              <a:t>2020/3/31</a:t>
            </a:fld>
            <a:endParaRPr lang="zh-TW" altLang="en-US"/>
          </a:p>
        </p:txBody>
      </p:sp>
      <p:sp>
        <p:nvSpPr>
          <p:cNvPr id="4" name="Footer Placeholder 3"/>
          <p:cNvSpPr>
            <a:spLocks noGrp="1"/>
          </p:cNvSpPr>
          <p:nvPr>
            <p:ph type="ftr" sz="quarter" idx="11"/>
          </p:nvPr>
        </p:nvSpPr>
        <p:spPr/>
        <p:txBody>
          <a:bodyPr/>
          <a:lstStyle/>
          <a:p>
            <a:r>
              <a:rPr lang="en-US" altLang="zh-TW"/>
              <a:t>2019 ACM SIGGRAPH – Emerging Technology - TeleSight</a:t>
            </a:r>
            <a:endParaRPr lang="zh-TW" altLang="en-US"/>
          </a:p>
        </p:txBody>
      </p:sp>
      <p:sp>
        <p:nvSpPr>
          <p:cNvPr id="5" name="Slide Number Placeholder 4"/>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206951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472E9-5802-4DFE-867A-4669D217E864}" type="datetime1">
              <a:rPr lang="zh-TW" altLang="en-US" smtClean="0"/>
              <a:t>2020/3/31</a:t>
            </a:fld>
            <a:endParaRPr lang="zh-TW" altLang="en-US"/>
          </a:p>
        </p:txBody>
      </p:sp>
      <p:sp>
        <p:nvSpPr>
          <p:cNvPr id="3" name="Footer Placeholder 2"/>
          <p:cNvSpPr>
            <a:spLocks noGrp="1"/>
          </p:cNvSpPr>
          <p:nvPr>
            <p:ph type="ftr" sz="quarter" idx="11"/>
          </p:nvPr>
        </p:nvSpPr>
        <p:spPr/>
        <p:txBody>
          <a:bodyPr/>
          <a:lstStyle/>
          <a:p>
            <a:r>
              <a:rPr lang="en-US" altLang="zh-TW"/>
              <a:t>2019 ACM SIGGRAPH – Emerging Technology - TeleSight</a:t>
            </a:r>
            <a:endParaRPr lang="zh-TW" altLang="en-US"/>
          </a:p>
        </p:txBody>
      </p:sp>
      <p:sp>
        <p:nvSpPr>
          <p:cNvPr id="4" name="Slide Number Placeholder 3"/>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350196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EF93155-FFDE-45E1-88C0-DDB2CEFC4224}" type="datetime1">
              <a:rPr lang="zh-TW" altLang="en-US" smtClean="0"/>
              <a:t>2020/3/31</a:t>
            </a:fld>
            <a:endParaRPr lang="zh-TW" altLang="en-US"/>
          </a:p>
        </p:txBody>
      </p:sp>
      <p:sp>
        <p:nvSpPr>
          <p:cNvPr id="6" name="Footer Placeholder 5"/>
          <p:cNvSpPr>
            <a:spLocks noGrp="1"/>
          </p:cNvSpPr>
          <p:nvPr>
            <p:ph type="ftr" sz="quarter" idx="11"/>
          </p:nvPr>
        </p:nvSpPr>
        <p:spPr/>
        <p:txBody>
          <a:bodyPr/>
          <a:lstStyle/>
          <a:p>
            <a:r>
              <a:rPr lang="en-US" altLang="zh-TW"/>
              <a:t>2019 ACM SIGGRAPH – Emerging Technology - TeleSight</a:t>
            </a:r>
            <a:endParaRPr lang="zh-TW" altLang="en-US"/>
          </a:p>
        </p:txBody>
      </p:sp>
      <p:sp>
        <p:nvSpPr>
          <p:cNvPr id="7" name="Slide Number Placeholder 6"/>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46434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DC0D24A-35CC-4303-AC40-A18A20FD4EDE}" type="datetime1">
              <a:rPr lang="zh-TW" altLang="en-US" smtClean="0"/>
              <a:t>2020/3/31</a:t>
            </a:fld>
            <a:endParaRPr lang="zh-TW" altLang="en-US"/>
          </a:p>
        </p:txBody>
      </p:sp>
      <p:sp>
        <p:nvSpPr>
          <p:cNvPr id="6" name="Footer Placeholder 5"/>
          <p:cNvSpPr>
            <a:spLocks noGrp="1"/>
          </p:cNvSpPr>
          <p:nvPr>
            <p:ph type="ftr" sz="quarter" idx="11"/>
          </p:nvPr>
        </p:nvSpPr>
        <p:spPr/>
        <p:txBody>
          <a:bodyPr/>
          <a:lstStyle/>
          <a:p>
            <a:r>
              <a:rPr lang="en-US" altLang="zh-TW"/>
              <a:t>2019 ACM SIGGRAPH – Emerging Technology - TeleSight</a:t>
            </a:r>
            <a:endParaRPr lang="zh-TW" altLang="en-US"/>
          </a:p>
        </p:txBody>
      </p:sp>
      <p:sp>
        <p:nvSpPr>
          <p:cNvPr id="7" name="Slide Number Placeholder 6"/>
          <p:cNvSpPr>
            <a:spLocks noGrp="1"/>
          </p:cNvSpPr>
          <p:nvPr>
            <p:ph type="sldNum" sz="quarter" idx="12"/>
          </p:nvPr>
        </p:nvSpPr>
        <p:spPr/>
        <p:txBody>
          <a:body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26528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E1C30-8FDB-4809-A7DD-B65491317889}" type="datetime1">
              <a:rPr lang="zh-TW" altLang="en-US" smtClean="0"/>
              <a:t>2020/3/31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a:t>2019 ACM SIGGRAPH – Emerging Technology - TeleSight</a:t>
            </a:r>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8164-9884-4401-975E-D7AF9EBC48B5}" type="slidenum">
              <a:rPr lang="zh-TW" altLang="en-US" smtClean="0"/>
              <a:t>‹#›</a:t>
            </a:fld>
            <a:endParaRPr lang="zh-TW" altLang="en-US"/>
          </a:p>
        </p:txBody>
      </p:sp>
    </p:spTree>
    <p:extLst>
      <p:ext uri="{BB962C8B-B14F-4D97-AF65-F5344CB8AC3E}">
        <p14:creationId xmlns:p14="http://schemas.microsoft.com/office/powerpoint/2010/main" val="3955043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162&amp;v=-RHw5Rbz-ak&amp;feature=emb_titl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4D8C421D-688F-44ED-A2D6-5514F8066314}"/>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08179" y="0"/>
            <a:ext cx="10375641" cy="6001966"/>
          </a:xfrm>
          <a:prstGeom prst="rect">
            <a:avLst/>
          </a:prstGeom>
        </p:spPr>
      </p:pic>
      <p:sp>
        <p:nvSpPr>
          <p:cNvPr id="15" name="矩形 14">
            <a:extLst>
              <a:ext uri="{FF2B5EF4-FFF2-40B4-BE49-F238E27FC236}">
                <a16:creationId xmlns:a16="http://schemas.microsoft.com/office/drawing/2014/main" id="{1BA401C3-2EDC-477C-B8AE-585AAEB0213A}"/>
              </a:ext>
            </a:extLst>
          </p:cNvPr>
          <p:cNvSpPr/>
          <p:nvPr/>
        </p:nvSpPr>
        <p:spPr>
          <a:xfrm>
            <a:off x="2301517" y="2521846"/>
            <a:ext cx="7588964" cy="1814307"/>
          </a:xfrm>
          <a:prstGeom prst="rect">
            <a:avLst/>
          </a:prstGeom>
          <a:solidFill>
            <a:schemeClr val="dk1">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3600" dirty="0" err="1">
                <a:solidFill>
                  <a:schemeClr val="tx1">
                    <a:lumMod val="95000"/>
                  </a:schemeClr>
                </a:solidFill>
                <a:latin typeface="Garamond" panose="02020404030301010803" pitchFamily="18" charset="0"/>
              </a:rPr>
              <a:t>TeleSight</a:t>
            </a:r>
            <a:r>
              <a:rPr lang="en-US" altLang="zh-TW" sz="3600" dirty="0">
                <a:solidFill>
                  <a:schemeClr val="tx1">
                    <a:lumMod val="95000"/>
                  </a:schemeClr>
                </a:solidFill>
                <a:latin typeface="Garamond" panose="02020404030301010803" pitchFamily="18" charset="0"/>
              </a:rPr>
              <a:t>: Enabling asymmetric collaboration in VR between</a:t>
            </a:r>
            <a:br>
              <a:rPr lang="en-US" altLang="zh-TW" sz="3600" dirty="0">
                <a:solidFill>
                  <a:schemeClr val="tx1">
                    <a:lumMod val="95000"/>
                  </a:schemeClr>
                </a:solidFill>
                <a:latin typeface="Garamond" panose="02020404030301010803" pitchFamily="18" charset="0"/>
              </a:rPr>
            </a:br>
            <a:r>
              <a:rPr lang="en-US" altLang="zh-TW" sz="3600" dirty="0">
                <a:solidFill>
                  <a:schemeClr val="tx1">
                    <a:lumMod val="95000"/>
                  </a:schemeClr>
                </a:solidFill>
                <a:latin typeface="Garamond" panose="02020404030301010803" pitchFamily="18" charset="0"/>
              </a:rPr>
              <a:t>HMD user and Non-HMD users</a:t>
            </a:r>
            <a:endParaRPr lang="zh-TW" altLang="en-US" sz="3600" dirty="0">
              <a:solidFill>
                <a:schemeClr val="tx1">
                  <a:lumMod val="95000"/>
                </a:schemeClr>
              </a:solidFill>
              <a:latin typeface="Garamond" panose="02020404030301010803" pitchFamily="18" charset="0"/>
            </a:endParaRPr>
          </a:p>
        </p:txBody>
      </p:sp>
      <p:sp>
        <p:nvSpPr>
          <p:cNvPr id="17" name="文字方塊 16">
            <a:extLst>
              <a:ext uri="{FF2B5EF4-FFF2-40B4-BE49-F238E27FC236}">
                <a16:creationId xmlns:a16="http://schemas.microsoft.com/office/drawing/2014/main" id="{F1F8C5E1-32E1-4FCA-B4F2-C071E9F7DA81}"/>
              </a:ext>
            </a:extLst>
          </p:cNvPr>
          <p:cNvSpPr txBox="1"/>
          <p:nvPr/>
        </p:nvSpPr>
        <p:spPr>
          <a:xfrm>
            <a:off x="186611" y="6116386"/>
            <a:ext cx="4385389" cy="584775"/>
          </a:xfrm>
          <a:prstGeom prst="rect">
            <a:avLst/>
          </a:prstGeom>
          <a:noFill/>
        </p:spPr>
        <p:txBody>
          <a:bodyPr wrap="square" rtlCol="0">
            <a:spAutoFit/>
          </a:bodyPr>
          <a:lstStyle/>
          <a:p>
            <a:r>
              <a:rPr lang="en-US" altLang="zh-TW" sz="1600" dirty="0">
                <a:solidFill>
                  <a:schemeClr val="tx1">
                    <a:lumMod val="65000"/>
                  </a:schemeClr>
                </a:solidFill>
                <a:latin typeface="Garamond" panose="02020404030301010803" pitchFamily="18" charset="0"/>
                <a:ea typeface="源雲明體 TTF SemiBold" panose="02020600000000000000" pitchFamily="18" charset="-120"/>
              </a:rPr>
              <a:t>2020.03.31 </a:t>
            </a:r>
            <a:r>
              <a:rPr lang="zh-TW" altLang="en-US" sz="1600" dirty="0">
                <a:solidFill>
                  <a:schemeClr val="tx1">
                    <a:lumMod val="65000"/>
                  </a:schemeClr>
                </a:solidFill>
                <a:latin typeface="Garamond" panose="02020404030301010803" pitchFamily="18" charset="0"/>
                <a:ea typeface="源雲明體 TTF SemiBold" panose="02020600000000000000" pitchFamily="18" charset="-120"/>
              </a:rPr>
              <a:t> </a:t>
            </a:r>
            <a:r>
              <a:rPr lang="en-US" altLang="zh-TW" sz="1600" dirty="0">
                <a:solidFill>
                  <a:schemeClr val="tx1">
                    <a:lumMod val="65000"/>
                  </a:schemeClr>
                </a:solidFill>
                <a:latin typeface="Garamond" panose="02020404030301010803" pitchFamily="18" charset="0"/>
                <a:ea typeface="源雲明體 TTF SemiBold" panose="02020600000000000000" pitchFamily="18" charset="-120"/>
              </a:rPr>
              <a:t>108</a:t>
            </a:r>
            <a:r>
              <a:rPr lang="zh-TW" altLang="en-US" sz="1600" dirty="0">
                <a:solidFill>
                  <a:schemeClr val="tx1">
                    <a:lumMod val="65000"/>
                  </a:schemeClr>
                </a:solidFill>
                <a:latin typeface="Garamond" panose="02020404030301010803" pitchFamily="18" charset="0"/>
                <a:ea typeface="源雲明體 TTF SemiBold" panose="02020600000000000000" pitchFamily="18" charset="-120"/>
              </a:rPr>
              <a:t>清華大學跨院碩書報討論</a:t>
            </a:r>
            <a:endParaRPr lang="en-US" altLang="zh-TW" sz="1600" dirty="0">
              <a:solidFill>
                <a:schemeClr val="tx1">
                  <a:lumMod val="65000"/>
                </a:schemeClr>
              </a:solidFill>
              <a:latin typeface="Garamond" panose="02020404030301010803" pitchFamily="18" charset="0"/>
              <a:ea typeface="源雲明體 TTF SemiBold" panose="02020600000000000000" pitchFamily="18" charset="-120"/>
            </a:endParaRPr>
          </a:p>
          <a:p>
            <a:r>
              <a:rPr lang="en-US" altLang="zh-TW" sz="1600" dirty="0">
                <a:solidFill>
                  <a:schemeClr val="tx1">
                    <a:lumMod val="65000"/>
                  </a:schemeClr>
                </a:solidFill>
                <a:latin typeface="Garamond" panose="02020404030301010803" pitchFamily="18" charset="0"/>
                <a:ea typeface="源雲明體 TTF SemiBold" panose="02020600000000000000" pitchFamily="18" charset="-120"/>
              </a:rPr>
              <a:t>Speaker: </a:t>
            </a:r>
            <a:r>
              <a:rPr lang="zh-TW" altLang="en-US" sz="1600" dirty="0">
                <a:solidFill>
                  <a:schemeClr val="tx1">
                    <a:lumMod val="65000"/>
                  </a:schemeClr>
                </a:solidFill>
                <a:latin typeface="Garamond" panose="02020404030301010803" pitchFamily="18" charset="0"/>
                <a:ea typeface="源雲明體 TTF SemiBold" panose="02020600000000000000" pitchFamily="18" charset="-120"/>
              </a:rPr>
              <a:t>施佳瑩</a:t>
            </a:r>
          </a:p>
        </p:txBody>
      </p:sp>
      <p:sp>
        <p:nvSpPr>
          <p:cNvPr id="18" name="文字方塊 17">
            <a:extLst>
              <a:ext uri="{FF2B5EF4-FFF2-40B4-BE49-F238E27FC236}">
                <a16:creationId xmlns:a16="http://schemas.microsoft.com/office/drawing/2014/main" id="{C42C9479-1C9A-4933-9507-AA255078B9DD}"/>
              </a:ext>
            </a:extLst>
          </p:cNvPr>
          <p:cNvSpPr txBox="1"/>
          <p:nvPr/>
        </p:nvSpPr>
        <p:spPr>
          <a:xfrm>
            <a:off x="7478517" y="6331829"/>
            <a:ext cx="4823927" cy="369332"/>
          </a:xfrm>
          <a:prstGeom prst="rect">
            <a:avLst/>
          </a:prstGeom>
          <a:noFill/>
        </p:spPr>
        <p:txBody>
          <a:bodyPr wrap="square" rtlCol="0">
            <a:spAutoFit/>
          </a:bodyPr>
          <a:lstStyle/>
          <a:p>
            <a:r>
              <a:rPr lang="en-US" altLang="zh-TW" dirty="0">
                <a:solidFill>
                  <a:schemeClr val="tx1">
                    <a:lumMod val="65000"/>
                  </a:schemeClr>
                </a:solidFill>
                <a:latin typeface="Garamond" panose="02020404030301010803" pitchFamily="18" charset="0"/>
              </a:rPr>
              <a:t>2019</a:t>
            </a:r>
            <a:r>
              <a:rPr lang="zh-TW" altLang="en-US" dirty="0">
                <a:solidFill>
                  <a:schemeClr val="tx1">
                    <a:lumMod val="65000"/>
                  </a:schemeClr>
                </a:solidFill>
                <a:latin typeface="Garamond" panose="02020404030301010803" pitchFamily="18" charset="0"/>
              </a:rPr>
              <a:t> </a:t>
            </a:r>
            <a:r>
              <a:rPr lang="en-US" altLang="zh-TW" dirty="0">
                <a:solidFill>
                  <a:schemeClr val="tx1">
                    <a:lumMod val="65000"/>
                  </a:schemeClr>
                </a:solidFill>
                <a:latin typeface="Garamond" panose="02020404030301010803" pitchFamily="18" charset="0"/>
              </a:rPr>
              <a:t>ACM SIGGRAPH – Emerging Technology</a:t>
            </a:r>
            <a:endParaRPr lang="zh-TW" altLang="en-US" dirty="0">
              <a:solidFill>
                <a:schemeClr val="tx1">
                  <a:lumMod val="65000"/>
                </a:schemeClr>
              </a:solidFill>
              <a:latin typeface="Garamond" panose="02020404030301010803" pitchFamily="18" charset="0"/>
            </a:endParaRPr>
          </a:p>
        </p:txBody>
      </p:sp>
    </p:spTree>
    <p:extLst>
      <p:ext uri="{BB962C8B-B14F-4D97-AF65-F5344CB8AC3E}">
        <p14:creationId xmlns:p14="http://schemas.microsoft.com/office/powerpoint/2010/main" val="241139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p:txBody>
          <a:bodyPr/>
          <a:lstStyle/>
          <a:p>
            <a:fld id="{B08A8164-9884-4401-975E-D7AF9EBC48B5}" type="slidenum">
              <a:rPr lang="zh-TW" altLang="en-US" smtClean="0"/>
              <a:t>2</a:t>
            </a:fld>
            <a:endParaRPr lang="zh-TW" altLang="en-US"/>
          </a:p>
        </p:txBody>
      </p:sp>
      <p:sp>
        <p:nvSpPr>
          <p:cNvPr id="6" name="文字方塊 5">
            <a:extLst>
              <a:ext uri="{FF2B5EF4-FFF2-40B4-BE49-F238E27FC236}">
                <a16:creationId xmlns:a16="http://schemas.microsoft.com/office/drawing/2014/main" id="{8DA200ED-5540-4280-AFA6-A35CAA8E38C4}"/>
              </a:ext>
            </a:extLst>
          </p:cNvPr>
          <p:cNvSpPr txBox="1"/>
          <p:nvPr/>
        </p:nvSpPr>
        <p:spPr>
          <a:xfrm>
            <a:off x="548327" y="460419"/>
            <a:ext cx="4823927"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Authors</a:t>
            </a:r>
            <a:endParaRPr lang="zh-TW" altLang="en-US" sz="4000" dirty="0">
              <a:solidFill>
                <a:schemeClr val="tx1">
                  <a:lumMod val="85000"/>
                </a:schemeClr>
              </a:solidFill>
              <a:latin typeface="Garamond" panose="02020404030301010803" pitchFamily="18" charset="0"/>
            </a:endParaRPr>
          </a:p>
        </p:txBody>
      </p:sp>
      <p:sp>
        <p:nvSpPr>
          <p:cNvPr id="7" name="文字方塊 6">
            <a:extLst>
              <a:ext uri="{FF2B5EF4-FFF2-40B4-BE49-F238E27FC236}">
                <a16:creationId xmlns:a16="http://schemas.microsoft.com/office/drawing/2014/main" id="{7A8E1115-8D71-4C38-AE96-123ABF1F616B}"/>
              </a:ext>
            </a:extLst>
          </p:cNvPr>
          <p:cNvSpPr txBox="1"/>
          <p:nvPr/>
        </p:nvSpPr>
        <p:spPr>
          <a:xfrm>
            <a:off x="2052737" y="2305615"/>
            <a:ext cx="4043262" cy="2246769"/>
          </a:xfrm>
          <a:prstGeom prst="rect">
            <a:avLst/>
          </a:prstGeom>
          <a:noFill/>
        </p:spPr>
        <p:txBody>
          <a:bodyPr wrap="square" rtlCol="0">
            <a:spAutoFit/>
          </a:bodyPr>
          <a:lstStyle/>
          <a:p>
            <a:r>
              <a:rPr lang="en-US" altLang="zh-TW" sz="2800" dirty="0" err="1">
                <a:solidFill>
                  <a:schemeClr val="tx1">
                    <a:lumMod val="85000"/>
                  </a:schemeClr>
                </a:solidFill>
                <a:latin typeface="Garamond" panose="02020404030301010803" pitchFamily="18" charset="0"/>
              </a:rPr>
              <a:t>Taichi</a:t>
            </a:r>
            <a:r>
              <a:rPr lang="en-US" altLang="zh-TW" sz="2800" dirty="0">
                <a:solidFill>
                  <a:schemeClr val="tx1">
                    <a:lumMod val="85000"/>
                  </a:schemeClr>
                </a:solidFill>
                <a:latin typeface="Garamond" panose="02020404030301010803" pitchFamily="18" charset="0"/>
              </a:rPr>
              <a:t> Furukawa</a:t>
            </a:r>
          </a:p>
          <a:p>
            <a:r>
              <a:rPr lang="en-US" altLang="zh-TW" sz="2800" dirty="0">
                <a:solidFill>
                  <a:schemeClr val="tx1">
                    <a:lumMod val="85000"/>
                  </a:schemeClr>
                </a:solidFill>
                <a:latin typeface="Garamond" panose="02020404030301010803" pitchFamily="18" charset="0"/>
              </a:rPr>
              <a:t>Daisuke Yamamoto</a:t>
            </a:r>
          </a:p>
          <a:p>
            <a:r>
              <a:rPr lang="en-US" altLang="zh-TW" sz="2800" dirty="0">
                <a:solidFill>
                  <a:schemeClr val="tx1">
                    <a:lumMod val="85000"/>
                  </a:schemeClr>
                </a:solidFill>
                <a:latin typeface="Garamond" panose="02020404030301010803" pitchFamily="18" charset="0"/>
              </a:rPr>
              <a:t>Moe </a:t>
            </a:r>
            <a:r>
              <a:rPr lang="en-US" altLang="zh-TW" sz="2800" dirty="0" err="1">
                <a:solidFill>
                  <a:schemeClr val="tx1">
                    <a:lumMod val="85000"/>
                  </a:schemeClr>
                </a:solidFill>
                <a:latin typeface="Garamond" panose="02020404030301010803" pitchFamily="18" charset="0"/>
              </a:rPr>
              <a:t>Sugawa</a:t>
            </a:r>
            <a:endParaRPr lang="en-US" altLang="zh-TW" sz="2800" dirty="0">
              <a:solidFill>
                <a:schemeClr val="tx1">
                  <a:lumMod val="85000"/>
                </a:schemeClr>
              </a:solidFill>
              <a:latin typeface="Garamond" panose="02020404030301010803" pitchFamily="18" charset="0"/>
            </a:endParaRPr>
          </a:p>
          <a:p>
            <a:r>
              <a:rPr lang="en-US" altLang="zh-TW" sz="2800" dirty="0">
                <a:solidFill>
                  <a:schemeClr val="tx1">
                    <a:lumMod val="85000"/>
                  </a:schemeClr>
                </a:solidFill>
                <a:latin typeface="Garamond" panose="02020404030301010803" pitchFamily="18" charset="0"/>
              </a:rPr>
              <a:t>Roshan Peiris</a:t>
            </a:r>
          </a:p>
          <a:p>
            <a:r>
              <a:rPr lang="en-US" altLang="zh-TW" sz="2800" dirty="0" err="1">
                <a:solidFill>
                  <a:schemeClr val="tx1">
                    <a:lumMod val="85000"/>
                  </a:schemeClr>
                </a:solidFill>
                <a:latin typeface="Garamond" panose="02020404030301010803" pitchFamily="18" charset="0"/>
              </a:rPr>
              <a:t>Kouta</a:t>
            </a:r>
            <a:r>
              <a:rPr lang="en-US" altLang="zh-TW" sz="2800" dirty="0">
                <a:solidFill>
                  <a:schemeClr val="tx1">
                    <a:lumMod val="85000"/>
                  </a:schemeClr>
                </a:solidFill>
                <a:latin typeface="Garamond" panose="02020404030301010803" pitchFamily="18" charset="0"/>
              </a:rPr>
              <a:t> </a:t>
            </a:r>
            <a:r>
              <a:rPr lang="en-US" altLang="zh-TW" sz="2800" dirty="0" err="1">
                <a:solidFill>
                  <a:schemeClr val="tx1">
                    <a:lumMod val="85000"/>
                  </a:schemeClr>
                </a:solidFill>
                <a:latin typeface="Garamond" panose="02020404030301010803" pitchFamily="18" charset="0"/>
              </a:rPr>
              <a:t>Minamisawa</a:t>
            </a:r>
            <a:endParaRPr lang="zh-TW" altLang="en-US" sz="2800" dirty="0">
              <a:solidFill>
                <a:schemeClr val="tx1">
                  <a:lumMod val="85000"/>
                </a:schemeClr>
              </a:solidFill>
              <a:latin typeface="Garamond" panose="02020404030301010803" pitchFamily="18" charset="0"/>
            </a:endParaRPr>
          </a:p>
        </p:txBody>
      </p:sp>
      <p:cxnSp>
        <p:nvCxnSpPr>
          <p:cNvPr id="9" name="直線接點 8">
            <a:extLst>
              <a:ext uri="{FF2B5EF4-FFF2-40B4-BE49-F238E27FC236}">
                <a16:creationId xmlns:a16="http://schemas.microsoft.com/office/drawing/2014/main" id="{9C462A0F-B17D-4B71-BBDA-E1254BDA5722}"/>
              </a:ext>
            </a:extLst>
          </p:cNvPr>
          <p:cNvCxnSpPr>
            <a:cxnSpLocks/>
          </p:cNvCxnSpPr>
          <p:nvPr/>
        </p:nvCxnSpPr>
        <p:spPr>
          <a:xfrm>
            <a:off x="5862734" y="1671600"/>
            <a:ext cx="0" cy="3422914"/>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8A770594-88A6-4146-85A5-24264C58990D}"/>
              </a:ext>
            </a:extLst>
          </p:cNvPr>
          <p:cNvSpPr txBox="1"/>
          <p:nvPr/>
        </p:nvSpPr>
        <p:spPr>
          <a:xfrm>
            <a:off x="6425326" y="2428950"/>
            <a:ext cx="4114800" cy="954107"/>
          </a:xfrm>
          <a:prstGeom prst="rect">
            <a:avLst/>
          </a:prstGeom>
          <a:noFill/>
        </p:spPr>
        <p:txBody>
          <a:bodyPr wrap="square" rtlCol="0">
            <a:spAutoFit/>
          </a:bodyPr>
          <a:lstStyle/>
          <a:p>
            <a:r>
              <a:rPr lang="en-US" altLang="zh-TW" sz="2800" dirty="0">
                <a:solidFill>
                  <a:schemeClr val="tx1">
                    <a:lumMod val="85000"/>
                  </a:schemeClr>
                </a:solidFill>
                <a:latin typeface="Garamond" panose="02020404030301010803" pitchFamily="18" charset="0"/>
              </a:rPr>
              <a:t>Graduate School of Media Design Keio University</a:t>
            </a:r>
            <a:endParaRPr lang="zh-TW" altLang="en-US" sz="2800" dirty="0">
              <a:solidFill>
                <a:schemeClr val="tx1">
                  <a:lumMod val="85000"/>
                </a:schemeClr>
              </a:solidFill>
              <a:latin typeface="Garamond" panose="02020404030301010803" pitchFamily="18" charset="0"/>
            </a:endParaRPr>
          </a:p>
        </p:txBody>
      </p:sp>
      <p:pic>
        <p:nvPicPr>
          <p:cNvPr id="14" name="圖片 13">
            <a:extLst>
              <a:ext uri="{FF2B5EF4-FFF2-40B4-BE49-F238E27FC236}">
                <a16:creationId xmlns:a16="http://schemas.microsoft.com/office/drawing/2014/main" id="{A01BF625-8375-4CA7-9AED-385E42608005}"/>
              </a:ext>
            </a:extLst>
          </p:cNvPr>
          <p:cNvPicPr>
            <a:picLocks noChangeAspect="1"/>
          </p:cNvPicPr>
          <p:nvPr/>
        </p:nvPicPr>
        <p:blipFill rotWithShape="1">
          <a:blip r:embed="rId3">
            <a:extLst>
              <a:ext uri="{28A0092B-C50C-407E-A947-70E740481C1C}">
                <a14:useLocalDpi xmlns:a14="http://schemas.microsoft.com/office/drawing/2010/main" val="0"/>
              </a:ext>
            </a:extLst>
          </a:blip>
          <a:srcRect l="1307" t="28240" r="510" b="27933"/>
          <a:stretch/>
        </p:blipFill>
        <p:spPr>
          <a:xfrm>
            <a:off x="6425326" y="3609526"/>
            <a:ext cx="4395534" cy="1043609"/>
          </a:xfrm>
          <a:prstGeom prst="rect">
            <a:avLst/>
          </a:prstGeom>
        </p:spPr>
      </p:pic>
      <p:sp>
        <p:nvSpPr>
          <p:cNvPr id="18" name="矩形 17">
            <a:extLst>
              <a:ext uri="{FF2B5EF4-FFF2-40B4-BE49-F238E27FC236}">
                <a16:creationId xmlns:a16="http://schemas.microsoft.com/office/drawing/2014/main" id="{D258CD6F-01AE-46F7-8A22-BCFE5E58A4B5}"/>
              </a:ext>
            </a:extLst>
          </p:cNvPr>
          <p:cNvSpPr/>
          <p:nvPr/>
        </p:nvSpPr>
        <p:spPr>
          <a:xfrm>
            <a:off x="1588225" y="5724975"/>
            <a:ext cx="8549017" cy="369332"/>
          </a:xfrm>
          <a:prstGeom prst="rect">
            <a:avLst/>
          </a:prstGeom>
        </p:spPr>
        <p:txBody>
          <a:bodyPr wrap="square">
            <a:spAutoFit/>
          </a:bodyPr>
          <a:lstStyle/>
          <a:p>
            <a:r>
              <a:rPr lang="en-US" altLang="zh-TW" dirty="0">
                <a:solidFill>
                  <a:schemeClr val="tx1">
                    <a:lumMod val="85000"/>
                  </a:schemeClr>
                </a:solidFill>
                <a:latin typeface="Garamond" panose="02020404030301010803" pitchFamily="18" charset="0"/>
              </a:rPr>
              <a:t>CCS CONCEPTS• Human-centered computing → Human computer </a:t>
            </a:r>
            <a:r>
              <a:rPr lang="en-US" altLang="zh-TW" dirty="0" err="1">
                <a:solidFill>
                  <a:schemeClr val="tx1">
                    <a:lumMod val="85000"/>
                  </a:schemeClr>
                </a:solidFill>
                <a:latin typeface="Garamond" panose="02020404030301010803" pitchFamily="18" charset="0"/>
              </a:rPr>
              <a:t>interac-tion</a:t>
            </a:r>
            <a:r>
              <a:rPr lang="en-US" altLang="zh-TW" dirty="0">
                <a:solidFill>
                  <a:schemeClr val="tx1">
                    <a:lumMod val="85000"/>
                  </a:schemeClr>
                </a:solidFill>
                <a:latin typeface="Garamond" panose="02020404030301010803" pitchFamily="18" charset="0"/>
              </a:rPr>
              <a:t> (HCI).</a:t>
            </a:r>
            <a:endParaRPr lang="zh-TW" altLang="en-US" dirty="0">
              <a:solidFill>
                <a:schemeClr val="tx1">
                  <a:lumMod val="85000"/>
                </a:schemeClr>
              </a:solidFill>
              <a:latin typeface="Garamond" panose="02020404030301010803" pitchFamily="18" charset="0"/>
            </a:endParaRPr>
          </a:p>
        </p:txBody>
      </p:sp>
    </p:spTree>
    <p:extLst>
      <p:ext uri="{BB962C8B-B14F-4D97-AF65-F5344CB8AC3E}">
        <p14:creationId xmlns:p14="http://schemas.microsoft.com/office/powerpoint/2010/main" val="296260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a:xfrm>
            <a:off x="8610600" y="6356350"/>
            <a:ext cx="2743200" cy="365125"/>
          </a:xfrm>
        </p:spPr>
        <p:txBody>
          <a:bodyPr/>
          <a:lstStyle/>
          <a:p>
            <a:fld id="{B08A8164-9884-4401-975E-D7AF9EBC48B5}" type="slidenum">
              <a:rPr lang="zh-TW" altLang="en-US" smtClean="0"/>
              <a:t>3</a:t>
            </a:fld>
            <a:endParaRPr lang="zh-TW" altLang="en-US"/>
          </a:p>
        </p:txBody>
      </p:sp>
      <p:sp>
        <p:nvSpPr>
          <p:cNvPr id="4" name="文字方塊 3">
            <a:extLst>
              <a:ext uri="{FF2B5EF4-FFF2-40B4-BE49-F238E27FC236}">
                <a16:creationId xmlns:a16="http://schemas.microsoft.com/office/drawing/2014/main" id="{D0E7F25C-A136-4F68-8D18-774B7D97BD31}"/>
              </a:ext>
            </a:extLst>
          </p:cNvPr>
          <p:cNvSpPr txBox="1"/>
          <p:nvPr/>
        </p:nvSpPr>
        <p:spPr>
          <a:xfrm>
            <a:off x="548327" y="460419"/>
            <a:ext cx="4823927"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Introduction</a:t>
            </a:r>
            <a:endParaRPr lang="zh-TW" altLang="en-US" sz="4000" dirty="0">
              <a:solidFill>
                <a:schemeClr val="tx1">
                  <a:lumMod val="85000"/>
                </a:schemeClr>
              </a:solidFill>
              <a:latin typeface="Garamond" panose="02020404030301010803" pitchFamily="18" charset="0"/>
            </a:endParaRPr>
          </a:p>
        </p:txBody>
      </p:sp>
      <p:sp>
        <p:nvSpPr>
          <p:cNvPr id="6" name="矩形 5">
            <a:extLst>
              <a:ext uri="{FF2B5EF4-FFF2-40B4-BE49-F238E27FC236}">
                <a16:creationId xmlns:a16="http://schemas.microsoft.com/office/drawing/2014/main" id="{397827A1-AAEB-4704-B1D3-30E656CA0F9C}"/>
              </a:ext>
            </a:extLst>
          </p:cNvPr>
          <p:cNvSpPr/>
          <p:nvPr/>
        </p:nvSpPr>
        <p:spPr>
          <a:xfrm>
            <a:off x="723432" y="1720840"/>
            <a:ext cx="4704808" cy="3477875"/>
          </a:xfrm>
          <a:prstGeom prst="rect">
            <a:avLst/>
          </a:prstGeom>
        </p:spPr>
        <p:txBody>
          <a:bodyPr wrap="square">
            <a:spAutoFit/>
          </a:bodyPr>
          <a:lstStyle/>
          <a:p>
            <a:r>
              <a:rPr lang="en-US" altLang="zh-TW" sz="2000" dirty="0">
                <a:solidFill>
                  <a:srgbClr val="FFC000"/>
                </a:solidFill>
                <a:latin typeface="Garamond" panose="02020404030301010803" pitchFamily="18" charset="0"/>
              </a:rPr>
              <a:t>VR (Virtual Reality) </a:t>
            </a:r>
            <a:r>
              <a:rPr lang="en-US" altLang="zh-TW" sz="2000" dirty="0">
                <a:solidFill>
                  <a:schemeClr val="tx1">
                    <a:lumMod val="85000"/>
                  </a:schemeClr>
                </a:solidFill>
                <a:latin typeface="Garamond" panose="02020404030301010803" pitchFamily="18" charset="0"/>
              </a:rPr>
              <a:t>experience using </a:t>
            </a:r>
            <a:r>
              <a:rPr lang="en-US" altLang="zh-TW" sz="2000" dirty="0">
                <a:solidFill>
                  <a:srgbClr val="FFC000"/>
                </a:solidFill>
                <a:latin typeface="Garamond" panose="02020404030301010803" pitchFamily="18" charset="0"/>
              </a:rPr>
              <a:t>HMD (Head-mounted Display) </a:t>
            </a:r>
            <a:r>
              <a:rPr lang="en-US" altLang="zh-TW" sz="2000" dirty="0">
                <a:solidFill>
                  <a:schemeClr val="tx1">
                    <a:lumMod val="85000"/>
                  </a:schemeClr>
                </a:solidFill>
                <a:latin typeface="Garamond" panose="02020404030301010803" pitchFamily="18" charset="0"/>
              </a:rPr>
              <a:t>is becoming public entertainments. Also, VR as a framework to build the new sense and perception world freely, a recent development focus mainly on in-creasing the immersion and enjoyment for the person who wearing HMD (HMD user). On the other hand, such extended experience in the VR is hard to share with every other person in this environment (</a:t>
            </a:r>
            <a:r>
              <a:rPr lang="en-US" altLang="zh-TW" sz="2000" dirty="0">
                <a:solidFill>
                  <a:srgbClr val="FFC000"/>
                </a:solidFill>
                <a:latin typeface="Garamond" panose="02020404030301010803" pitchFamily="18" charset="0"/>
              </a:rPr>
              <a:t>Non-HMD user</a:t>
            </a:r>
            <a:r>
              <a:rPr lang="en-US" altLang="zh-TW" sz="2000" dirty="0">
                <a:solidFill>
                  <a:schemeClr val="tx1">
                    <a:lumMod val="85000"/>
                  </a:schemeClr>
                </a:solidFill>
                <a:latin typeface="Garamond" panose="02020404030301010803" pitchFamily="18" charset="0"/>
              </a:rPr>
              <a:t>) and this leads to </a:t>
            </a:r>
            <a:r>
              <a:rPr lang="en-US" altLang="zh-TW" sz="2000" dirty="0">
                <a:solidFill>
                  <a:srgbClr val="FFC000"/>
                </a:solidFill>
                <a:latin typeface="Garamond" panose="02020404030301010803" pitchFamily="18" charset="0"/>
              </a:rPr>
              <a:t>the experiential gap</a:t>
            </a:r>
            <a:r>
              <a:rPr lang="en-US" altLang="zh-TW" sz="2000" dirty="0">
                <a:latin typeface="Garamond" panose="02020404030301010803" pitchFamily="18" charset="0"/>
              </a:rPr>
              <a:t>.</a:t>
            </a:r>
            <a:endParaRPr lang="zh-TW" altLang="en-US" sz="2000" dirty="0">
              <a:latin typeface="Garamond" panose="02020404030301010803" pitchFamily="18" charset="0"/>
            </a:endParaRPr>
          </a:p>
        </p:txBody>
      </p:sp>
      <p:cxnSp>
        <p:nvCxnSpPr>
          <p:cNvPr id="8" name="直線接點 7">
            <a:extLst>
              <a:ext uri="{FF2B5EF4-FFF2-40B4-BE49-F238E27FC236}">
                <a16:creationId xmlns:a16="http://schemas.microsoft.com/office/drawing/2014/main" id="{D191C96B-A721-4294-8AE5-6D6602718E3E}"/>
              </a:ext>
            </a:extLst>
          </p:cNvPr>
          <p:cNvCxnSpPr>
            <a:cxnSpLocks/>
          </p:cNvCxnSpPr>
          <p:nvPr/>
        </p:nvCxnSpPr>
        <p:spPr>
          <a:xfrm flipV="1">
            <a:off x="5829456" y="1497563"/>
            <a:ext cx="0" cy="386287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41EB95D1-695C-4A34-A3EC-F791891D605F}"/>
              </a:ext>
            </a:extLst>
          </p:cNvPr>
          <p:cNvSpPr/>
          <p:nvPr/>
        </p:nvSpPr>
        <p:spPr>
          <a:xfrm>
            <a:off x="6151986" y="1967060"/>
            <a:ext cx="5428549" cy="2985433"/>
          </a:xfrm>
          <a:prstGeom prst="rect">
            <a:avLst/>
          </a:prstGeom>
        </p:spPr>
        <p:txBody>
          <a:bodyPr wrap="square">
            <a:spAutoFit/>
          </a:bodyPr>
          <a:lstStyle/>
          <a:p>
            <a:r>
              <a:rPr lang="en-US" altLang="zh-TW" sz="2400" dirty="0">
                <a:solidFill>
                  <a:srgbClr val="FFC000"/>
                </a:solidFill>
                <a:latin typeface="Garamond" panose="02020404030301010803" pitchFamily="18" charset="0"/>
              </a:rPr>
              <a:t>Central question :</a:t>
            </a:r>
          </a:p>
          <a:p>
            <a:r>
              <a:rPr lang="en-US" altLang="zh-TW" sz="2400" dirty="0">
                <a:solidFill>
                  <a:srgbClr val="FFC000"/>
                </a:solidFill>
                <a:latin typeface="Garamond" panose="02020404030301010803" pitchFamily="18" charset="0"/>
              </a:rPr>
              <a:t>How to solve the problem of the experimental gap ?</a:t>
            </a:r>
          </a:p>
          <a:p>
            <a:endParaRPr lang="en-US" altLang="zh-TW" sz="2000" dirty="0">
              <a:solidFill>
                <a:schemeClr val="tx1">
                  <a:lumMod val="85000"/>
                </a:schemeClr>
              </a:solidFill>
              <a:latin typeface="Garamond" panose="02020404030301010803" pitchFamily="18" charset="0"/>
            </a:endParaRPr>
          </a:p>
          <a:p>
            <a:r>
              <a:rPr lang="en-US" altLang="zh-TW" sz="2400" dirty="0">
                <a:solidFill>
                  <a:schemeClr val="tx1">
                    <a:lumMod val="85000"/>
                  </a:schemeClr>
                </a:solidFill>
                <a:latin typeface="Garamond" panose="02020404030301010803" pitchFamily="18" charset="0"/>
              </a:rPr>
              <a:t>Several types of research have been proposed using the approach of </a:t>
            </a:r>
            <a:r>
              <a:rPr lang="en-US" altLang="zh-TW" sz="2400" dirty="0">
                <a:solidFill>
                  <a:srgbClr val="FFC000"/>
                </a:solidFill>
                <a:latin typeface="Garamond" panose="02020404030301010803" pitchFamily="18" charset="0"/>
              </a:rPr>
              <a:t>Asymmetric Interaction/Collaboration</a:t>
            </a:r>
            <a:r>
              <a:rPr lang="en-US" altLang="zh-TW" sz="2400" dirty="0">
                <a:solidFill>
                  <a:schemeClr val="tx1">
                    <a:lumMod val="85000"/>
                  </a:schemeClr>
                </a:solidFill>
                <a:latin typeface="Garamond" panose="02020404030301010803" pitchFamily="18" charset="0"/>
              </a:rPr>
              <a:t> in VR to the problem of the experimental gap.</a:t>
            </a:r>
            <a:endParaRPr lang="zh-TW" altLang="en-US" sz="2400" dirty="0">
              <a:solidFill>
                <a:schemeClr val="tx1">
                  <a:lumMod val="85000"/>
                </a:schemeClr>
              </a:solidFill>
              <a:latin typeface="Garamond" panose="02020404030301010803" pitchFamily="18" charset="0"/>
            </a:endParaRPr>
          </a:p>
        </p:txBody>
      </p:sp>
    </p:spTree>
    <p:extLst>
      <p:ext uri="{BB962C8B-B14F-4D97-AF65-F5344CB8AC3E}">
        <p14:creationId xmlns:p14="http://schemas.microsoft.com/office/powerpoint/2010/main" val="294912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3FE222C-70A7-4256-ACAF-51080BC4F69C}"/>
              </a:ext>
            </a:extLst>
          </p:cNvPr>
          <p:cNvSpPr/>
          <p:nvPr/>
        </p:nvSpPr>
        <p:spPr>
          <a:xfrm>
            <a:off x="693651" y="1507442"/>
            <a:ext cx="10447100" cy="3785652"/>
          </a:xfrm>
          <a:prstGeom prst="rect">
            <a:avLst/>
          </a:prstGeom>
        </p:spPr>
        <p:txBody>
          <a:bodyPr wrap="square">
            <a:spAutoFit/>
          </a:bodyPr>
          <a:lstStyle/>
          <a:p>
            <a:pPr marL="342900" indent="-342900">
              <a:buFont typeface="+mj-lt"/>
              <a:buAutoNum type="arabicPeriod"/>
            </a:pPr>
            <a:r>
              <a:rPr lang="en-US" altLang="zh-TW" sz="2000" dirty="0" err="1">
                <a:latin typeface="Garamond" panose="02020404030301010803" pitchFamily="18" charset="0"/>
              </a:rPr>
              <a:t>Gugenheimer</a:t>
            </a:r>
            <a:r>
              <a:rPr lang="en-US" altLang="zh-TW" sz="2000" dirty="0">
                <a:latin typeface="Garamond" panose="02020404030301010803" pitchFamily="18" charset="0"/>
              </a:rPr>
              <a:t> [</a:t>
            </a:r>
            <a:r>
              <a:rPr lang="en-US" altLang="zh-TW" sz="2000" dirty="0" err="1">
                <a:latin typeface="Garamond" panose="02020404030301010803" pitchFamily="18" charset="0"/>
              </a:rPr>
              <a:t>Gugenheimer</a:t>
            </a:r>
            <a:r>
              <a:rPr lang="en-US" altLang="zh-TW" sz="2000" dirty="0">
                <a:latin typeface="Garamond" panose="02020404030301010803" pitchFamily="18" charset="0"/>
              </a:rPr>
              <a:t> et al.2018] purposed modified VR HMD consisting of three touch displays and a depth camera and its enabled asymmetric co-located interaction with surrounded players. </a:t>
            </a:r>
            <a:br>
              <a:rPr lang="en-US" altLang="zh-TW" sz="2000" dirty="0">
                <a:latin typeface="Garamond" panose="02020404030301010803" pitchFamily="18" charset="0"/>
              </a:rPr>
            </a:br>
            <a:endParaRPr lang="en-US" altLang="zh-TW" sz="2000" dirty="0">
              <a:latin typeface="Garamond" panose="02020404030301010803" pitchFamily="18" charset="0"/>
            </a:endParaRPr>
          </a:p>
          <a:p>
            <a:pPr marL="342900" indent="-342900">
              <a:buFont typeface="+mj-lt"/>
              <a:buAutoNum type="arabicPeriod"/>
            </a:pPr>
            <a:r>
              <a:rPr lang="en-US" altLang="zh-TW" sz="2000" dirty="0">
                <a:latin typeface="Garamond" panose="02020404030301010803" pitchFamily="18" charset="0"/>
              </a:rPr>
              <a:t>Chan [Chan and </a:t>
            </a:r>
            <a:r>
              <a:rPr lang="en-US" altLang="zh-TW" sz="2000" dirty="0" err="1">
                <a:latin typeface="Garamond" panose="02020404030301010803" pitchFamily="18" charset="0"/>
              </a:rPr>
              <a:t>Minamizawa</a:t>
            </a:r>
            <a:r>
              <a:rPr lang="en-US" altLang="zh-TW" sz="2000" dirty="0">
                <a:latin typeface="Garamond" panose="02020404030301010803" pitchFamily="18" charset="0"/>
              </a:rPr>
              <a:t> 2017] proposed a system that promotes Non-HMD user’s understanding of VR experience by displaying HMD user’s gaze. (Physical interaction)</a:t>
            </a:r>
            <a:br>
              <a:rPr lang="en-US" altLang="zh-TW" sz="2000" dirty="0">
                <a:latin typeface="Garamond" panose="02020404030301010803" pitchFamily="18" charset="0"/>
              </a:rPr>
            </a:br>
            <a:endParaRPr lang="en-US" altLang="zh-TW" sz="2000" dirty="0">
              <a:latin typeface="Garamond" panose="02020404030301010803" pitchFamily="18" charset="0"/>
            </a:endParaRPr>
          </a:p>
          <a:p>
            <a:pPr marL="342900" indent="-342900">
              <a:buFont typeface="+mj-lt"/>
              <a:buAutoNum type="arabicPeriod"/>
            </a:pPr>
            <a:r>
              <a:rPr lang="en-US" altLang="zh-TW" sz="2000" dirty="0">
                <a:latin typeface="Garamond" panose="02020404030301010803" pitchFamily="18" charset="0"/>
              </a:rPr>
              <a:t>Ishii [Ishii et al.2017] designed to visually represent VR space through a projection system and improve the perspective gap in the VR experience. </a:t>
            </a:r>
            <a:br>
              <a:rPr lang="en-US" altLang="zh-TW" sz="2000" dirty="0">
                <a:latin typeface="Garamond" panose="02020404030301010803" pitchFamily="18" charset="0"/>
              </a:rPr>
            </a:br>
            <a:endParaRPr lang="en-US" altLang="zh-TW" sz="2000" dirty="0">
              <a:latin typeface="Garamond" panose="02020404030301010803" pitchFamily="18" charset="0"/>
            </a:endParaRPr>
          </a:p>
          <a:p>
            <a:pPr marL="342900" indent="-342900">
              <a:buFont typeface="+mj-lt"/>
              <a:buAutoNum type="arabicPeriod"/>
            </a:pPr>
            <a:r>
              <a:rPr lang="en-US" altLang="zh-TW" sz="2000" dirty="0" err="1">
                <a:latin typeface="Garamond" panose="02020404030301010803" pitchFamily="18" charset="0"/>
              </a:rPr>
              <a:t>Ibayashi</a:t>
            </a:r>
            <a:r>
              <a:rPr lang="en-US" altLang="zh-TW" sz="2000" dirty="0">
                <a:latin typeface="Garamond" panose="02020404030301010803" pitchFamily="18" charset="0"/>
              </a:rPr>
              <a:t> [</a:t>
            </a:r>
            <a:r>
              <a:rPr lang="en-US" altLang="zh-TW" sz="2000" dirty="0" err="1">
                <a:latin typeface="Garamond" panose="02020404030301010803" pitchFamily="18" charset="0"/>
              </a:rPr>
              <a:t>Ibayashi</a:t>
            </a:r>
            <a:r>
              <a:rPr lang="en-US" altLang="zh-TW" sz="2000" dirty="0">
                <a:latin typeface="Garamond" panose="02020404030301010803" pitchFamily="18" charset="0"/>
              </a:rPr>
              <a:t> et al. 2015] proposed a space layout interface for direct communication with an HMD user immersed in VR space.</a:t>
            </a:r>
          </a:p>
        </p:txBody>
      </p:sp>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a:xfrm>
            <a:off x="8610600" y="6356350"/>
            <a:ext cx="2743200" cy="365125"/>
          </a:xfrm>
        </p:spPr>
        <p:txBody>
          <a:bodyPr/>
          <a:lstStyle/>
          <a:p>
            <a:fld id="{B08A8164-9884-4401-975E-D7AF9EBC48B5}" type="slidenum">
              <a:rPr lang="zh-TW" altLang="en-US" smtClean="0"/>
              <a:t>4</a:t>
            </a:fld>
            <a:endParaRPr lang="zh-TW" altLang="en-US"/>
          </a:p>
        </p:txBody>
      </p:sp>
      <p:sp>
        <p:nvSpPr>
          <p:cNvPr id="4" name="文字方塊 3">
            <a:extLst>
              <a:ext uri="{FF2B5EF4-FFF2-40B4-BE49-F238E27FC236}">
                <a16:creationId xmlns:a16="http://schemas.microsoft.com/office/drawing/2014/main" id="{D0E7F25C-A136-4F68-8D18-774B7D97BD31}"/>
              </a:ext>
            </a:extLst>
          </p:cNvPr>
          <p:cNvSpPr txBox="1"/>
          <p:nvPr/>
        </p:nvSpPr>
        <p:spPr>
          <a:xfrm>
            <a:off x="548327" y="460419"/>
            <a:ext cx="6766873"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Introduction – Others’ research</a:t>
            </a:r>
            <a:endParaRPr lang="zh-TW" altLang="en-US" sz="4000" dirty="0">
              <a:solidFill>
                <a:schemeClr val="tx1">
                  <a:lumMod val="85000"/>
                </a:schemeClr>
              </a:solidFill>
              <a:latin typeface="Garamond" panose="02020404030301010803" pitchFamily="18" charset="0"/>
            </a:endParaRPr>
          </a:p>
        </p:txBody>
      </p:sp>
      <p:pic>
        <p:nvPicPr>
          <p:cNvPr id="13" name="圖片 12">
            <a:extLst>
              <a:ext uri="{FF2B5EF4-FFF2-40B4-BE49-F238E27FC236}">
                <a16:creationId xmlns:a16="http://schemas.microsoft.com/office/drawing/2014/main" id="{D2AF7AF5-2293-46CF-BFC0-2AA56A3BA9CC}"/>
              </a:ext>
            </a:extLst>
          </p:cNvPr>
          <p:cNvPicPr>
            <a:picLocks noChangeAspect="1"/>
          </p:cNvPicPr>
          <p:nvPr/>
        </p:nvPicPr>
        <p:blipFill rotWithShape="1">
          <a:blip r:embed="rId2">
            <a:extLst>
              <a:ext uri="{28A0092B-C50C-407E-A947-70E740481C1C}">
                <a14:useLocalDpi xmlns:a14="http://schemas.microsoft.com/office/drawing/2010/main" val="0"/>
              </a:ext>
            </a:extLst>
          </a:blip>
          <a:srcRect b="75374"/>
          <a:stretch/>
        </p:blipFill>
        <p:spPr>
          <a:xfrm>
            <a:off x="2061056" y="1946683"/>
            <a:ext cx="7712289" cy="2749307"/>
          </a:xfrm>
          <a:prstGeom prst="rect">
            <a:avLst/>
          </a:prstGeom>
        </p:spPr>
      </p:pic>
      <p:pic>
        <p:nvPicPr>
          <p:cNvPr id="10" name="圖片 9">
            <a:extLst>
              <a:ext uri="{FF2B5EF4-FFF2-40B4-BE49-F238E27FC236}">
                <a16:creationId xmlns:a16="http://schemas.microsoft.com/office/drawing/2014/main" id="{6175CD42-0592-4C61-A32C-AE01DE1E262C}"/>
              </a:ext>
            </a:extLst>
          </p:cNvPr>
          <p:cNvPicPr>
            <a:picLocks noChangeAspect="1"/>
          </p:cNvPicPr>
          <p:nvPr/>
        </p:nvPicPr>
        <p:blipFill rotWithShape="1">
          <a:blip r:embed="rId3">
            <a:extLst>
              <a:ext uri="{28A0092B-C50C-407E-A947-70E740481C1C}">
                <a14:useLocalDpi xmlns:a14="http://schemas.microsoft.com/office/drawing/2010/main" val="0"/>
              </a:ext>
            </a:extLst>
          </a:blip>
          <a:srcRect l="51241" t="52381" b="23946"/>
          <a:stretch/>
        </p:blipFill>
        <p:spPr>
          <a:xfrm>
            <a:off x="3867732" y="2141710"/>
            <a:ext cx="4456535" cy="2574580"/>
          </a:xfrm>
          <a:prstGeom prst="rect">
            <a:avLst/>
          </a:prstGeom>
        </p:spPr>
      </p:pic>
      <p:pic>
        <p:nvPicPr>
          <p:cNvPr id="16" name="圖片 15">
            <a:extLst>
              <a:ext uri="{FF2B5EF4-FFF2-40B4-BE49-F238E27FC236}">
                <a16:creationId xmlns:a16="http://schemas.microsoft.com/office/drawing/2014/main" id="{2AF6AD95-ECAC-47AF-ADCE-26032A4D23B0}"/>
              </a:ext>
            </a:extLst>
          </p:cNvPr>
          <p:cNvPicPr>
            <a:picLocks noChangeAspect="1"/>
          </p:cNvPicPr>
          <p:nvPr/>
        </p:nvPicPr>
        <p:blipFill rotWithShape="1">
          <a:blip r:embed="rId4"/>
          <a:srcRect l="9413" t="29866" r="51730" b="27483"/>
          <a:stretch/>
        </p:blipFill>
        <p:spPr>
          <a:xfrm>
            <a:off x="3277288" y="1688645"/>
            <a:ext cx="5637421" cy="3480710"/>
          </a:xfrm>
          <a:prstGeom prst="rect">
            <a:avLst/>
          </a:prstGeom>
        </p:spPr>
      </p:pic>
      <p:pic>
        <p:nvPicPr>
          <p:cNvPr id="15" name="圖片 14">
            <a:extLst>
              <a:ext uri="{FF2B5EF4-FFF2-40B4-BE49-F238E27FC236}">
                <a16:creationId xmlns:a16="http://schemas.microsoft.com/office/drawing/2014/main" id="{AAEF7386-12B8-40C3-83C3-EF4A26CA8F4B}"/>
              </a:ext>
            </a:extLst>
          </p:cNvPr>
          <p:cNvPicPr>
            <a:picLocks noChangeAspect="1"/>
          </p:cNvPicPr>
          <p:nvPr/>
        </p:nvPicPr>
        <p:blipFill rotWithShape="1">
          <a:blip r:embed="rId5">
            <a:extLst>
              <a:ext uri="{28A0092B-C50C-407E-A947-70E740481C1C}">
                <a14:useLocalDpi xmlns:a14="http://schemas.microsoft.com/office/drawing/2010/main" val="0"/>
              </a:ext>
            </a:extLst>
          </a:blip>
          <a:srcRect b="72890"/>
          <a:stretch/>
        </p:blipFill>
        <p:spPr>
          <a:xfrm>
            <a:off x="1510506" y="2261728"/>
            <a:ext cx="8813387" cy="2334543"/>
          </a:xfrm>
          <a:prstGeom prst="rect">
            <a:avLst/>
          </a:prstGeom>
        </p:spPr>
      </p:pic>
    </p:spTree>
    <p:extLst>
      <p:ext uri="{BB962C8B-B14F-4D97-AF65-F5344CB8AC3E}">
        <p14:creationId xmlns:p14="http://schemas.microsoft.com/office/powerpoint/2010/main" val="33685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a:xfrm>
            <a:off x="8610600" y="6356350"/>
            <a:ext cx="2743200" cy="365125"/>
          </a:xfrm>
        </p:spPr>
        <p:txBody>
          <a:bodyPr/>
          <a:lstStyle/>
          <a:p>
            <a:fld id="{B08A8164-9884-4401-975E-D7AF9EBC48B5}" type="slidenum">
              <a:rPr lang="zh-TW" altLang="en-US" smtClean="0"/>
              <a:t>5</a:t>
            </a:fld>
            <a:endParaRPr lang="zh-TW" altLang="en-US"/>
          </a:p>
        </p:txBody>
      </p:sp>
      <p:sp>
        <p:nvSpPr>
          <p:cNvPr id="4" name="文字方塊 3">
            <a:extLst>
              <a:ext uri="{FF2B5EF4-FFF2-40B4-BE49-F238E27FC236}">
                <a16:creationId xmlns:a16="http://schemas.microsoft.com/office/drawing/2014/main" id="{D0E7F25C-A136-4F68-8D18-774B7D97BD31}"/>
              </a:ext>
            </a:extLst>
          </p:cNvPr>
          <p:cNvSpPr txBox="1"/>
          <p:nvPr/>
        </p:nvSpPr>
        <p:spPr>
          <a:xfrm>
            <a:off x="548327" y="460419"/>
            <a:ext cx="5124685"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Introduction – </a:t>
            </a:r>
            <a:r>
              <a:rPr lang="en-US" altLang="zh-TW" sz="4000" dirty="0" err="1">
                <a:solidFill>
                  <a:schemeClr val="tx1">
                    <a:lumMod val="85000"/>
                  </a:schemeClr>
                </a:solidFill>
                <a:latin typeface="Garamond" panose="02020404030301010803" pitchFamily="18" charset="0"/>
              </a:rPr>
              <a:t>TeleSight</a:t>
            </a:r>
            <a:endParaRPr lang="zh-TW" altLang="en-US" sz="4000" dirty="0">
              <a:solidFill>
                <a:schemeClr val="tx1">
                  <a:lumMod val="85000"/>
                </a:schemeClr>
              </a:solidFill>
              <a:latin typeface="Garamond" panose="02020404030301010803" pitchFamily="18" charset="0"/>
            </a:endParaRPr>
          </a:p>
        </p:txBody>
      </p:sp>
      <p:sp>
        <p:nvSpPr>
          <p:cNvPr id="6" name="矩形 5">
            <a:extLst>
              <a:ext uri="{FF2B5EF4-FFF2-40B4-BE49-F238E27FC236}">
                <a16:creationId xmlns:a16="http://schemas.microsoft.com/office/drawing/2014/main" id="{397827A1-AAEB-4704-B1D3-30E656CA0F9C}"/>
              </a:ext>
            </a:extLst>
          </p:cNvPr>
          <p:cNvSpPr/>
          <p:nvPr/>
        </p:nvSpPr>
        <p:spPr>
          <a:xfrm>
            <a:off x="723432" y="1720840"/>
            <a:ext cx="5565402" cy="3477875"/>
          </a:xfrm>
          <a:prstGeom prst="rect">
            <a:avLst/>
          </a:prstGeom>
        </p:spPr>
        <p:txBody>
          <a:bodyPr wrap="square">
            <a:spAutoFit/>
          </a:bodyPr>
          <a:lstStyle/>
          <a:p>
            <a:r>
              <a:rPr lang="en-US" altLang="zh-TW" sz="2000" dirty="0" err="1">
                <a:solidFill>
                  <a:srgbClr val="FFC000"/>
                </a:solidFill>
                <a:latin typeface="Garamond" panose="02020404030301010803" pitchFamily="18" charset="0"/>
              </a:rPr>
              <a:t>TeleSight</a:t>
            </a:r>
            <a:r>
              <a:rPr lang="en-US" altLang="zh-TW" sz="2000" dirty="0">
                <a:solidFill>
                  <a:schemeClr val="tx1">
                    <a:lumMod val="85000"/>
                  </a:schemeClr>
                </a:solidFill>
                <a:latin typeface="Garamond" panose="02020404030301010803" pitchFamily="18" charset="0"/>
              </a:rPr>
              <a:t>, enabling </a:t>
            </a:r>
            <a:r>
              <a:rPr lang="en-US" altLang="zh-TW" sz="2000" dirty="0">
                <a:solidFill>
                  <a:srgbClr val="FFC000"/>
                </a:solidFill>
                <a:latin typeface="Garamond" panose="02020404030301010803" pitchFamily="18" charset="0"/>
              </a:rPr>
              <a:t>asymmetric collaboration </a:t>
            </a:r>
            <a:r>
              <a:rPr lang="en-US" altLang="zh-TW" sz="2000" dirty="0">
                <a:solidFill>
                  <a:schemeClr val="tx1">
                    <a:lumMod val="85000"/>
                  </a:schemeClr>
                </a:solidFill>
                <a:latin typeface="Garamond" panose="02020404030301010803" pitchFamily="18" charset="0"/>
              </a:rPr>
              <a:t>in VR between HMD user and Non-HMD users in the same place. It enables </a:t>
            </a:r>
            <a:r>
              <a:rPr lang="en-US" altLang="zh-TW" sz="2000" dirty="0">
                <a:solidFill>
                  <a:srgbClr val="FFC000"/>
                </a:solidFill>
                <a:latin typeface="Garamond" panose="02020404030301010803" pitchFamily="18" charset="0"/>
              </a:rPr>
              <a:t>embodied interaction </a:t>
            </a:r>
            <a:r>
              <a:rPr lang="en-US" altLang="zh-TW" sz="2000" dirty="0">
                <a:solidFill>
                  <a:schemeClr val="tx1">
                    <a:lumMod val="85000"/>
                  </a:schemeClr>
                </a:solidFill>
                <a:latin typeface="Garamond" panose="02020404030301010803" pitchFamily="18" charset="0"/>
              </a:rPr>
              <a:t>inside the HMD. The experience scenarios lead to the </a:t>
            </a:r>
            <a:r>
              <a:rPr lang="en-US" altLang="zh-TW" sz="2000" dirty="0">
                <a:solidFill>
                  <a:srgbClr val="FFC000"/>
                </a:solidFill>
                <a:latin typeface="Garamond" panose="02020404030301010803" pitchFamily="18" charset="0"/>
              </a:rPr>
              <a:t>interaction with the vision of HMD user.</a:t>
            </a:r>
          </a:p>
          <a:p>
            <a:endParaRPr lang="en-US" altLang="zh-TW" sz="2000" dirty="0">
              <a:solidFill>
                <a:schemeClr val="tx1">
                  <a:lumMod val="85000"/>
                </a:schemeClr>
              </a:solidFill>
              <a:latin typeface="Garamond" panose="02020404030301010803" pitchFamily="18" charset="0"/>
            </a:endParaRPr>
          </a:p>
          <a:p>
            <a:r>
              <a:rPr lang="en-US" altLang="zh-TW" sz="2000" dirty="0" err="1">
                <a:solidFill>
                  <a:schemeClr val="tx1">
                    <a:lumMod val="85000"/>
                  </a:schemeClr>
                </a:solidFill>
                <a:latin typeface="Garamond" panose="02020404030301010803" pitchFamily="18" charset="0"/>
              </a:rPr>
              <a:t>TeleSight</a:t>
            </a:r>
            <a:r>
              <a:rPr lang="en-US" altLang="zh-TW" sz="2000" dirty="0">
                <a:solidFill>
                  <a:schemeClr val="tx1">
                    <a:lumMod val="85000"/>
                  </a:schemeClr>
                </a:solidFill>
                <a:latin typeface="Garamond" panose="02020404030301010803" pitchFamily="18" charset="0"/>
              </a:rPr>
              <a:t> provides unique experience scenario using </a:t>
            </a:r>
            <a:r>
              <a:rPr lang="en-US" altLang="zh-TW" sz="2000" dirty="0">
                <a:solidFill>
                  <a:srgbClr val="FFC000"/>
                </a:solidFill>
                <a:latin typeface="Garamond" panose="02020404030301010803" pitchFamily="18" charset="0"/>
              </a:rPr>
              <a:t>two interaction layers </a:t>
            </a:r>
            <a:r>
              <a:rPr lang="en-US" altLang="zh-TW" sz="2000" dirty="0">
                <a:solidFill>
                  <a:schemeClr val="tx1">
                    <a:lumMod val="85000"/>
                  </a:schemeClr>
                </a:solidFill>
                <a:latin typeface="Garamond" panose="02020404030301010803" pitchFamily="18" charset="0"/>
              </a:rPr>
              <a:t>: a </a:t>
            </a:r>
            <a:r>
              <a:rPr lang="en-US" altLang="zh-TW" sz="2000" dirty="0">
                <a:solidFill>
                  <a:srgbClr val="FFC000"/>
                </a:solidFill>
                <a:latin typeface="Garamond" panose="02020404030301010803" pitchFamily="18" charset="0"/>
              </a:rPr>
              <a:t>physical layer </a:t>
            </a:r>
            <a:r>
              <a:rPr lang="en-US" altLang="zh-TW" sz="2000" dirty="0">
                <a:solidFill>
                  <a:schemeClr val="tx1">
                    <a:lumMod val="85000"/>
                  </a:schemeClr>
                </a:solidFill>
                <a:latin typeface="Garamond" panose="02020404030301010803" pitchFamily="18" charset="0"/>
              </a:rPr>
              <a:t>for direct tangible interaction with players in VR space (Avatar robot), a </a:t>
            </a:r>
            <a:r>
              <a:rPr lang="en-US" altLang="zh-TW" sz="2000" dirty="0">
                <a:solidFill>
                  <a:srgbClr val="FFC000"/>
                </a:solidFill>
                <a:latin typeface="Garamond" panose="02020404030301010803" pitchFamily="18" charset="0"/>
              </a:rPr>
              <a:t>visual layer </a:t>
            </a:r>
            <a:r>
              <a:rPr lang="en-US" altLang="zh-TW" sz="2000" dirty="0">
                <a:solidFill>
                  <a:schemeClr val="tx1">
                    <a:lumMod val="85000"/>
                  </a:schemeClr>
                </a:solidFill>
                <a:latin typeface="Garamond" panose="02020404030301010803" pitchFamily="18" charset="0"/>
              </a:rPr>
              <a:t>that visually expresses VR space (Projection system). </a:t>
            </a:r>
          </a:p>
        </p:txBody>
      </p:sp>
      <p:pic>
        <p:nvPicPr>
          <p:cNvPr id="5" name="圖片 4">
            <a:extLst>
              <a:ext uri="{FF2B5EF4-FFF2-40B4-BE49-F238E27FC236}">
                <a16:creationId xmlns:a16="http://schemas.microsoft.com/office/drawing/2014/main" id="{25405D96-9DE7-45CA-8A38-D9C4C1D6A5E0}"/>
              </a:ext>
            </a:extLst>
          </p:cNvPr>
          <p:cNvPicPr>
            <a:picLocks noChangeAspect="1"/>
          </p:cNvPicPr>
          <p:nvPr/>
        </p:nvPicPr>
        <p:blipFill rotWithShape="1">
          <a:blip r:embed="rId2"/>
          <a:srcRect l="13316" t="39592" r="54235" b="23266"/>
          <a:stretch/>
        </p:blipFill>
        <p:spPr>
          <a:xfrm>
            <a:off x="6454305" y="1777481"/>
            <a:ext cx="5129991" cy="3303038"/>
          </a:xfrm>
          <a:prstGeom prst="rect">
            <a:avLst/>
          </a:prstGeom>
        </p:spPr>
      </p:pic>
    </p:spTree>
    <p:extLst>
      <p:ext uri="{BB962C8B-B14F-4D97-AF65-F5344CB8AC3E}">
        <p14:creationId xmlns:p14="http://schemas.microsoft.com/office/powerpoint/2010/main" val="329379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p:txBody>
          <a:bodyPr/>
          <a:lstStyle/>
          <a:p>
            <a:fld id="{B08A8164-9884-4401-975E-D7AF9EBC48B5}" type="slidenum">
              <a:rPr lang="zh-TW" altLang="en-US" smtClean="0"/>
              <a:t>6</a:t>
            </a:fld>
            <a:endParaRPr lang="zh-TW" altLang="en-US"/>
          </a:p>
        </p:txBody>
      </p:sp>
      <p:sp>
        <p:nvSpPr>
          <p:cNvPr id="6" name="文字方塊 5">
            <a:extLst>
              <a:ext uri="{FF2B5EF4-FFF2-40B4-BE49-F238E27FC236}">
                <a16:creationId xmlns:a16="http://schemas.microsoft.com/office/drawing/2014/main" id="{8DA200ED-5540-4280-AFA6-A35CAA8E38C4}"/>
              </a:ext>
            </a:extLst>
          </p:cNvPr>
          <p:cNvSpPr txBox="1"/>
          <p:nvPr/>
        </p:nvSpPr>
        <p:spPr>
          <a:xfrm>
            <a:off x="548327" y="460419"/>
            <a:ext cx="4823927"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System Design</a:t>
            </a:r>
            <a:endParaRPr lang="zh-TW" altLang="en-US" sz="4000" dirty="0">
              <a:solidFill>
                <a:schemeClr val="tx1">
                  <a:lumMod val="85000"/>
                </a:schemeClr>
              </a:solidFill>
              <a:latin typeface="Garamond" panose="02020404030301010803" pitchFamily="18" charset="0"/>
            </a:endParaRPr>
          </a:p>
        </p:txBody>
      </p:sp>
      <p:sp>
        <p:nvSpPr>
          <p:cNvPr id="5" name="矩形 4">
            <a:extLst>
              <a:ext uri="{FF2B5EF4-FFF2-40B4-BE49-F238E27FC236}">
                <a16:creationId xmlns:a16="http://schemas.microsoft.com/office/drawing/2014/main" id="{FF14F8DB-0B9F-4B64-8B00-986CEEED7371}"/>
              </a:ext>
            </a:extLst>
          </p:cNvPr>
          <p:cNvSpPr/>
          <p:nvPr/>
        </p:nvSpPr>
        <p:spPr>
          <a:xfrm>
            <a:off x="548327" y="1363648"/>
            <a:ext cx="6096000" cy="4801314"/>
          </a:xfrm>
          <a:prstGeom prst="rect">
            <a:avLst/>
          </a:prstGeom>
        </p:spPr>
        <p:txBody>
          <a:bodyPr>
            <a:spAutoFit/>
          </a:bodyPr>
          <a:lstStyle/>
          <a:p>
            <a:r>
              <a:rPr lang="en-US" altLang="zh-TW" dirty="0">
                <a:solidFill>
                  <a:schemeClr val="tx1">
                    <a:lumMod val="85000"/>
                  </a:schemeClr>
                </a:solidFill>
                <a:latin typeface="Garamond" panose="02020404030301010803" pitchFamily="18" charset="0"/>
              </a:rPr>
              <a:t>The </a:t>
            </a:r>
            <a:r>
              <a:rPr lang="en-US" altLang="zh-TW" dirty="0" err="1">
                <a:solidFill>
                  <a:schemeClr val="tx1">
                    <a:lumMod val="85000"/>
                  </a:schemeClr>
                </a:solidFill>
                <a:latin typeface="Garamond" panose="02020404030301010803" pitchFamily="18" charset="0"/>
              </a:rPr>
              <a:t>TeleSight</a:t>
            </a:r>
            <a:r>
              <a:rPr lang="en-US" altLang="zh-TW" dirty="0">
                <a:solidFill>
                  <a:schemeClr val="tx1">
                    <a:lumMod val="85000"/>
                  </a:schemeClr>
                </a:solidFill>
                <a:latin typeface="Garamond" panose="02020404030301010803" pitchFamily="18" charset="0"/>
              </a:rPr>
              <a:t> system consists of a projection system as a visual layer and an avatar robot as a physical layer.(Fig. 1a) </a:t>
            </a:r>
          </a:p>
          <a:p>
            <a:endParaRPr lang="en-US" altLang="zh-TW" dirty="0">
              <a:solidFill>
                <a:schemeClr val="tx1">
                  <a:lumMod val="85000"/>
                </a:schemeClr>
              </a:solidFill>
              <a:latin typeface="Garamond" panose="02020404030301010803" pitchFamily="18" charset="0"/>
            </a:endParaRPr>
          </a:p>
          <a:p>
            <a:r>
              <a:rPr lang="en-US" altLang="zh-TW" dirty="0">
                <a:solidFill>
                  <a:schemeClr val="tx1">
                    <a:lumMod val="85000"/>
                  </a:schemeClr>
                </a:solidFill>
                <a:latin typeface="Garamond" panose="02020404030301010803" pitchFamily="18" charset="0"/>
              </a:rPr>
              <a:t>The avatar </a:t>
            </a:r>
            <a:r>
              <a:rPr lang="en-US" altLang="zh-TW" dirty="0">
                <a:solidFill>
                  <a:srgbClr val="FFC000"/>
                </a:solidFill>
                <a:latin typeface="Garamond" panose="02020404030301010803" pitchFamily="18" charset="0"/>
              </a:rPr>
              <a:t>robot reproduces the motion </a:t>
            </a:r>
            <a:r>
              <a:rPr lang="en-US" altLang="zh-TW" dirty="0">
                <a:solidFill>
                  <a:schemeClr val="tx1">
                    <a:lumMod val="85000"/>
                  </a:schemeClr>
                </a:solidFill>
                <a:latin typeface="Garamond" panose="02020404030301010803" pitchFamily="18" charset="0"/>
              </a:rPr>
              <a:t>of the HMD user with a </a:t>
            </a:r>
            <a:r>
              <a:rPr lang="en-US" altLang="zh-TW" dirty="0">
                <a:solidFill>
                  <a:srgbClr val="FFC000"/>
                </a:solidFill>
                <a:latin typeface="Garamond" panose="02020404030301010803" pitchFamily="18" charset="0"/>
              </a:rPr>
              <a:t>3-axis servo actuator</a:t>
            </a:r>
            <a:r>
              <a:rPr lang="en-US" altLang="zh-TW" dirty="0">
                <a:solidFill>
                  <a:schemeClr val="tx1">
                    <a:lumMod val="85000"/>
                  </a:schemeClr>
                </a:solidFill>
                <a:latin typeface="Garamond" panose="02020404030301010803" pitchFamily="18" charset="0"/>
              </a:rPr>
              <a:t>. The actions such as wearing items and covering eyes with hands can be identified using a sensor module consisting of </a:t>
            </a:r>
            <a:r>
              <a:rPr lang="en-US" altLang="zh-TW" dirty="0">
                <a:solidFill>
                  <a:srgbClr val="FFC000"/>
                </a:solidFill>
                <a:latin typeface="Garamond" panose="02020404030301010803" pitchFamily="18" charset="0"/>
              </a:rPr>
              <a:t>a distance sensor and an NFC sensor</a:t>
            </a:r>
            <a:r>
              <a:rPr lang="en-US" altLang="zh-TW" dirty="0">
                <a:solidFill>
                  <a:schemeClr val="tx1">
                    <a:lumMod val="85000"/>
                  </a:schemeClr>
                </a:solidFill>
                <a:latin typeface="Garamond" panose="02020404030301010803" pitchFamily="18" charset="0"/>
              </a:rPr>
              <a:t> mounted on both eyes of the robot.(Fig. 1b) The robot has </a:t>
            </a:r>
            <a:r>
              <a:rPr lang="en-US" altLang="zh-TW" dirty="0">
                <a:solidFill>
                  <a:srgbClr val="FFC000"/>
                </a:solidFill>
                <a:latin typeface="Garamond" panose="02020404030301010803" pitchFamily="18" charset="0"/>
              </a:rPr>
              <a:t>a speaker </a:t>
            </a:r>
            <a:r>
              <a:rPr lang="en-US" altLang="zh-TW" dirty="0">
                <a:solidFill>
                  <a:schemeClr val="tx1">
                    <a:lumMod val="85000"/>
                  </a:schemeClr>
                </a:solidFill>
                <a:latin typeface="Garamond" panose="02020404030301010803" pitchFamily="18" charset="0"/>
              </a:rPr>
              <a:t>and </a:t>
            </a:r>
            <a:r>
              <a:rPr lang="en-US" altLang="zh-TW" dirty="0">
                <a:solidFill>
                  <a:srgbClr val="FFC000"/>
                </a:solidFill>
                <a:latin typeface="Garamond" panose="02020404030301010803" pitchFamily="18" charset="0"/>
              </a:rPr>
              <a:t>a micro-phone</a:t>
            </a:r>
            <a:r>
              <a:rPr lang="en-US" altLang="zh-TW" dirty="0">
                <a:solidFill>
                  <a:schemeClr val="tx1">
                    <a:lumMod val="85000"/>
                  </a:schemeClr>
                </a:solidFill>
                <a:latin typeface="Garamond" panose="02020404030301010803" pitchFamily="18" charset="0"/>
              </a:rPr>
              <a:t>. The voice of the HMD user emits from the robot, and the HMD user can hear what the Non-HMD user is talking to the robot through the microphone. </a:t>
            </a:r>
          </a:p>
          <a:p>
            <a:endParaRPr lang="en-US" altLang="zh-TW" dirty="0">
              <a:solidFill>
                <a:schemeClr val="tx1">
                  <a:lumMod val="85000"/>
                </a:schemeClr>
              </a:solidFill>
              <a:latin typeface="Garamond" panose="02020404030301010803" pitchFamily="18" charset="0"/>
            </a:endParaRPr>
          </a:p>
          <a:p>
            <a:r>
              <a:rPr lang="en-US" altLang="zh-TW" dirty="0">
                <a:solidFill>
                  <a:schemeClr val="tx1">
                    <a:lumMod val="85000"/>
                  </a:schemeClr>
                </a:solidFill>
                <a:latin typeface="Garamond" panose="02020404030301010803" pitchFamily="18" charset="0"/>
              </a:rPr>
              <a:t>The </a:t>
            </a:r>
            <a:r>
              <a:rPr lang="en-US" altLang="zh-TW" dirty="0">
                <a:solidFill>
                  <a:srgbClr val="FFC000"/>
                </a:solidFill>
                <a:latin typeface="Garamond" panose="02020404030301010803" pitchFamily="18" charset="0"/>
              </a:rPr>
              <a:t>projection system </a:t>
            </a:r>
            <a:r>
              <a:rPr lang="en-US" altLang="zh-TW" dirty="0">
                <a:solidFill>
                  <a:schemeClr val="tx1">
                    <a:lumMod val="85000"/>
                  </a:schemeClr>
                </a:solidFill>
                <a:latin typeface="Garamond" panose="02020404030301010803" pitchFamily="18" charset="0"/>
              </a:rPr>
              <a:t>using </a:t>
            </a:r>
            <a:r>
              <a:rPr lang="en-US" altLang="zh-TW" dirty="0">
                <a:solidFill>
                  <a:srgbClr val="FFC000"/>
                </a:solidFill>
                <a:latin typeface="Garamond" panose="02020404030301010803" pitchFamily="18" charset="0"/>
              </a:rPr>
              <a:t>a dome projector screen</a:t>
            </a:r>
            <a:r>
              <a:rPr lang="en-US" altLang="zh-TW" dirty="0">
                <a:solidFill>
                  <a:schemeClr val="tx1">
                    <a:lumMod val="85000"/>
                  </a:schemeClr>
                </a:solidFill>
                <a:latin typeface="Garamond" panose="02020404030301010803" pitchFamily="18" charset="0"/>
              </a:rPr>
              <a:t>, and it aims to present a </a:t>
            </a:r>
            <a:r>
              <a:rPr lang="en-US" altLang="zh-TW" dirty="0">
                <a:solidFill>
                  <a:srgbClr val="FFC000"/>
                </a:solidFill>
                <a:latin typeface="Garamond" panose="02020404030301010803" pitchFamily="18" charset="0"/>
              </a:rPr>
              <a:t>180-degree vi</a:t>
            </a:r>
            <a:r>
              <a:rPr lang="en-US" altLang="zh-TW" dirty="0">
                <a:solidFill>
                  <a:schemeClr val="tx1">
                    <a:lumMod val="85000"/>
                  </a:schemeClr>
                </a:solidFill>
                <a:latin typeface="Garamond" panose="02020404030301010803" pitchFamily="18" charset="0"/>
              </a:rPr>
              <a:t>ew centered on the player in the VR space. As a result, the visual layer can present a wider range than the VR space seen by the HMD user as information, contributing to </a:t>
            </a:r>
            <a:r>
              <a:rPr lang="en-US" altLang="zh-TW" dirty="0">
                <a:solidFill>
                  <a:srgbClr val="FFC000"/>
                </a:solidFill>
                <a:latin typeface="Garamond" panose="02020404030301010803" pitchFamily="18" charset="0"/>
              </a:rPr>
              <a:t>an asymmetric experience scenario</a:t>
            </a:r>
            <a:r>
              <a:rPr lang="en-US" altLang="zh-TW" dirty="0">
                <a:solidFill>
                  <a:schemeClr val="tx1">
                    <a:lumMod val="85000"/>
                  </a:schemeClr>
                </a:solidFill>
                <a:latin typeface="Garamond" panose="02020404030301010803" pitchFamily="18" charset="0"/>
              </a:rPr>
              <a:t>.</a:t>
            </a:r>
          </a:p>
        </p:txBody>
      </p:sp>
      <p:pic>
        <p:nvPicPr>
          <p:cNvPr id="15" name="圖片 14">
            <a:extLst>
              <a:ext uri="{FF2B5EF4-FFF2-40B4-BE49-F238E27FC236}">
                <a16:creationId xmlns:a16="http://schemas.microsoft.com/office/drawing/2014/main" id="{09DA4820-755C-4CA6-B018-666AF5A2BF0C}"/>
              </a:ext>
            </a:extLst>
          </p:cNvPr>
          <p:cNvPicPr>
            <a:picLocks noChangeAspect="1"/>
          </p:cNvPicPr>
          <p:nvPr/>
        </p:nvPicPr>
        <p:blipFill rotWithShape="1">
          <a:blip r:embed="rId2">
            <a:extLst>
              <a:ext uri="{28A0092B-C50C-407E-A947-70E740481C1C}">
                <a14:useLocalDpi xmlns:a14="http://schemas.microsoft.com/office/drawing/2010/main" val="0"/>
              </a:ext>
            </a:extLst>
          </a:blip>
          <a:srcRect r="67797" b="73183"/>
          <a:stretch/>
        </p:blipFill>
        <p:spPr>
          <a:xfrm>
            <a:off x="7462783" y="1030260"/>
            <a:ext cx="3891017" cy="2608179"/>
          </a:xfrm>
          <a:prstGeom prst="rect">
            <a:avLst/>
          </a:prstGeom>
        </p:spPr>
      </p:pic>
      <p:pic>
        <p:nvPicPr>
          <p:cNvPr id="16" name="圖片 15">
            <a:extLst>
              <a:ext uri="{FF2B5EF4-FFF2-40B4-BE49-F238E27FC236}">
                <a16:creationId xmlns:a16="http://schemas.microsoft.com/office/drawing/2014/main" id="{AAD228B6-5C5B-401A-9616-0170AC429392}"/>
              </a:ext>
            </a:extLst>
          </p:cNvPr>
          <p:cNvPicPr>
            <a:picLocks noChangeAspect="1"/>
          </p:cNvPicPr>
          <p:nvPr/>
        </p:nvPicPr>
        <p:blipFill rotWithShape="1">
          <a:blip r:embed="rId2">
            <a:extLst>
              <a:ext uri="{28A0092B-C50C-407E-A947-70E740481C1C}">
                <a14:useLocalDpi xmlns:a14="http://schemas.microsoft.com/office/drawing/2010/main" val="0"/>
              </a:ext>
            </a:extLst>
          </a:blip>
          <a:srcRect l="33898" r="33898" b="73183"/>
          <a:stretch/>
        </p:blipFill>
        <p:spPr>
          <a:xfrm>
            <a:off x="7462783" y="3638439"/>
            <a:ext cx="3891017" cy="2608179"/>
          </a:xfrm>
          <a:prstGeom prst="rect">
            <a:avLst/>
          </a:prstGeom>
        </p:spPr>
      </p:pic>
    </p:spTree>
    <p:extLst>
      <p:ext uri="{BB962C8B-B14F-4D97-AF65-F5344CB8AC3E}">
        <p14:creationId xmlns:p14="http://schemas.microsoft.com/office/powerpoint/2010/main" val="254342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CE539E53-AC15-40A3-A672-9D9654A10566}"/>
              </a:ext>
            </a:extLst>
          </p:cNvPr>
          <p:cNvSpPr>
            <a:spLocks noGrp="1"/>
          </p:cNvSpPr>
          <p:nvPr>
            <p:ph type="ftr" sz="quarter" idx="11"/>
          </p:nvPr>
        </p:nvSpPr>
        <p:spPr/>
        <p:txBody>
          <a:bodyPr/>
          <a:lstStyle/>
          <a:p>
            <a:r>
              <a:rPr lang="en-US" altLang="zh-TW" dirty="0">
                <a:latin typeface="Affogato Black" panose="00000A00000000000000" pitchFamily="50" charset="0"/>
              </a:rPr>
              <a:t>2019 ACM SIGGRAPH – Emerging Technology - </a:t>
            </a:r>
            <a:r>
              <a:rPr lang="en-US" altLang="zh-TW" dirty="0" err="1">
                <a:latin typeface="Affogato Black" panose="00000A00000000000000" pitchFamily="50" charset="0"/>
              </a:rPr>
              <a:t>TeleSight</a:t>
            </a:r>
            <a:endParaRPr lang="zh-TW" altLang="en-US" dirty="0">
              <a:latin typeface="Affogato Black" panose="00000A00000000000000" pitchFamily="50" charset="0"/>
            </a:endParaRPr>
          </a:p>
        </p:txBody>
      </p:sp>
      <p:sp>
        <p:nvSpPr>
          <p:cNvPr id="3" name="投影片編號版面配置區 2">
            <a:extLst>
              <a:ext uri="{FF2B5EF4-FFF2-40B4-BE49-F238E27FC236}">
                <a16:creationId xmlns:a16="http://schemas.microsoft.com/office/drawing/2014/main" id="{615DB1C7-C04F-4648-8856-AE11E33F1446}"/>
              </a:ext>
            </a:extLst>
          </p:cNvPr>
          <p:cNvSpPr>
            <a:spLocks noGrp="1"/>
          </p:cNvSpPr>
          <p:nvPr>
            <p:ph type="sldNum" sz="quarter" idx="12"/>
          </p:nvPr>
        </p:nvSpPr>
        <p:spPr>
          <a:xfrm>
            <a:off x="8610600" y="6356350"/>
            <a:ext cx="2743200" cy="365125"/>
          </a:xfrm>
        </p:spPr>
        <p:txBody>
          <a:bodyPr/>
          <a:lstStyle/>
          <a:p>
            <a:fld id="{B08A8164-9884-4401-975E-D7AF9EBC48B5}" type="slidenum">
              <a:rPr lang="zh-TW" altLang="en-US" smtClean="0"/>
              <a:t>7</a:t>
            </a:fld>
            <a:endParaRPr lang="zh-TW" altLang="en-US"/>
          </a:p>
        </p:txBody>
      </p:sp>
      <p:sp>
        <p:nvSpPr>
          <p:cNvPr id="4" name="文字方塊 3">
            <a:extLst>
              <a:ext uri="{FF2B5EF4-FFF2-40B4-BE49-F238E27FC236}">
                <a16:creationId xmlns:a16="http://schemas.microsoft.com/office/drawing/2014/main" id="{D0E7F25C-A136-4F68-8D18-774B7D97BD31}"/>
              </a:ext>
            </a:extLst>
          </p:cNvPr>
          <p:cNvSpPr txBox="1"/>
          <p:nvPr/>
        </p:nvSpPr>
        <p:spPr>
          <a:xfrm>
            <a:off x="548327" y="460419"/>
            <a:ext cx="5124685"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Experience Scenario</a:t>
            </a:r>
            <a:endParaRPr lang="zh-TW" altLang="en-US" sz="4000" dirty="0">
              <a:solidFill>
                <a:schemeClr val="tx1">
                  <a:lumMod val="85000"/>
                </a:schemeClr>
              </a:solidFill>
              <a:latin typeface="Garamond" panose="02020404030301010803" pitchFamily="18" charset="0"/>
            </a:endParaRPr>
          </a:p>
        </p:txBody>
      </p:sp>
      <p:pic>
        <p:nvPicPr>
          <p:cNvPr id="7" name="圖片 6">
            <a:extLst>
              <a:ext uri="{FF2B5EF4-FFF2-40B4-BE49-F238E27FC236}">
                <a16:creationId xmlns:a16="http://schemas.microsoft.com/office/drawing/2014/main" id="{8E55619A-DF4F-42B4-AF33-A0DD64E5BD25}"/>
              </a:ext>
            </a:extLst>
          </p:cNvPr>
          <p:cNvPicPr>
            <a:picLocks noChangeAspect="1"/>
          </p:cNvPicPr>
          <p:nvPr/>
        </p:nvPicPr>
        <p:blipFill rotWithShape="1">
          <a:blip r:embed="rId2"/>
          <a:srcRect l="50000" t="29115" r="12908" b="14014"/>
          <a:stretch/>
        </p:blipFill>
        <p:spPr>
          <a:xfrm>
            <a:off x="3240832" y="1257904"/>
            <a:ext cx="5710335" cy="4924870"/>
          </a:xfrm>
          <a:prstGeom prst="rect">
            <a:avLst/>
          </a:prstGeom>
        </p:spPr>
      </p:pic>
      <p:sp>
        <p:nvSpPr>
          <p:cNvPr id="9" name="文字方塊 8">
            <a:extLst>
              <a:ext uri="{FF2B5EF4-FFF2-40B4-BE49-F238E27FC236}">
                <a16:creationId xmlns:a16="http://schemas.microsoft.com/office/drawing/2014/main" id="{A3C83612-6AE8-4F9C-B899-53DA6C468BE3}"/>
              </a:ext>
            </a:extLst>
          </p:cNvPr>
          <p:cNvSpPr txBox="1"/>
          <p:nvPr/>
        </p:nvSpPr>
        <p:spPr>
          <a:xfrm>
            <a:off x="10405912" y="5721109"/>
            <a:ext cx="1213794" cy="461665"/>
          </a:xfrm>
          <a:prstGeom prst="rect">
            <a:avLst/>
          </a:prstGeom>
          <a:noFill/>
        </p:spPr>
        <p:txBody>
          <a:bodyPr wrap="none" rtlCol="0">
            <a:spAutoFit/>
          </a:bodyPr>
          <a:lstStyle/>
          <a:p>
            <a:r>
              <a:rPr lang="en-US" altLang="zh-TW" sz="2400" b="1" dirty="0">
                <a:solidFill>
                  <a:schemeClr val="tx1">
                    <a:lumMod val="85000"/>
                  </a:schemeClr>
                </a:solidFill>
                <a:latin typeface="Garamond" panose="02020404030301010803" pitchFamily="18" charset="0"/>
                <a:hlinkClick r:id="rId3"/>
              </a:rPr>
              <a:t>VIDEO</a:t>
            </a:r>
            <a:endParaRPr lang="zh-TW" altLang="en-US" sz="2400" b="1" dirty="0">
              <a:solidFill>
                <a:schemeClr val="tx1">
                  <a:lumMod val="85000"/>
                </a:schemeClr>
              </a:solidFill>
              <a:latin typeface="Garamond" panose="02020404030301010803" pitchFamily="18" charset="0"/>
            </a:endParaRPr>
          </a:p>
        </p:txBody>
      </p:sp>
    </p:spTree>
    <p:extLst>
      <p:ext uri="{BB962C8B-B14F-4D97-AF65-F5344CB8AC3E}">
        <p14:creationId xmlns:p14="http://schemas.microsoft.com/office/powerpoint/2010/main" val="375790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84B8FBAE-69CD-4484-A53F-F78D30C994E3}"/>
              </a:ext>
            </a:extLst>
          </p:cNvPr>
          <p:cNvSpPr>
            <a:spLocks noGrp="1"/>
          </p:cNvSpPr>
          <p:nvPr>
            <p:ph type="ftr" sz="quarter" idx="11"/>
          </p:nvPr>
        </p:nvSpPr>
        <p:spPr/>
        <p:txBody>
          <a:bodyPr/>
          <a:lstStyle/>
          <a:p>
            <a:r>
              <a:rPr lang="en-US" altLang="zh-TW"/>
              <a:t>2019 ACM SIGGRAPH – Emerging Technology - TeleSight</a:t>
            </a:r>
            <a:endParaRPr lang="zh-TW" altLang="en-US"/>
          </a:p>
        </p:txBody>
      </p:sp>
      <p:sp>
        <p:nvSpPr>
          <p:cNvPr id="3" name="投影片編號版面配置區 2">
            <a:extLst>
              <a:ext uri="{FF2B5EF4-FFF2-40B4-BE49-F238E27FC236}">
                <a16:creationId xmlns:a16="http://schemas.microsoft.com/office/drawing/2014/main" id="{F7715D79-D97E-4AEA-AEBF-474272EA38F3}"/>
              </a:ext>
            </a:extLst>
          </p:cNvPr>
          <p:cNvSpPr>
            <a:spLocks noGrp="1"/>
          </p:cNvSpPr>
          <p:nvPr>
            <p:ph type="sldNum" sz="quarter" idx="12"/>
          </p:nvPr>
        </p:nvSpPr>
        <p:spPr/>
        <p:txBody>
          <a:bodyPr/>
          <a:lstStyle/>
          <a:p>
            <a:fld id="{B08A8164-9884-4401-975E-D7AF9EBC48B5}" type="slidenum">
              <a:rPr lang="zh-TW" altLang="en-US" smtClean="0"/>
              <a:t>8</a:t>
            </a:fld>
            <a:endParaRPr lang="zh-TW" altLang="en-US"/>
          </a:p>
        </p:txBody>
      </p:sp>
      <p:sp>
        <p:nvSpPr>
          <p:cNvPr id="4" name="文字方塊 3">
            <a:extLst>
              <a:ext uri="{FF2B5EF4-FFF2-40B4-BE49-F238E27FC236}">
                <a16:creationId xmlns:a16="http://schemas.microsoft.com/office/drawing/2014/main" id="{AC2A501D-48A1-4F9B-B107-5380EA746818}"/>
              </a:ext>
            </a:extLst>
          </p:cNvPr>
          <p:cNvSpPr txBox="1"/>
          <p:nvPr/>
        </p:nvSpPr>
        <p:spPr>
          <a:xfrm>
            <a:off x="548327" y="460419"/>
            <a:ext cx="5124685" cy="707886"/>
          </a:xfrm>
          <a:prstGeom prst="rect">
            <a:avLst/>
          </a:prstGeom>
          <a:noFill/>
        </p:spPr>
        <p:txBody>
          <a:bodyPr wrap="square" rtlCol="0">
            <a:spAutoFit/>
          </a:bodyPr>
          <a:lstStyle/>
          <a:p>
            <a:r>
              <a:rPr lang="en-US" altLang="zh-TW" sz="4000" dirty="0">
                <a:solidFill>
                  <a:schemeClr val="tx1">
                    <a:lumMod val="85000"/>
                  </a:schemeClr>
                </a:solidFill>
                <a:latin typeface="Garamond" panose="02020404030301010803" pitchFamily="18" charset="0"/>
              </a:rPr>
              <a:t>My opinion</a:t>
            </a:r>
            <a:endParaRPr lang="zh-TW" altLang="en-US" sz="4000" dirty="0">
              <a:solidFill>
                <a:schemeClr val="tx1">
                  <a:lumMod val="85000"/>
                </a:schemeClr>
              </a:solidFill>
              <a:latin typeface="Garamond" panose="02020404030301010803" pitchFamily="18" charset="0"/>
            </a:endParaRPr>
          </a:p>
        </p:txBody>
      </p:sp>
      <p:sp>
        <p:nvSpPr>
          <p:cNvPr id="6" name="文字方塊 5">
            <a:extLst>
              <a:ext uri="{FF2B5EF4-FFF2-40B4-BE49-F238E27FC236}">
                <a16:creationId xmlns:a16="http://schemas.microsoft.com/office/drawing/2014/main" id="{A3BD594F-1818-4CCF-A43A-CA35557ADE9D}"/>
              </a:ext>
            </a:extLst>
          </p:cNvPr>
          <p:cNvSpPr txBox="1"/>
          <p:nvPr/>
        </p:nvSpPr>
        <p:spPr>
          <a:xfrm>
            <a:off x="548327" y="1997839"/>
            <a:ext cx="5755400" cy="2862322"/>
          </a:xfrm>
          <a:prstGeom prst="rect">
            <a:avLst/>
          </a:prstGeom>
          <a:noFill/>
        </p:spPr>
        <p:txBody>
          <a:bodyPr wrap="square" rtlCol="0">
            <a:spAutoFit/>
          </a:bodyPr>
          <a:lstStyle/>
          <a:p>
            <a:pPr marL="342900" indent="-342900">
              <a:buFont typeface="+mj-lt"/>
              <a:buAutoNum type="arabicPeriod"/>
            </a:pPr>
            <a:r>
              <a:rPr lang="zh-TW" altLang="en-US" dirty="0">
                <a:solidFill>
                  <a:schemeClr val="tx1">
                    <a:lumMod val="85000"/>
                  </a:schemeClr>
                </a:solidFill>
                <a:latin typeface="源雲明體 TTF SemiBold" panose="02020600000000000000" pitchFamily="18" charset="-120"/>
                <a:ea typeface="源雲明體 TTF SemiBold" panose="02020600000000000000" pitchFamily="18" charset="-120"/>
              </a:rPr>
              <a:t>針對文章撰寫，該篇論文有多處文法上的錯誤，且圖片編號後未如實的在該圖片標上編號，造成閱讀上的困擾。</a:t>
            </a:r>
            <a:endPar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endParaRPr>
          </a:p>
          <a:p>
            <a:pPr marL="342900" indent="-342900">
              <a:buFont typeface="+mj-lt"/>
              <a:buAutoNum type="arabicPeriod"/>
            </a:pPr>
            <a:endPar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endParaRPr>
          </a:p>
          <a:p>
            <a:pPr marL="342900" indent="-342900">
              <a:buFont typeface="+mj-lt"/>
              <a:buAutoNum type="arabicPeriod"/>
            </a:pPr>
            <a:r>
              <a:rPr lang="en-US" altLang="zh-TW" dirty="0" err="1">
                <a:solidFill>
                  <a:schemeClr val="tx1">
                    <a:lumMod val="85000"/>
                  </a:schemeClr>
                </a:solidFill>
                <a:latin typeface="源雲明體 TTF SemiBold" panose="02020600000000000000" pitchFamily="18" charset="-120"/>
                <a:ea typeface="源雲明體 TTF SemiBold" panose="02020600000000000000" pitchFamily="18" charset="-120"/>
              </a:rPr>
              <a:t>TeleSight</a:t>
            </a:r>
            <a:r>
              <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rPr>
              <a:t> </a:t>
            </a:r>
            <a:r>
              <a:rPr lang="zh-TW" altLang="en-US" dirty="0">
                <a:solidFill>
                  <a:schemeClr val="tx1">
                    <a:lumMod val="85000"/>
                  </a:schemeClr>
                </a:solidFill>
                <a:latin typeface="源雲明體 TTF SemiBold" panose="02020600000000000000" pitchFamily="18" charset="-120"/>
                <a:ea typeface="源雲明體 TTF SemiBold" panose="02020600000000000000" pitchFamily="18" charset="-120"/>
              </a:rPr>
              <a:t>的名字取的很棒。</a:t>
            </a:r>
            <a:endPar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endParaRPr>
          </a:p>
          <a:p>
            <a:pPr marL="342900" indent="-342900">
              <a:buFont typeface="+mj-lt"/>
              <a:buAutoNum type="arabicPeriod"/>
            </a:pPr>
            <a:endPar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endParaRPr>
          </a:p>
          <a:p>
            <a:pPr marL="342900" indent="-342900">
              <a:buFont typeface="+mj-lt"/>
              <a:buAutoNum type="arabicPeriod"/>
            </a:pPr>
            <a:r>
              <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rPr>
              <a:t>NFC</a:t>
            </a:r>
            <a:r>
              <a:rPr lang="zh-TW" altLang="en-US" dirty="0">
                <a:solidFill>
                  <a:schemeClr val="tx1">
                    <a:lumMod val="85000"/>
                  </a:schemeClr>
                </a:solidFill>
                <a:latin typeface="源雲明體 TTF SemiBold" panose="02020600000000000000" pitchFamily="18" charset="-120"/>
                <a:ea typeface="源雲明體 TTF SemiBold" panose="02020600000000000000" pitchFamily="18" charset="-120"/>
              </a:rPr>
              <a:t>若能與血管顯像儀與血流偵測器結合，加上</a:t>
            </a:r>
            <a:r>
              <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rPr>
              <a:t>VR</a:t>
            </a:r>
            <a:r>
              <a:rPr lang="zh-TW" altLang="en-US" dirty="0">
                <a:solidFill>
                  <a:schemeClr val="tx1">
                    <a:lumMod val="85000"/>
                  </a:schemeClr>
                </a:solidFill>
                <a:latin typeface="源雲明體 TTF SemiBold" panose="02020600000000000000" pitchFamily="18" charset="-120"/>
                <a:ea typeface="源雲明體 TTF SemiBold" panose="02020600000000000000" pitchFamily="18" charset="-120"/>
              </a:rPr>
              <a:t>的設備後，或許對於醫療學習者能有所幫助，或是未來能當作偵測玩家緊張程度變化的一環。</a:t>
            </a:r>
            <a:endParaRPr lang="en-US" altLang="zh-TW" dirty="0">
              <a:solidFill>
                <a:schemeClr val="tx1">
                  <a:lumMod val="85000"/>
                </a:schemeClr>
              </a:solidFill>
              <a:latin typeface="源雲明體 TTF SemiBold" panose="02020600000000000000" pitchFamily="18" charset="-120"/>
              <a:ea typeface="源雲明體 TTF SemiBold" panose="02020600000000000000" pitchFamily="18" charset="-120"/>
            </a:endParaRPr>
          </a:p>
          <a:p>
            <a:pPr marL="342900" indent="-342900">
              <a:buFont typeface="+mj-lt"/>
              <a:buAutoNum type="arabicPeriod"/>
            </a:pPr>
            <a:endParaRPr lang="zh-TW" altLang="en-US" dirty="0">
              <a:solidFill>
                <a:schemeClr val="tx1">
                  <a:lumMod val="85000"/>
                </a:schemeClr>
              </a:solidFill>
              <a:latin typeface="源雲明體 TTF SemiBold" panose="02020600000000000000" pitchFamily="18" charset="-120"/>
              <a:ea typeface="源雲明體 TTF SemiBold" panose="02020600000000000000" pitchFamily="18" charset="-120"/>
            </a:endParaRPr>
          </a:p>
        </p:txBody>
      </p:sp>
      <p:pic>
        <p:nvPicPr>
          <p:cNvPr id="8" name="圖片 7">
            <a:extLst>
              <a:ext uri="{FF2B5EF4-FFF2-40B4-BE49-F238E27FC236}">
                <a16:creationId xmlns:a16="http://schemas.microsoft.com/office/drawing/2014/main" id="{3480064A-DCD5-4848-807D-64D589618A19}"/>
              </a:ext>
            </a:extLst>
          </p:cNvPr>
          <p:cNvPicPr>
            <a:picLocks noChangeAspect="1"/>
          </p:cNvPicPr>
          <p:nvPr/>
        </p:nvPicPr>
        <p:blipFill rotWithShape="1">
          <a:blip r:embed="rId2">
            <a:extLst>
              <a:ext uri="{28A0092B-C50C-407E-A947-70E740481C1C}">
                <a14:useLocalDpi xmlns:a14="http://schemas.microsoft.com/office/drawing/2010/main" val="0"/>
              </a:ext>
            </a:extLst>
          </a:blip>
          <a:srcRect b="10039"/>
          <a:stretch/>
        </p:blipFill>
        <p:spPr>
          <a:xfrm>
            <a:off x="6581191" y="1838130"/>
            <a:ext cx="4772609" cy="2862323"/>
          </a:xfrm>
          <a:prstGeom prst="rect">
            <a:avLst/>
          </a:prstGeom>
        </p:spPr>
      </p:pic>
    </p:spTree>
    <p:extLst>
      <p:ext uri="{BB962C8B-B14F-4D97-AF65-F5344CB8AC3E}">
        <p14:creationId xmlns:p14="http://schemas.microsoft.com/office/powerpoint/2010/main" val="2192846996"/>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721</Words>
  <Application>Microsoft Office PowerPoint</Application>
  <PresentationFormat>寬螢幕</PresentationFormat>
  <Paragraphs>56</Paragraphs>
  <Slides>8</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8</vt:i4>
      </vt:variant>
    </vt:vector>
  </HeadingPairs>
  <TitlesOfParts>
    <vt:vector size="16" baseType="lpstr">
      <vt:lpstr>新細明體</vt:lpstr>
      <vt:lpstr>源雲明體 TTF SemiBold</vt:lpstr>
      <vt:lpstr>Affogato Black</vt:lpstr>
      <vt:lpstr>Arial</vt:lpstr>
      <vt:lpstr>Calibri</vt:lpstr>
      <vt:lpstr>Calibri Light</vt:lpstr>
      <vt:lpstr>Garamond</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佳瑩 施</dc:creator>
  <cp:lastModifiedBy>佳瑩 施</cp:lastModifiedBy>
  <cp:revision>29</cp:revision>
  <dcterms:created xsi:type="dcterms:W3CDTF">2020-03-25T08:14:19Z</dcterms:created>
  <dcterms:modified xsi:type="dcterms:W3CDTF">2020-03-31T12:24:02Z</dcterms:modified>
</cp:coreProperties>
</file>