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5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源雲明體 TTF SemiBold" panose="02020600000000000000" pitchFamily="18" charset="-120"/>
      <p:bold r:id="rId1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3533" autoAdjust="0"/>
  </p:normalViewPr>
  <p:slideViewPr>
    <p:cSldViewPr snapToGrid="0">
      <p:cViewPr varScale="1">
        <p:scale>
          <a:sx n="63" d="100"/>
          <a:sy n="63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056D-C54C-4B20-89BE-AFDE26FFB80E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BCF9-4BDA-4A4A-8C97-6425C11B54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14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開頭詞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2019</a:t>
            </a:r>
            <a:r>
              <a:rPr lang="zh-TW" altLang="en-US" dirty="0"/>
              <a:t>年的作品</a:t>
            </a:r>
            <a:endParaRPr lang="en-US" altLang="zh-TW" dirty="0"/>
          </a:p>
          <a:p>
            <a:r>
              <a:rPr lang="zh-TW" altLang="en-US" dirty="0"/>
              <a:t>作品名</a:t>
            </a:r>
            <a:endParaRPr lang="en-US" altLang="zh-TW" dirty="0"/>
          </a:p>
          <a:p>
            <a:r>
              <a:rPr lang="zh-TW" altLang="en-US" dirty="0"/>
              <a:t>斯洛維尼亞藝術家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BCF9-4BDA-4A4A-8C97-6425C11B549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74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介紹作品前以藝術家引用羅西</a:t>
            </a:r>
            <a:r>
              <a:rPr lang="en-US" altLang="zh-TW" dirty="0"/>
              <a:t>·</a:t>
            </a:r>
            <a:r>
              <a:rPr lang="zh-TW" altLang="en-US" dirty="0"/>
              <a:t>布雷多蒂</a:t>
            </a:r>
            <a:r>
              <a:rPr lang="en-US" altLang="zh-TW" dirty="0"/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當代哲學家與女性主義理論家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dirty="0"/>
              <a:t>的話當開頭</a:t>
            </a:r>
            <a:endParaRPr lang="en-US" altLang="zh-TW" dirty="0"/>
          </a:p>
          <a:p>
            <a:r>
              <a:rPr lang="en-US" altLang="zh-TW" dirty="0"/>
              <a:t>“</a:t>
            </a:r>
            <a:r>
              <a:rPr lang="zh-TW" altLang="en-US" dirty="0"/>
              <a:t>現代人類與他者的關係並不侷限於人類，從我們的呼吸開始，關係中包含著所有非擬人的元素。</a:t>
            </a:r>
            <a:r>
              <a:rPr lang="en-US" altLang="zh-TW" dirty="0"/>
              <a:t>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BCF9-4BDA-4A4A-8C97-6425C11B549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37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TW" altLang="en-US" sz="12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Mycobacterium vaccae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牛分枝桿菌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clover </a:t>
            </a:r>
            <a:r>
              <a:rPr lang="en-US" altLang="zh-TW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Trifolium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pratense</a:t>
            </a:r>
            <a:r>
              <a:rPr lang="zh-TW" alt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三葉草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root nodule bacteria </a:t>
            </a:r>
            <a:r>
              <a:rPr lang="en-US" altLang="zh-TW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Rhizobiaceae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根瘤菌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exchange carbon and nitrogen compounds.</a:t>
            </a:r>
          </a:p>
          <a:p>
            <a:r>
              <a:rPr lang="zh-TW" altLang="en-US" dirty="0"/>
              <a:t>吸氣圍繞著擴展和生長的空間，微生物群是動物，人類，真菌，植物和種子的來源。 </a:t>
            </a:r>
            <a:endParaRPr lang="en-US" altLang="zh-TW" dirty="0"/>
          </a:p>
          <a:p>
            <a:r>
              <a:rPr lang="zh-TW" altLang="en-US" dirty="0"/>
              <a:t>呼氣</a:t>
            </a:r>
            <a:r>
              <a:rPr lang="en-US" altLang="zh-TW" dirty="0"/>
              <a:t>:</a:t>
            </a:r>
            <a:r>
              <a:rPr lang="zh-TW" altLang="en-US" dirty="0"/>
              <a:t> 這些微生物膠囊中的微生物來自工業雞骨頭，火山岩，微塑料和乾珊瑚。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BCF9-4BDA-4A4A-8C97-6425C11B549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45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BCF9-4BDA-4A4A-8C97-6425C11B549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4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F6C4CC-3C4A-4C99-AE35-FFA57B45F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B17F35-525E-4AB7-BC9D-EA44E9045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7EC098-8A67-45B3-B5D2-52C4C74C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A11B-2786-44EF-B6FA-09D9C2FDF748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809284-3DE7-4F1C-A949-F15A22FE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A6C687-2AB9-4CF8-9446-832396F1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64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76D628-52FF-44EC-BC57-442B6FCC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647E470-022F-4300-9EFA-2932BC72D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136EE8-E36A-4B45-833B-A4F57614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3D19-578C-49C8-97B2-4CB7B09DE48E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3D2D57-8F6A-49C9-B282-EAACE347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926E66-CBDE-491C-861D-FABEE62B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15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0CE99B5-E9DD-4A1F-88A3-4114AB233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CE5403-1457-43BE-9178-BA8FB7A5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95030C-5558-470B-95B2-86AC170F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126C-BF79-43DE-8898-2A77B1C404EE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345AE7-75AD-4ADA-8D2E-66D53C15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560551-6F79-4D2C-AF30-8FA60BBF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64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1B655F-AEE0-4835-A4AB-A877B537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163B13-AFDB-41C0-B446-0FDD9D546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9C8086-F4D3-4419-AF9B-543E0D9A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8CB3-C53D-4327-85C2-FC7516AD53B4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84451-F3D2-44B0-9EB2-3E58275B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77C897-3779-4808-A49A-72DABD86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39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564FA-E0F8-400F-A3DB-B2206656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55C9A0-485F-45E6-BF56-2B83D1930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055068-2365-4BEF-B3B2-4AA9D2FB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8433-4BFA-4753-8FD6-2035BE688773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C4141D-0612-400A-87A5-5EF4E4C7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89A57E-AC9A-4ADC-A37D-DEEA2555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90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F056BE-61F9-4D89-A397-3D071015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46A4E0-4BCD-448D-9DAE-854F63DA2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253AB8-5954-47B8-B3B3-C0B7FC6FC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36176B-D4E1-4754-97BC-90192DE8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35AB-6F7C-4F50-833F-8A067AE45C56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6DD34C-0A20-4FA6-8FE8-F0CCF1CD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562ABB-B0D6-4338-9D4C-505B8745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38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625296-99B4-4AD9-BAD7-8AE31B7B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1F0348-DB99-4643-9AAE-9786901D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159BA9-26DC-4D69-95E2-58C48E5DE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6579077-6C7D-497A-934B-9E28A8E15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4B3E9C-37D1-4B66-8D1B-C2FDAAC2D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9C07638-87E5-41E8-94F7-B9A01971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86F8-82CD-4553-9E90-B18EBCB49282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622809B-61AA-447D-88B7-5F69322F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7E3651-6021-46A5-9FE2-4AC8E89A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48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2F0105-A821-43A6-9616-64E92489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CD4A74-FDC1-4723-9C46-5946B917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B894-F8EA-4BA6-8AAC-5CBB71EBAF49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F3A27B-A336-4757-A9DE-E237A11A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F6A046-75A3-4A47-9AA5-B431352B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E8C05C6-A7EE-4595-AAA5-C0BEF1C6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6543-4619-48ED-810C-D56D423EE24E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8EC0B72-D163-478C-8503-2606E54D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5A5C6E-C859-4074-AB78-7A89B098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57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AD55C9-591B-4D9D-849B-2B37D63E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43742E-F787-45AC-8E45-5C773DA0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44FBA8-DFC2-4949-8B8C-19A1FE175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E60799-3217-4867-BEB7-C75AF3B3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9B7-14CD-4045-A941-B4A6E4710747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B732BF-1611-430B-B329-7AE6BE8B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20E447-6EB4-4E9F-8719-FB16E7BC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12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E53D9-B325-4F2D-95C3-7675412F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6332696-1260-43DE-9D68-26FCBE75C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699BDB-E486-40DD-A907-F98C88D0D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95BE57-59C4-4FEE-AAEA-E45E7428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1EC-BD5B-4175-B938-09456AE44E66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396B12-5BEA-4EC6-BAA6-5EFF18EC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93395F-929E-4D3C-A0EF-C593CC62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2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A399A2-AAFC-4F99-8C1E-7BE8D8DC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87D54E4-60B3-448C-B7FA-564729F2D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5E318D-189B-400C-885F-0CA896801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846C-BC39-4D52-841D-F0C7BAFDADCA}" type="datetime1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F1653B-4167-468C-8C90-97C25FF35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109672-2725-4729-BACC-B03C4605B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2916-F02F-41CA-BADE-F47F4B1B5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5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571-017-0564-3" TargetMode="External"/><Relationship Id="rId2" Type="http://schemas.openxmlformats.org/officeDocument/2006/relationships/hyperlink" Target="https://doi.org/10.1016/j.beproc.2013.02.00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tents.google.com/patent/US6878377B2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3AC7553-DFE4-45BA-9E55-6ADBBAA23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90"/>
            <a:ext cx="12192000" cy="610222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07DBBFD-77E2-471F-A749-3D428C573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16" y="4731520"/>
            <a:ext cx="3942347" cy="1748590"/>
          </a:xfrm>
        </p:spPr>
        <p:txBody>
          <a:bodyPr>
            <a:normAutofit/>
          </a:bodyPr>
          <a:lstStyle/>
          <a:p>
            <a:pPr algn="l"/>
            <a:r>
              <a:rPr lang="en-US" altLang="zh-TW" sz="6600" dirty="0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Earthlink</a:t>
            </a:r>
            <a:br>
              <a:rPr lang="en-US" altLang="zh-TW" dirty="0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</a:br>
            <a:r>
              <a:rPr lang="en-US" altLang="zh-TW" sz="3600" dirty="0" err="1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Saša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altLang="zh-TW" sz="3600" dirty="0" err="1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Spačal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18FCA5-4411-4B0E-9F31-BEEA90187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1464" y="311166"/>
            <a:ext cx="6079958" cy="585388"/>
          </a:xfrm>
        </p:spPr>
        <p:txBody>
          <a:bodyPr>
            <a:noAutofit/>
          </a:bodyPr>
          <a:lstStyle/>
          <a:p>
            <a:pPr algn="r"/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108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清華大學跨院碩書報討論 施佳瑩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798D0B2-9BA3-410B-8826-EE7D6281ED73}"/>
              </a:ext>
            </a:extLst>
          </p:cNvPr>
          <p:cNvSpPr txBox="1">
            <a:spLocks/>
          </p:cNvSpPr>
          <p:nvPr/>
        </p:nvSpPr>
        <p:spPr>
          <a:xfrm>
            <a:off x="6898106" y="6145780"/>
            <a:ext cx="5073316" cy="49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  <a:latin typeface="Adobe Garamond Pro Bold" panose="02020702060506020403" pitchFamily="18" charset="0"/>
              </a:rPr>
              <a:t>2019 Ars Electronica Festival</a:t>
            </a:r>
            <a:endParaRPr lang="zh-TW" altLang="en-US" sz="2800" dirty="0">
              <a:solidFill>
                <a:schemeClr val="bg1">
                  <a:lumMod val="50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7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872A5F5-027A-4F5F-B186-39245449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C33CF55-B568-4FB8-9CC3-7D5A2758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B01ABD7-A2C3-4A93-BD35-DDB145034C0D}"/>
              </a:ext>
            </a:extLst>
          </p:cNvPr>
          <p:cNvSpPr txBox="1"/>
          <p:nvPr/>
        </p:nvSpPr>
        <p:spPr>
          <a:xfrm>
            <a:off x="497042" y="19834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心得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8BB1193-648A-4429-82F6-2E0C50794A0E}"/>
              </a:ext>
            </a:extLst>
          </p:cNvPr>
          <p:cNvSpPr txBox="1"/>
          <p:nvPr/>
        </p:nvSpPr>
        <p:spPr>
          <a:xfrm>
            <a:off x="497042" y="1228564"/>
            <a:ext cx="109568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雖然作品想要傳達多個層次的意義，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但作品本身的設計與展示無法讓觀眾第一時間了解。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除此之外，該作品介紹的網站也不易閱讀，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編排上無法讓人直接理解，實在讓人覺得可惜。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作品名稱的命名雖然很直接的點出藝術家所關注的問題，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但在了解其作品的意義後，會讓人覺得該名稱僅部分含蓋了要傳達的理念，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或許名稱能有更佳的選擇。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整體而言雖然該作品有些小遺憾，但綜觀其整體外觀以及考慮到想傳達的理念，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個人還是非常喜歡該件作品。除了本身有美感外，也能讓觀眾思考相關議題，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是一件非常棒的作品。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408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5EC08B6-9242-4ED1-AD00-DCC047415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525"/>
          <a:stretch/>
        </p:blipFill>
        <p:spPr>
          <a:xfrm>
            <a:off x="6240379" y="910388"/>
            <a:ext cx="5454316" cy="304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2155750-D151-4781-B561-987E1CF94C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/>
          <a:stretch/>
        </p:blipFill>
        <p:spPr>
          <a:xfrm>
            <a:off x="497305" y="910388"/>
            <a:ext cx="5454316" cy="304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37C830C0-1A64-4904-8D3E-E62425C1F6ED}"/>
              </a:ext>
            </a:extLst>
          </p:cNvPr>
          <p:cNvSpPr txBox="1">
            <a:spLocks/>
          </p:cNvSpPr>
          <p:nvPr/>
        </p:nvSpPr>
        <p:spPr>
          <a:xfrm>
            <a:off x="304801" y="208956"/>
            <a:ext cx="3733799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Art statement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555442-7A81-4ADD-A18C-385785CC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420210FE-E725-4370-BA08-41417D630971}"/>
              </a:ext>
            </a:extLst>
          </p:cNvPr>
          <p:cNvSpPr txBox="1">
            <a:spLocks/>
          </p:cNvSpPr>
          <p:nvPr/>
        </p:nvSpPr>
        <p:spPr>
          <a:xfrm>
            <a:off x="497305" y="4401902"/>
            <a:ext cx="11197390" cy="1325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“The relational capacity of the posthuman subject is not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confined within our species, but it includes all non-anthropomorphic elements, beginning with the air we breathe.”</a:t>
            </a:r>
          </a:p>
          <a:p>
            <a:pPr marL="0" indent="0" algn="ctr">
              <a:buNone/>
            </a:pP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                                                                                                   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–  </a:t>
            </a: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Rosi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Braidotti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5DBF1513-2225-44D8-B772-B211EA24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Earthlink - OUT OF THE BOX - 2019 Ars Electronica Festival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679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7EA45CD2-3D07-4961-85FF-41D88E8A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48CEEE0-327D-4463-8FB1-78023133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C339EA08-3D53-4D42-8D52-704BEC397368}"/>
              </a:ext>
            </a:extLst>
          </p:cNvPr>
          <p:cNvSpPr txBox="1">
            <a:spLocks/>
          </p:cNvSpPr>
          <p:nvPr/>
        </p:nvSpPr>
        <p:spPr>
          <a:xfrm>
            <a:off x="144379" y="244790"/>
            <a:ext cx="3733799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Art statement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8F37DA0B-37D4-4FD1-8008-AECDCFCD45F4}"/>
              </a:ext>
            </a:extLst>
          </p:cNvPr>
          <p:cNvSpPr txBox="1">
            <a:spLocks/>
          </p:cNvSpPr>
          <p:nvPr/>
        </p:nvSpPr>
        <p:spPr>
          <a:xfrm>
            <a:off x="283326" y="1275347"/>
            <a:ext cx="6853990" cy="43073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Central Question:</a:t>
            </a:r>
          </a:p>
          <a:p>
            <a:pPr marL="457200" lvl="1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人類與環境以及整個行星系統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—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地球是如何聯繫在一起的？</a:t>
            </a:r>
            <a:endParaRPr lang="en-US" altLang="zh-TW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pPr marL="457200" lvl="1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How are humans connected to the environment and the entire planetary system — the Earth?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Answer:</a:t>
            </a:r>
          </a:p>
          <a:p>
            <a:pPr marL="457200" lvl="1" indent="0" algn="just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透過呼吸的過程，人類同時影響著環境與地球和被其影響。</a:t>
            </a:r>
            <a:endParaRPr lang="en-US" altLang="zh-TW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pPr marL="457200" lvl="1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Respiration are intimate processes that bind humans to the planet. </a:t>
            </a:r>
          </a:p>
          <a:p>
            <a:pPr marL="0" indent="0" algn="just">
              <a:buNone/>
            </a:pPr>
            <a:endParaRPr lang="en-US" altLang="zh-TW" sz="24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FF08432-DE11-49DD-8157-4D4E3F843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9" r="306"/>
          <a:stretch/>
        </p:blipFill>
        <p:spPr>
          <a:xfrm>
            <a:off x="7504280" y="1275347"/>
            <a:ext cx="4333372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3EF1ED8-D0F6-4921-A618-AB688055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D4F761-CFDA-4735-B8C7-9EAD3A9A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5A561EB7-3FE0-4E6F-B616-0AF6104A3932}"/>
              </a:ext>
            </a:extLst>
          </p:cNvPr>
          <p:cNvSpPr txBox="1">
            <a:spLocks/>
          </p:cNvSpPr>
          <p:nvPr/>
        </p:nvSpPr>
        <p:spPr>
          <a:xfrm>
            <a:off x="144379" y="244790"/>
            <a:ext cx="3733799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Art statement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2CEAB3-2457-473E-898D-906BA85B8955}"/>
              </a:ext>
            </a:extLst>
          </p:cNvPr>
          <p:cNvSpPr/>
          <p:nvPr/>
        </p:nvSpPr>
        <p:spPr>
          <a:xfrm>
            <a:off x="6509083" y="1166841"/>
            <a:ext cx="5280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作品本身透過展現地球的循環系統，使觀眾能以更動態與持續性的方式，認識現代人類活動對地球環境的影響。</a:t>
            </a:r>
            <a:endParaRPr lang="en-US" altLang="zh-TW" sz="24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endParaRPr lang="en-US" altLang="zh-TW" sz="24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Earthlink, enabling a more dynamic and sustainable perception of human activity within the environment, performs a planetary biogeochemical feedback loop catalyzed by microbial metabolism.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E656487-FEDE-451E-8879-46472A310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r="14141"/>
          <a:stretch/>
        </p:blipFill>
        <p:spPr>
          <a:xfrm>
            <a:off x="-4008" y="1031708"/>
            <a:ext cx="6292517" cy="47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5ECEDFD-8C52-45D4-8DC8-81858731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DF93E1-A84E-4346-89D3-A5BBF990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FB6B0B-BD69-47AE-9311-5B7FDA5FC90D}"/>
              </a:ext>
            </a:extLst>
          </p:cNvPr>
          <p:cNvSpPr/>
          <p:nvPr/>
        </p:nvSpPr>
        <p:spPr>
          <a:xfrm>
            <a:off x="5626766" y="1099952"/>
            <a:ext cx="5971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Saša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Spačal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是一位研究環境文化與行星循環系統關係的藝術家，其研究聚焦在如何利用發展技術介面並結合有機物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(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生命系統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)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和無機物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(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礦物土壤等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)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創作，並讓觀者反思人類社會與地球環境的共生。</a:t>
            </a:r>
            <a:endParaRPr lang="en-US" altLang="zh-TW" sz="24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endParaRPr lang="en-US" altLang="zh-TW" sz="24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Her work focuses on the relationship between environment-culture and planetary metabolism. By developing technological interfaces and relations with an organic and mineral soil agents, she tries to address the posthuman condition.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9A6EF8D-0849-46D3-B43A-F45B4EC27BB4}"/>
              </a:ext>
            </a:extLst>
          </p:cNvPr>
          <p:cNvSpPr txBox="1">
            <a:spLocks/>
          </p:cNvSpPr>
          <p:nvPr/>
        </p:nvSpPr>
        <p:spPr>
          <a:xfrm>
            <a:off x="144379" y="244790"/>
            <a:ext cx="3733799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Artist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7F21BFC-77EE-4793-B691-3AF19AF26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/>
          <a:stretch/>
        </p:blipFill>
        <p:spPr>
          <a:xfrm>
            <a:off x="0" y="1099952"/>
            <a:ext cx="5454316" cy="3048000"/>
          </a:xfrm>
          <a:prstGeom prst="rect">
            <a:avLst/>
          </a:prstGeom>
        </p:spPr>
      </p:pic>
      <p:sp>
        <p:nvSpPr>
          <p:cNvPr id="14" name="副標題 2">
            <a:extLst>
              <a:ext uri="{FF2B5EF4-FFF2-40B4-BE49-F238E27FC236}">
                <a16:creationId xmlns:a16="http://schemas.microsoft.com/office/drawing/2014/main" id="{BF435BA6-7560-44BE-A615-CF08AFD7F33B}"/>
              </a:ext>
            </a:extLst>
          </p:cNvPr>
          <p:cNvSpPr txBox="1">
            <a:spLocks/>
          </p:cNvSpPr>
          <p:nvPr/>
        </p:nvSpPr>
        <p:spPr>
          <a:xfrm>
            <a:off x="300791" y="4417726"/>
            <a:ext cx="5043566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4000" dirty="0" err="1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Saša</a:t>
            </a:r>
            <a:r>
              <a:rPr lang="en-US" altLang="zh-TW" sz="40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sz="4000" dirty="0" err="1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Spačal</a:t>
            </a: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(1978 - , Slovenia)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                        - Postmedia artist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112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EE556F8-A943-417E-96D7-3CA9C845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2C3B8551-E32F-4CDE-B9F9-CD9374D4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D603CC24-8622-4BBC-8608-3EF7E2F21C91}"/>
              </a:ext>
            </a:extLst>
          </p:cNvPr>
          <p:cNvSpPr txBox="1">
            <a:spLocks/>
          </p:cNvSpPr>
          <p:nvPr/>
        </p:nvSpPr>
        <p:spPr>
          <a:xfrm>
            <a:off x="304801" y="208956"/>
            <a:ext cx="7138736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About Earthlink -  How it works?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62" name="手繪多邊形: 圖案 61">
            <a:extLst>
              <a:ext uri="{FF2B5EF4-FFF2-40B4-BE49-F238E27FC236}">
                <a16:creationId xmlns:a16="http://schemas.microsoft.com/office/drawing/2014/main" id="{401C7420-D6AC-428E-B213-E1C918B7DBA8}"/>
              </a:ext>
            </a:extLst>
          </p:cNvPr>
          <p:cNvSpPr/>
          <p:nvPr/>
        </p:nvSpPr>
        <p:spPr>
          <a:xfrm>
            <a:off x="-953315" y="6108620"/>
            <a:ext cx="1647825" cy="915458"/>
          </a:xfrm>
          <a:custGeom>
            <a:avLst/>
            <a:gdLst>
              <a:gd name="connsiteX0" fmla="*/ 0 w 1647825"/>
              <a:gd name="connsiteY0" fmla="*/ 0 h 915458"/>
              <a:gd name="connsiteX1" fmla="*/ 1647825 w 1647825"/>
              <a:gd name="connsiteY1" fmla="*/ 0 h 915458"/>
              <a:gd name="connsiteX2" fmla="*/ 1647825 w 1647825"/>
              <a:gd name="connsiteY2" fmla="*/ 915458 h 915458"/>
              <a:gd name="connsiteX3" fmla="*/ 0 w 1647825"/>
              <a:gd name="connsiteY3" fmla="*/ 915458 h 915458"/>
              <a:gd name="connsiteX4" fmla="*/ 0 w 1647825"/>
              <a:gd name="connsiteY4" fmla="*/ 0 h 91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825" h="915458">
                <a:moveTo>
                  <a:pt x="0" y="0"/>
                </a:moveTo>
                <a:lnTo>
                  <a:pt x="1647825" y="0"/>
                </a:lnTo>
                <a:lnTo>
                  <a:pt x="1647825" y="915458"/>
                </a:lnTo>
                <a:lnTo>
                  <a:pt x="0" y="9154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3600" kern="1200"/>
          </a:p>
        </p:txBody>
      </p: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6DAC932C-532A-40F5-88DF-3CA204339647}"/>
              </a:ext>
            </a:extLst>
          </p:cNvPr>
          <p:cNvGrpSpPr/>
          <p:nvPr/>
        </p:nvGrpSpPr>
        <p:grpSpPr>
          <a:xfrm>
            <a:off x="1022625" y="1186133"/>
            <a:ext cx="10146750" cy="4922487"/>
            <a:chOff x="646199" y="1179722"/>
            <a:chExt cx="10146750" cy="4922487"/>
          </a:xfrm>
        </p:grpSpPr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098A0973-12EA-466D-8580-59341CA3004A}"/>
                </a:ext>
              </a:extLst>
            </p:cNvPr>
            <p:cNvGrpSpPr/>
            <p:nvPr/>
          </p:nvGrpSpPr>
          <p:grpSpPr>
            <a:xfrm>
              <a:off x="667554" y="3300084"/>
              <a:ext cx="10125395" cy="585388"/>
              <a:chOff x="306251" y="897040"/>
              <a:chExt cx="9620620" cy="1131837"/>
            </a:xfrm>
          </p:grpSpPr>
          <p:sp>
            <p:nvSpPr>
              <p:cNvPr id="42" name="手繪多邊形: 圖案 41">
                <a:extLst>
                  <a:ext uri="{FF2B5EF4-FFF2-40B4-BE49-F238E27FC236}">
                    <a16:creationId xmlns:a16="http://schemas.microsoft.com/office/drawing/2014/main" id="{E3CD08FB-3165-4E78-AB09-48DCAB622F87}"/>
                  </a:ext>
                </a:extLst>
              </p:cNvPr>
              <p:cNvSpPr/>
              <p:nvPr/>
            </p:nvSpPr>
            <p:spPr>
              <a:xfrm>
                <a:off x="306251" y="897040"/>
                <a:ext cx="2829594" cy="1131837"/>
              </a:xfrm>
              <a:custGeom>
                <a:avLst/>
                <a:gdLst>
                  <a:gd name="connsiteX0" fmla="*/ 0 w 2829594"/>
                  <a:gd name="connsiteY0" fmla="*/ 0 h 1131837"/>
                  <a:gd name="connsiteX1" fmla="*/ 2263676 w 2829594"/>
                  <a:gd name="connsiteY1" fmla="*/ 0 h 1131837"/>
                  <a:gd name="connsiteX2" fmla="*/ 2829594 w 2829594"/>
                  <a:gd name="connsiteY2" fmla="*/ 565919 h 1131837"/>
                  <a:gd name="connsiteX3" fmla="*/ 2263676 w 2829594"/>
                  <a:gd name="connsiteY3" fmla="*/ 1131837 h 1131837"/>
                  <a:gd name="connsiteX4" fmla="*/ 0 w 2829594"/>
                  <a:gd name="connsiteY4" fmla="*/ 1131837 h 1131837"/>
                  <a:gd name="connsiteX5" fmla="*/ 0 w 2829594"/>
                  <a:gd name="connsiteY5" fmla="*/ 0 h 113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9594" h="1131837">
                    <a:moveTo>
                      <a:pt x="0" y="0"/>
                    </a:moveTo>
                    <a:lnTo>
                      <a:pt x="2263676" y="0"/>
                    </a:lnTo>
                    <a:lnTo>
                      <a:pt x="2829594" y="565919"/>
                    </a:lnTo>
                    <a:lnTo>
                      <a:pt x="2263676" y="1131837"/>
                    </a:lnTo>
                    <a:lnTo>
                      <a:pt x="0" y="11318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3350" tIns="66675" rIns="316297" bIns="66675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kern="1200" dirty="0">
                    <a:solidFill>
                      <a:srgbClr val="979796"/>
                    </a:solidFill>
                    <a:latin typeface="源雲明體 TTF SemiBold" panose="02020600000000000000" pitchFamily="18" charset="-120"/>
                    <a:ea typeface="源雲明體 TTF SemiBold" panose="02020600000000000000" pitchFamily="18" charset="-120"/>
                  </a:rPr>
                  <a:t>INSPIRATION</a:t>
                </a:r>
                <a:endParaRPr lang="zh-TW" altLang="en-US" kern="12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endParaRPr>
              </a:p>
            </p:txBody>
          </p:sp>
          <p:sp>
            <p:nvSpPr>
              <p:cNvPr id="43" name="手繪多邊形: 圖案 42">
                <a:extLst>
                  <a:ext uri="{FF2B5EF4-FFF2-40B4-BE49-F238E27FC236}">
                    <a16:creationId xmlns:a16="http://schemas.microsoft.com/office/drawing/2014/main" id="{1ACA2057-F9E5-40B7-B957-B314EA2BBDD3}"/>
                  </a:ext>
                </a:extLst>
              </p:cNvPr>
              <p:cNvSpPr/>
              <p:nvPr/>
            </p:nvSpPr>
            <p:spPr>
              <a:xfrm>
                <a:off x="2569926" y="897040"/>
                <a:ext cx="2829594" cy="1131837"/>
              </a:xfrm>
              <a:custGeom>
                <a:avLst/>
                <a:gdLst>
                  <a:gd name="connsiteX0" fmla="*/ 0 w 2829594"/>
                  <a:gd name="connsiteY0" fmla="*/ 0 h 1131837"/>
                  <a:gd name="connsiteX1" fmla="*/ 2263676 w 2829594"/>
                  <a:gd name="connsiteY1" fmla="*/ 0 h 1131837"/>
                  <a:gd name="connsiteX2" fmla="*/ 2829594 w 2829594"/>
                  <a:gd name="connsiteY2" fmla="*/ 565919 h 1131837"/>
                  <a:gd name="connsiteX3" fmla="*/ 2263676 w 2829594"/>
                  <a:gd name="connsiteY3" fmla="*/ 1131837 h 1131837"/>
                  <a:gd name="connsiteX4" fmla="*/ 0 w 2829594"/>
                  <a:gd name="connsiteY4" fmla="*/ 1131837 h 1131837"/>
                  <a:gd name="connsiteX5" fmla="*/ 565919 w 2829594"/>
                  <a:gd name="connsiteY5" fmla="*/ 565919 h 1131837"/>
                  <a:gd name="connsiteX6" fmla="*/ 0 w 2829594"/>
                  <a:gd name="connsiteY6" fmla="*/ 0 h 113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9594" h="1131837">
                    <a:moveTo>
                      <a:pt x="0" y="0"/>
                    </a:moveTo>
                    <a:lnTo>
                      <a:pt x="2263676" y="0"/>
                    </a:lnTo>
                    <a:lnTo>
                      <a:pt x="2829594" y="565919"/>
                    </a:lnTo>
                    <a:lnTo>
                      <a:pt x="2263676" y="1131837"/>
                    </a:lnTo>
                    <a:lnTo>
                      <a:pt x="0" y="1131837"/>
                    </a:lnTo>
                    <a:lnTo>
                      <a:pt x="565919" y="5659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5932" tIns="66675" rIns="599256" bIns="66675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kern="1200" dirty="0">
                    <a:solidFill>
                      <a:srgbClr val="979796"/>
                    </a:solidFill>
                    <a:latin typeface="源雲明體 TTF SemiBold" panose="02020600000000000000" pitchFamily="18" charset="-120"/>
                    <a:ea typeface="源雲明體 TTF SemiBold" panose="02020600000000000000" pitchFamily="18" charset="-120"/>
                  </a:rPr>
                  <a:t>EXPIRATION</a:t>
                </a:r>
                <a:endParaRPr lang="zh-TW" altLang="en-US" kern="12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endParaRPr>
              </a:p>
            </p:txBody>
          </p:sp>
          <p:sp>
            <p:nvSpPr>
              <p:cNvPr id="44" name="手繪多邊形: 圖案 43">
                <a:extLst>
                  <a:ext uri="{FF2B5EF4-FFF2-40B4-BE49-F238E27FC236}">
                    <a16:creationId xmlns:a16="http://schemas.microsoft.com/office/drawing/2014/main" id="{71F46980-52BE-4262-8D66-8756A09A4803}"/>
                  </a:ext>
                </a:extLst>
              </p:cNvPr>
              <p:cNvSpPr/>
              <p:nvPr/>
            </p:nvSpPr>
            <p:spPr>
              <a:xfrm>
                <a:off x="4833602" y="897040"/>
                <a:ext cx="2829594" cy="1131837"/>
              </a:xfrm>
              <a:custGeom>
                <a:avLst/>
                <a:gdLst>
                  <a:gd name="connsiteX0" fmla="*/ 0 w 2829594"/>
                  <a:gd name="connsiteY0" fmla="*/ 0 h 1131837"/>
                  <a:gd name="connsiteX1" fmla="*/ 2263676 w 2829594"/>
                  <a:gd name="connsiteY1" fmla="*/ 0 h 1131837"/>
                  <a:gd name="connsiteX2" fmla="*/ 2829594 w 2829594"/>
                  <a:gd name="connsiteY2" fmla="*/ 565919 h 1131837"/>
                  <a:gd name="connsiteX3" fmla="*/ 2263676 w 2829594"/>
                  <a:gd name="connsiteY3" fmla="*/ 1131837 h 1131837"/>
                  <a:gd name="connsiteX4" fmla="*/ 0 w 2829594"/>
                  <a:gd name="connsiteY4" fmla="*/ 1131837 h 1131837"/>
                  <a:gd name="connsiteX5" fmla="*/ 565919 w 2829594"/>
                  <a:gd name="connsiteY5" fmla="*/ 565919 h 1131837"/>
                  <a:gd name="connsiteX6" fmla="*/ 0 w 2829594"/>
                  <a:gd name="connsiteY6" fmla="*/ 0 h 113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9594" h="1131837">
                    <a:moveTo>
                      <a:pt x="0" y="0"/>
                    </a:moveTo>
                    <a:lnTo>
                      <a:pt x="2263676" y="0"/>
                    </a:lnTo>
                    <a:lnTo>
                      <a:pt x="2829594" y="565919"/>
                    </a:lnTo>
                    <a:lnTo>
                      <a:pt x="2263676" y="1131837"/>
                    </a:lnTo>
                    <a:lnTo>
                      <a:pt x="0" y="1131837"/>
                    </a:lnTo>
                    <a:lnTo>
                      <a:pt x="565919" y="5659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5932" tIns="66675" rIns="599256" bIns="66675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kern="1200" dirty="0">
                    <a:solidFill>
                      <a:srgbClr val="979796"/>
                    </a:solidFill>
                    <a:latin typeface="源雲明體 TTF SemiBold" panose="02020600000000000000" pitchFamily="18" charset="-120"/>
                    <a:ea typeface="源雲明體 TTF SemiBold" panose="02020600000000000000" pitchFamily="18" charset="-120"/>
                  </a:rPr>
                  <a:t>SYMBIOM</a:t>
                </a:r>
                <a:endParaRPr lang="zh-TW" altLang="en-US" kern="12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endParaRPr>
              </a:p>
            </p:txBody>
          </p:sp>
          <p:sp>
            <p:nvSpPr>
              <p:cNvPr id="45" name="手繪多邊形: 圖案 44">
                <a:extLst>
                  <a:ext uri="{FF2B5EF4-FFF2-40B4-BE49-F238E27FC236}">
                    <a16:creationId xmlns:a16="http://schemas.microsoft.com/office/drawing/2014/main" id="{FF3C2481-A758-4F3D-A881-2951CF99244F}"/>
                  </a:ext>
                </a:extLst>
              </p:cNvPr>
              <p:cNvSpPr/>
              <p:nvPr/>
            </p:nvSpPr>
            <p:spPr>
              <a:xfrm>
                <a:off x="7097277" y="897040"/>
                <a:ext cx="2829594" cy="1131837"/>
              </a:xfrm>
              <a:custGeom>
                <a:avLst/>
                <a:gdLst>
                  <a:gd name="connsiteX0" fmla="*/ 0 w 2829594"/>
                  <a:gd name="connsiteY0" fmla="*/ 0 h 1131837"/>
                  <a:gd name="connsiteX1" fmla="*/ 2263676 w 2829594"/>
                  <a:gd name="connsiteY1" fmla="*/ 0 h 1131837"/>
                  <a:gd name="connsiteX2" fmla="*/ 2829594 w 2829594"/>
                  <a:gd name="connsiteY2" fmla="*/ 565919 h 1131837"/>
                  <a:gd name="connsiteX3" fmla="*/ 2263676 w 2829594"/>
                  <a:gd name="connsiteY3" fmla="*/ 1131837 h 1131837"/>
                  <a:gd name="connsiteX4" fmla="*/ 0 w 2829594"/>
                  <a:gd name="connsiteY4" fmla="*/ 1131837 h 1131837"/>
                  <a:gd name="connsiteX5" fmla="*/ 565919 w 2829594"/>
                  <a:gd name="connsiteY5" fmla="*/ 565919 h 1131837"/>
                  <a:gd name="connsiteX6" fmla="*/ 0 w 2829594"/>
                  <a:gd name="connsiteY6" fmla="*/ 0 h 113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9594" h="1131837">
                    <a:moveTo>
                      <a:pt x="0" y="0"/>
                    </a:moveTo>
                    <a:lnTo>
                      <a:pt x="2263676" y="0"/>
                    </a:lnTo>
                    <a:lnTo>
                      <a:pt x="2829594" y="565919"/>
                    </a:lnTo>
                    <a:lnTo>
                      <a:pt x="2263676" y="1131837"/>
                    </a:lnTo>
                    <a:lnTo>
                      <a:pt x="0" y="1131837"/>
                    </a:lnTo>
                    <a:lnTo>
                      <a:pt x="565919" y="5659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5932" tIns="66675" rIns="599256" bIns="66675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kern="1200" dirty="0">
                    <a:solidFill>
                      <a:srgbClr val="979796"/>
                    </a:solidFill>
                    <a:latin typeface="源雲明體 TTF SemiBold" panose="02020600000000000000" pitchFamily="18" charset="-120"/>
                    <a:ea typeface="源雲明體 TTF SemiBold" panose="02020600000000000000" pitchFamily="18" charset="-120"/>
                  </a:rPr>
                  <a:t>BIOMES</a:t>
                </a:r>
                <a:endParaRPr lang="zh-TW" altLang="en-US" kern="12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endParaRPr>
              </a:p>
            </p:txBody>
          </p:sp>
        </p:grpSp>
        <p:sp>
          <p:nvSpPr>
            <p:cNvPr id="54" name="手繪多邊形: 圖案 53">
              <a:extLst>
                <a:ext uri="{FF2B5EF4-FFF2-40B4-BE49-F238E27FC236}">
                  <a16:creationId xmlns:a16="http://schemas.microsoft.com/office/drawing/2014/main" id="{C4766111-BB4A-4DDA-80FD-F6934B9D5ECE}"/>
                </a:ext>
              </a:extLst>
            </p:cNvPr>
            <p:cNvSpPr/>
            <p:nvPr/>
          </p:nvSpPr>
          <p:spPr>
            <a:xfrm>
              <a:off x="694510" y="1179722"/>
              <a:ext cx="1747506" cy="2008627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blipFill rotWithShape="0">
              <a:blip r:embed="rId3"/>
              <a:srcRect/>
              <a:stretch>
                <a:fillRect l="-20000" r="-2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855" tIns="237766" rIns="206856" bIns="237765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3600" kern="1200"/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7B7A1F7A-BE5A-4CCE-8CD2-8542D9B05D0E}"/>
                </a:ext>
              </a:extLst>
            </p:cNvPr>
            <p:cNvSpPr/>
            <p:nvPr/>
          </p:nvSpPr>
          <p:spPr>
            <a:xfrm>
              <a:off x="3678601" y="408984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rotWithShape="0">
              <a:blip r:embed="rId4"/>
              <a:srcRect/>
              <a:stretch>
                <a:fillRect l="-56350" t="-1650" r="-10965" b="-37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3600" kern="1200"/>
            </a:p>
          </p:txBody>
        </p:sp>
        <p:sp>
          <p:nvSpPr>
            <p:cNvPr id="82" name="手繪多邊形: 圖案 81">
              <a:extLst>
                <a:ext uri="{FF2B5EF4-FFF2-40B4-BE49-F238E27FC236}">
                  <a16:creationId xmlns:a16="http://schemas.microsoft.com/office/drawing/2014/main" id="{CD3862A3-5824-4874-8110-3B3749702935}"/>
                </a:ext>
              </a:extLst>
            </p:cNvPr>
            <p:cNvSpPr/>
            <p:nvPr/>
          </p:nvSpPr>
          <p:spPr>
            <a:xfrm>
              <a:off x="8210575" y="409358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rotWithShape="0">
              <a:blip r:embed="rId5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3600" kern="1200"/>
            </a:p>
          </p:txBody>
        </p: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CBA7FEEC-1C24-43D8-90FB-6483D7848991}"/>
                </a:ext>
              </a:extLst>
            </p:cNvPr>
            <p:cNvSpPr/>
            <p:nvPr/>
          </p:nvSpPr>
          <p:spPr>
            <a:xfrm>
              <a:off x="5469059" y="1179722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rotWithShape="0">
              <a:blip r:embed="rId6"/>
              <a:srcRect/>
              <a:stretch>
                <a:fillRect l="-41872" r="-5812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3600" kern="120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DB1D9B02-721D-4F2F-8493-45AB3DAE24D9}"/>
                </a:ext>
              </a:extLst>
            </p:cNvPr>
            <p:cNvSpPr/>
            <p:nvPr/>
          </p:nvSpPr>
          <p:spPr>
            <a:xfrm>
              <a:off x="646199" y="4186214"/>
              <a:ext cx="282975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A</a:t>
              </a:r>
              <a:r>
                <a:rPr lang="zh-TW" altLang="en-US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ir </a:t>
              </a:r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is </a:t>
              </a:r>
              <a:r>
                <a:rPr lang="zh-TW" altLang="en-US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enriched with the soil bacteria Mycobacterium vaccae</a:t>
              </a:r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(as a non-pathogenic aerosol). The distribution is not evenly by the respiratory masks.</a:t>
              </a:r>
              <a:endParaRPr lang="zh-TW" altLang="en-US" sz="16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FB5408B3-03F1-4C6E-856E-78D69331258B}"/>
                </a:ext>
              </a:extLst>
            </p:cNvPr>
            <p:cNvSpPr/>
            <p:nvPr/>
          </p:nvSpPr>
          <p:spPr>
            <a:xfrm>
              <a:off x="2760955" y="1366835"/>
              <a:ext cx="270810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The exteriorized lungs, collecting visitors’ microbiomes, are persistently being rinsed by droplets of cypress extract(futile cleansing for the colonies).</a:t>
              </a:r>
              <a:endParaRPr lang="zh-TW" altLang="en-US" sz="16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E84A41D2-A914-4127-9814-A2C7C51FAA9F}"/>
                </a:ext>
              </a:extLst>
            </p:cNvPr>
            <p:cNvSpPr/>
            <p:nvPr/>
          </p:nvSpPr>
          <p:spPr>
            <a:xfrm>
              <a:off x="5469059" y="4189954"/>
              <a:ext cx="253887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Symbionts, in the hydroponic chamber, processing gasses and negotiating the survival of numerous species in the loop. (Represent symbiosis)</a:t>
              </a:r>
              <a:endParaRPr lang="zh-TW" altLang="en-US" sz="16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8FB8631-2574-40BF-9E4B-BDC8EF7BBF7E}"/>
                </a:ext>
              </a:extLst>
            </p:cNvPr>
            <p:cNvSpPr/>
            <p:nvPr/>
          </p:nvSpPr>
          <p:spPr>
            <a:xfrm>
              <a:off x="7504285" y="1355262"/>
              <a:ext cx="256332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The </a:t>
              </a:r>
              <a:r>
                <a:rPr lang="en-US" altLang="zh-TW" sz="1600" dirty="0" err="1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microbiomic</a:t>
              </a:r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 capsules serve as connectors between the three installations – Inspiration, Expiration and </a:t>
              </a:r>
              <a:r>
                <a:rPr lang="en-US" altLang="zh-TW" sz="1600" dirty="0" err="1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Symbiome</a:t>
              </a:r>
              <a:r>
                <a:rPr lang="en-US" altLang="zh-TW" sz="1600" dirty="0">
                  <a:solidFill>
                    <a:srgbClr val="979796"/>
                  </a:solidFill>
                  <a:latin typeface="源雲明體 TTF SemiBold" panose="02020600000000000000" pitchFamily="18" charset="-120"/>
                  <a:ea typeface="源雲明體 TTF SemiBold" panose="02020600000000000000" pitchFamily="18" charset="-120"/>
                </a:rPr>
                <a:t>.</a:t>
              </a:r>
              <a:endParaRPr lang="zh-TW" altLang="en-US" sz="16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10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759697F-6271-4DE0-B266-BDC366BE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Earthlink - OUT OF THE BOX - 2019 Ars Electronica Festival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09B0551-EB5E-48E6-A31E-71203BF8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C78D48F1-E4E9-495E-B94F-39FA0378E706}"/>
              </a:ext>
            </a:extLst>
          </p:cNvPr>
          <p:cNvSpPr txBox="1">
            <a:spLocks/>
          </p:cNvSpPr>
          <p:nvPr/>
        </p:nvSpPr>
        <p:spPr>
          <a:xfrm>
            <a:off x="304801" y="208956"/>
            <a:ext cx="7138736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About Earthlink -  INTRA_FLUX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31FC895-F0A6-40FB-BC2E-DBEB4DDB0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" t="3194" r="2582" b="3954"/>
          <a:stretch/>
        </p:blipFill>
        <p:spPr>
          <a:xfrm>
            <a:off x="2083292" y="853307"/>
            <a:ext cx="8025413" cy="47974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DFFD61-8F7F-4A38-95AD-CBEA994BCFBB}"/>
              </a:ext>
            </a:extLst>
          </p:cNvPr>
          <p:cNvSpPr/>
          <p:nvPr/>
        </p:nvSpPr>
        <p:spPr>
          <a:xfrm>
            <a:off x="547825" y="5709713"/>
            <a:ext cx="11096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Intra_flux</a:t>
            </a:r>
            <a:r>
              <a:rPr lang="en-US" altLang="zh-TW" sz="20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[neologism]: The flow of intra-actions that occurs among actors in the planetary metabolism.</a:t>
            </a:r>
            <a:endParaRPr lang="zh-TW" altLang="en-US" sz="2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95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759697F-6271-4DE0-B266-BDC366BE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Earthlink - OUT OF THE BOX - 2019 Ars Electronica Festival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09B0551-EB5E-48E6-A31E-71203BF8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C78D48F1-E4E9-495E-B94F-39FA0378E706}"/>
              </a:ext>
            </a:extLst>
          </p:cNvPr>
          <p:cNvSpPr txBox="1">
            <a:spLocks/>
          </p:cNvSpPr>
          <p:nvPr/>
        </p:nvSpPr>
        <p:spPr>
          <a:xfrm>
            <a:off x="304801" y="208956"/>
            <a:ext cx="7138736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About Earthlink -  Info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DFFD61-8F7F-4A38-95AD-CBEA994BCFBB}"/>
              </a:ext>
            </a:extLst>
          </p:cNvPr>
          <p:cNvSpPr/>
          <p:nvPr/>
        </p:nvSpPr>
        <p:spPr>
          <a:xfrm>
            <a:off x="304801" y="1339592"/>
            <a:ext cx="678917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Earthlink, 2018</a:t>
            </a:r>
          </a:p>
          <a:p>
            <a:r>
              <a:rPr lang="en-US" altLang="zh-TW" sz="2400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Saša</a:t>
            </a:r>
            <a:r>
              <a:rPr lang="en-US" altLang="zh-TW" sz="24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sz="2400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Spačal</a:t>
            </a:r>
            <a:endParaRPr lang="en-US" altLang="zh-TW" sz="24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endParaRPr lang="en-US" altLang="zh-TW" sz="2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Consultation, microbiology: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Mirjan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Švagelj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, PhD</a:t>
            </a: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Curator: Jani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Pirnat</a:t>
            </a:r>
            <a:endParaRPr lang="en-US" altLang="zh-TW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Glasswork: Pero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Kolobarić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,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Zvonko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Drobnič</a:t>
            </a:r>
            <a:endParaRPr lang="en-US" altLang="zh-TW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Construction: Anil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Podgornik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,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Scenart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,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Ambrož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Modrijan</a:t>
            </a:r>
            <a:endParaRPr lang="en-US" altLang="zh-TW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Photographs: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Miha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Godec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and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Saša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Spačal</a:t>
            </a:r>
            <a:endParaRPr lang="en-US" altLang="zh-TW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Special thanks to: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Jurij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Krpan</a:t>
            </a:r>
            <a:endParaRPr lang="en-US" altLang="zh-TW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endParaRPr lang="en-US" altLang="zh-TW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Production: Museum and Galleries of Ljubljana</a:t>
            </a: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Co-production: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Projekt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Atol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Institute</a:t>
            </a: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Exhibition: Match Gallery, Ljubljana, Slovenia [Nov. 2018 – Jan. 2019]</a:t>
            </a: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Exhibition was supported by City of Ljubljana.</a:t>
            </a:r>
            <a:endParaRPr lang="zh-TW" altLang="en-US" sz="2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2BA63D5-0AA5-45C9-A794-1F0561A5E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r="3785"/>
          <a:stretch/>
        </p:blipFill>
        <p:spPr>
          <a:xfrm>
            <a:off x="7443537" y="1860847"/>
            <a:ext cx="442108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42B0D34-8A91-4032-9052-7EE1F8BF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Earthlink - OUT OF THE BOX - 2019 Ars Electronica Festival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DFEB105-F415-4F68-B3FF-57392447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2916-F02F-41CA-BADE-F47F4B1B5F3F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B5FC2F-556E-49F5-B294-40485E470ADE}"/>
              </a:ext>
            </a:extLst>
          </p:cNvPr>
          <p:cNvSpPr/>
          <p:nvPr/>
        </p:nvSpPr>
        <p:spPr>
          <a:xfrm>
            <a:off x="304801" y="868548"/>
            <a:ext cx="110763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Mycobacterium </a:t>
            </a:r>
            <a:r>
              <a:rPr lang="en-US" altLang="zh-TW" sz="2400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vaccae</a:t>
            </a:r>
            <a:endParaRPr lang="en-US" altLang="zh-TW" sz="24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endParaRPr lang="en-US" altLang="zh-TW" sz="1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Research areas being pursued with regard to killed Mycobacterium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vaccae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vaccine include immunotherapy for allergic asthma, cancer, depression,  leprosy, psoriasis, dermatitis, eczema and tuberculosis.</a:t>
            </a:r>
          </a:p>
          <a:p>
            <a:endParaRPr lang="en-US" altLang="zh-TW" sz="1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r>
              <a:rPr lang="en-US" altLang="zh-TW" sz="2400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Journals and patents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Dorothy M. Matthews, Susan M. Jenks, Ingestion of Mycobacterium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vaccae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decreases anxiety-related behavior and improves learning in mice,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Behavioural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Processes, Volume 96, 2013, Pages 27-35, ISSN 0376-6357, 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  <a:hlinkClick r:id="rId2"/>
              </a:rPr>
              <a:t>https://doi.org/10.1016/j.beproc.2013.02.007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.</a:t>
            </a:r>
            <a:r>
              <a:rPr lang="zh-TW" altLang="en-US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IF: 2.02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Siebler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, P.H., Heinze, J.D., Kienzle, D.M. et al. Acute Administration of the Nonpathogenic, Saprophytic Bacterium, Mycobacterium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vaccae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, Induces Activation of Serotonergic Neurons in the Dorsal Raphe Nucleus and Antidepressant-Like Behavior in Association with Mild Hypothermia. Cell Mol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Neurobiol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38, 289–304 (2018), 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  <a:hlinkClick r:id="rId3"/>
              </a:rPr>
              <a:t>https://doi.org/10.1007/s10571-017-0564-3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.  IF: 3.58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000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Mycobacterium </a:t>
            </a:r>
            <a:r>
              <a:rPr lang="en-US" altLang="zh-TW" dirty="0" err="1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vaccae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 for down-regulation of the Th2 activity of the immune system(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  <a:hlinkClick r:id="rId4"/>
              </a:rPr>
              <a:t>US6878377B2</a:t>
            </a:r>
            <a:r>
              <a:rPr lang="en-US" altLang="zh-TW" dirty="0">
                <a:solidFill>
                  <a:srgbClr val="979796"/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)</a:t>
            </a:r>
          </a:p>
          <a:p>
            <a:endParaRPr lang="zh-TW" altLang="en-US" dirty="0">
              <a:solidFill>
                <a:srgbClr val="979796"/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6F1729B-0CD6-475A-BF04-7F48017D6823}"/>
              </a:ext>
            </a:extLst>
          </p:cNvPr>
          <p:cNvSpPr txBox="1">
            <a:spLocks/>
          </p:cNvSpPr>
          <p:nvPr/>
        </p:nvSpPr>
        <p:spPr>
          <a:xfrm>
            <a:off x="304801" y="208956"/>
            <a:ext cx="7138736" cy="585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源雲明體 TTF SemiBold" panose="02020600000000000000" pitchFamily="18" charset="-120"/>
                <a:ea typeface="源雲明體 TTF SemiBold" panose="02020600000000000000" pitchFamily="18" charset="-120"/>
              </a:rPr>
              <a:t>Other Info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源雲明體 TTF SemiBold" panose="02020600000000000000" pitchFamily="18" charset="-120"/>
              <a:ea typeface="源雲明體 TTF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707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1078</Words>
  <Application>Microsoft Office PowerPoint</Application>
  <PresentationFormat>寬螢幕</PresentationFormat>
  <Paragraphs>106</Paragraphs>
  <Slides>10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Arial</vt:lpstr>
      <vt:lpstr>Calibri</vt:lpstr>
      <vt:lpstr>Adobe Garamond Pro Bold</vt:lpstr>
      <vt:lpstr>新細明體</vt:lpstr>
      <vt:lpstr>Calibri Light</vt:lpstr>
      <vt:lpstr>源雲明體 TTF SemiBold</vt:lpstr>
      <vt:lpstr>Office 佈景主題</vt:lpstr>
      <vt:lpstr>Earthlink Saša Spačal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Earthlink</dc:title>
  <dc:creator>佳瑩 施</dc:creator>
  <cp:lastModifiedBy>佳瑩 施</cp:lastModifiedBy>
  <cp:revision>53</cp:revision>
  <dcterms:created xsi:type="dcterms:W3CDTF">2020-03-12T04:49:04Z</dcterms:created>
  <dcterms:modified xsi:type="dcterms:W3CDTF">2020-03-26T05:53:24Z</dcterms:modified>
</cp:coreProperties>
</file>