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43"/>
  </p:normalViewPr>
  <p:slideViewPr>
    <p:cSldViewPr snapToGrid="0" snapToObjects="1">
      <p:cViewPr varScale="1">
        <p:scale>
          <a:sx n="85" d="100"/>
          <a:sy n="85"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B6828-C0CB-3B4B-8509-2FBDA549415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580E4971-EAF7-EE48-8117-C0CDF9C35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E00290A8-EB2D-9B4E-A52F-A15DAB7D07F0}"/>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9819B08B-370E-A24D-AAEA-F351C12A4F3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382203A-3587-2F4E-8E5F-256CAD678FA9}"/>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148512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7DFFAD-D5A9-B040-B723-EC3F9550887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885978A-C5CC-4044-9EF9-F23CFA8C7CDC}"/>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77FCDB4A-74B2-1C45-848F-E36F6EDBFAB7}"/>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BD2CFA90-1632-D34D-8573-664F8EF73DA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83AC66B-FEB9-FB49-B344-5224368B7C5B}"/>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5315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3167A6-18D6-AE44-AA85-65D8097F44EC}"/>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D7E2AFB-AFC3-0A46-A000-EE7906816D2C}"/>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50EDBBAF-062F-0B4D-A153-D6204B7E570A}"/>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279E0169-B765-974D-BA72-E5017A883DA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BA705C-3AFC-7240-89CD-F77156B66507}"/>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253811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C1486-1ECB-BA48-A8C1-892A47D0A05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5DF7785-11DC-8646-BEA7-CD3D8A06A2B4}"/>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0CEC1EA0-E0A7-F04F-A181-922062F5C32F}"/>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D6674A62-4FA9-524F-BF2C-1CBEC965C93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2C06741-03C4-5642-9AC3-F5D0087BB5B7}"/>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152707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6B7788-4966-5F43-A512-037FA03910F8}"/>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7B0B4FEE-5655-0B48-938B-41933FD7F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C7FD628D-0005-1B4D-807C-FED93B50F490}"/>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845B82F2-73C3-8843-8883-FE088C1728C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0007FD4-F7F4-4D4A-87B3-7F7FE7E66998}"/>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335759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71108A-579F-FD48-AAA6-8ADDF548198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4531637-8EF6-8749-9B77-CDAC8F113D14}"/>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140F7D59-CD70-7741-B63B-2F3C626D4065}"/>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0EE09C2B-AFF9-7544-A445-41F56D19D5DB}"/>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6" name="页脚占位符 5">
            <a:extLst>
              <a:ext uri="{FF2B5EF4-FFF2-40B4-BE49-F238E27FC236}">
                <a16:creationId xmlns:a16="http://schemas.microsoft.com/office/drawing/2014/main" id="{FDA8A116-4834-5345-A063-46D7566F632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1F3F62C-1041-E349-BEA8-FD38D95F8DBC}"/>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19431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AA525C-8E79-9849-A334-A72364C8BBD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E908254-E917-DF4F-8439-63C18E0D9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A1387F9E-FA14-524D-9383-B2A4A5EE0C89}"/>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48CD73A5-338D-E241-AF3E-AB9B42C86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7CA869A9-83D4-C04D-A3CC-406501A0581B}"/>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61833627-4B33-2647-915F-B3304925249A}"/>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8" name="页脚占位符 7">
            <a:extLst>
              <a:ext uri="{FF2B5EF4-FFF2-40B4-BE49-F238E27FC236}">
                <a16:creationId xmlns:a16="http://schemas.microsoft.com/office/drawing/2014/main" id="{9193E65E-5F59-0449-AF34-446DB5E67DD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D4DBBD65-180C-C443-BCC7-547612CB0D39}"/>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34058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FF5924-7C98-F748-B17A-DE79A1604359}"/>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A1A5C59E-425D-C147-992B-5DB3CE18AF5D}"/>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4" name="页脚占位符 3">
            <a:extLst>
              <a:ext uri="{FF2B5EF4-FFF2-40B4-BE49-F238E27FC236}">
                <a16:creationId xmlns:a16="http://schemas.microsoft.com/office/drawing/2014/main" id="{8F90B40E-E368-C343-ACBC-83F621FF832D}"/>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40C6921B-8A89-4B45-86A0-8AB57278B83C}"/>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364890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6AA4718-94ED-994C-B06D-59286E31DD99}"/>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3" name="页脚占位符 2">
            <a:extLst>
              <a:ext uri="{FF2B5EF4-FFF2-40B4-BE49-F238E27FC236}">
                <a16:creationId xmlns:a16="http://schemas.microsoft.com/office/drawing/2014/main" id="{E1C317C3-CB9C-9345-AE55-DB0EBC8C677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F602B81-36DD-2143-ACA1-665456E14220}"/>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181346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CF87CD-45AB-9543-B279-F619DDF4E610}"/>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61E19C8-C12C-6049-900B-194EEC428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A037869B-AC02-E74A-A3B1-CC1723CF9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DFECE8C0-C39A-E648-A8CA-FF041A069565}"/>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6" name="页脚占位符 5">
            <a:extLst>
              <a:ext uri="{FF2B5EF4-FFF2-40B4-BE49-F238E27FC236}">
                <a16:creationId xmlns:a16="http://schemas.microsoft.com/office/drawing/2014/main" id="{0857304A-35C3-7C4B-8574-1964DD5B8D8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1A6C814-54CF-164F-8324-F1D9C52B9B18}"/>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362331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85A46-45CD-7C41-817E-2673D6B3B4A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D37A12D-DF29-FD49-B546-7BD5A6A13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0DFDCCF-5752-304E-8107-BEC02D949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D331D55F-6D72-1A4B-9200-37DE77C09DF0}"/>
              </a:ext>
            </a:extLst>
          </p:cNvPr>
          <p:cNvSpPr>
            <a:spLocks noGrp="1"/>
          </p:cNvSpPr>
          <p:nvPr>
            <p:ph type="dt" sz="half" idx="10"/>
          </p:nvPr>
        </p:nvSpPr>
        <p:spPr/>
        <p:txBody>
          <a:bodyPr/>
          <a:lstStyle/>
          <a:p>
            <a:fld id="{402C7A8C-49D8-6149-9A88-F9AC6F6F4FFF}" type="datetimeFigureOut">
              <a:rPr kumimoji="1" lang="zh-CN" altLang="en-US" smtClean="0"/>
              <a:t>2019/1/1</a:t>
            </a:fld>
            <a:endParaRPr kumimoji="1" lang="zh-CN" altLang="en-US"/>
          </a:p>
        </p:txBody>
      </p:sp>
      <p:sp>
        <p:nvSpPr>
          <p:cNvPr id="6" name="页脚占位符 5">
            <a:extLst>
              <a:ext uri="{FF2B5EF4-FFF2-40B4-BE49-F238E27FC236}">
                <a16:creationId xmlns:a16="http://schemas.microsoft.com/office/drawing/2014/main" id="{9BED941D-BFE5-7048-8A3F-F7672510D9F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B30388E-D39D-CB4C-9760-314EA81DD7DB}"/>
              </a:ext>
            </a:extLst>
          </p:cNvPr>
          <p:cNvSpPr>
            <a:spLocks noGrp="1"/>
          </p:cNvSpPr>
          <p:nvPr>
            <p:ph type="sldNum" sz="quarter" idx="12"/>
          </p:nvPr>
        </p:nvSpPr>
        <p:spPr/>
        <p:txBody>
          <a:body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201362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5D50BE-7CC3-0947-9B43-A092E290B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A4AE76E-E90E-094E-9DC0-1F65FF6D3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94FF547D-A7C4-6345-9C95-FE84FF454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C7A8C-49D8-6149-9A88-F9AC6F6F4FFF}" type="datetimeFigureOut">
              <a:rPr kumimoji="1" lang="zh-CN" altLang="en-US" smtClean="0"/>
              <a:t>2019/1/1</a:t>
            </a:fld>
            <a:endParaRPr kumimoji="1" lang="zh-CN" altLang="en-US"/>
          </a:p>
        </p:txBody>
      </p:sp>
      <p:sp>
        <p:nvSpPr>
          <p:cNvPr id="5" name="页脚占位符 4">
            <a:extLst>
              <a:ext uri="{FF2B5EF4-FFF2-40B4-BE49-F238E27FC236}">
                <a16:creationId xmlns:a16="http://schemas.microsoft.com/office/drawing/2014/main" id="{4001C5CE-8C42-E54F-9793-79CE7244E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7C05A897-B79A-1041-B14C-44ED39281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99D91-17C8-A14B-8593-B3C2FB108735}" type="slidenum">
              <a:rPr kumimoji="1" lang="zh-CN" altLang="en-US" smtClean="0"/>
              <a:t>‹#›</a:t>
            </a:fld>
            <a:endParaRPr kumimoji="1" lang="zh-CN" altLang="en-US"/>
          </a:p>
        </p:txBody>
      </p:sp>
    </p:spTree>
    <p:extLst>
      <p:ext uri="{BB962C8B-B14F-4D97-AF65-F5344CB8AC3E}">
        <p14:creationId xmlns:p14="http://schemas.microsoft.com/office/powerpoint/2010/main" val="3841925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3034B-E1D0-A84F-9F8F-E3FB7E840C90}"/>
              </a:ext>
            </a:extLst>
          </p:cNvPr>
          <p:cNvSpPr>
            <a:spLocks noGrp="1"/>
          </p:cNvSpPr>
          <p:nvPr>
            <p:ph type="ctrTitle"/>
          </p:nvPr>
        </p:nvSpPr>
        <p:spPr>
          <a:xfrm>
            <a:off x="1703881" y="2381537"/>
            <a:ext cx="9144000" cy="2387600"/>
          </a:xfrm>
        </p:spPr>
        <p:txBody>
          <a:bodyPr>
            <a:normAutofit fontScale="90000"/>
          </a:bodyPr>
          <a:lstStyle/>
          <a:p>
            <a:r>
              <a:rPr lang="en-US" altLang="zh-CN" b="1" dirty="0"/>
              <a:t>Real-time Visual Feedback for Golf Training Using Virtual Shadow </a:t>
            </a:r>
            <a:br>
              <a:rPr lang="en-US" altLang="zh-CN" dirty="0"/>
            </a:br>
            <a:r>
              <a:rPr lang="en-US" altLang="zh-CN" sz="2200" b="1" dirty="0" err="1"/>
              <a:t>Atsuki</a:t>
            </a:r>
            <a:r>
              <a:rPr lang="en-US" altLang="zh-CN" sz="2200" b="1" dirty="0"/>
              <a:t> Ikeda </a:t>
            </a:r>
            <a:r>
              <a:rPr lang="zh-CN" altLang="en-US" sz="2200" b="1" dirty="0"/>
              <a:t>    </a:t>
            </a:r>
            <a:r>
              <a:rPr lang="en-US" altLang="zh-CN" sz="2200" b="1" dirty="0"/>
              <a:t>Dong-Hyun Hwang </a:t>
            </a:r>
            <a:r>
              <a:rPr lang="zh-CN" altLang="en-US" sz="2200" b="1" dirty="0"/>
              <a:t>      </a:t>
            </a:r>
            <a:r>
              <a:rPr lang="en-US" altLang="zh-CN" sz="2200" b="1" dirty="0"/>
              <a:t>Hideki Koike </a:t>
            </a:r>
            <a:br>
              <a:rPr lang="en-US" altLang="zh-CN" sz="2200" dirty="0"/>
            </a:br>
            <a:endParaRPr kumimoji="1" lang="zh-CN" altLang="en-US" sz="2200" dirty="0"/>
          </a:p>
        </p:txBody>
      </p:sp>
    </p:spTree>
    <p:extLst>
      <p:ext uri="{BB962C8B-B14F-4D97-AF65-F5344CB8AC3E}">
        <p14:creationId xmlns:p14="http://schemas.microsoft.com/office/powerpoint/2010/main" val="130679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3C58CAD-C213-1442-97AE-173BAE919E38}"/>
              </a:ext>
            </a:extLst>
          </p:cNvPr>
          <p:cNvSpPr txBox="1"/>
          <p:nvPr/>
        </p:nvSpPr>
        <p:spPr>
          <a:xfrm>
            <a:off x="1888760" y="117693"/>
            <a:ext cx="4376500" cy="6463308"/>
          </a:xfrm>
          <a:prstGeom prst="rect">
            <a:avLst/>
          </a:prstGeom>
          <a:noFill/>
        </p:spPr>
        <p:txBody>
          <a:bodyPr wrap="square" rtlCol="0">
            <a:spAutoFit/>
          </a:bodyPr>
          <a:lstStyle/>
          <a:p>
            <a:r>
              <a:rPr lang="en-US" altLang="zh-CN" b="1" dirty="0"/>
              <a:t>Abstract </a:t>
            </a:r>
            <a:endParaRPr lang="en-US" altLang="zh-CN" dirty="0"/>
          </a:p>
          <a:p>
            <a:r>
              <a:rPr lang="en-US" altLang="zh-CN" dirty="0"/>
              <a:t>In this work, we propose a golf training system using real- time visual feedback. The system projects the virtual shadow of the user on the ground in front of the user; this shadow provides feedback to the user without form collapse. </a:t>
            </a:r>
            <a:r>
              <a:rPr lang="en-US" altLang="zh-CN" dirty="0" err="1"/>
              <a:t>Addi</a:t>
            </a:r>
            <a:r>
              <a:rPr lang="en-US" altLang="zh-CN" dirty="0"/>
              <a:t>- </a:t>
            </a:r>
            <a:r>
              <a:rPr lang="en-US" altLang="zh-CN" dirty="0" err="1"/>
              <a:t>tionally</a:t>
            </a:r>
            <a:r>
              <a:rPr lang="en-US" altLang="zh-CN" dirty="0"/>
              <a:t>, an expert’s contour is overlaid on the virtual shadow of the user to make them aware of the difference between their form and that of the expert. In this system, the user</a:t>
            </a:r>
            <a:br>
              <a:rPr lang="en-US" altLang="zh-CN" dirty="0"/>
            </a:br>
            <a:r>
              <a:rPr lang="en-US" altLang="zh-CN" dirty="0"/>
              <a:t>can receive feedback with a fixed face orientation according to the actual golf swing; such feedback cannot be realized</a:t>
            </a:r>
            <a:br>
              <a:rPr lang="en-US" altLang="zh-CN" dirty="0"/>
            </a:br>
            <a:r>
              <a:rPr lang="en-US" altLang="zh-CN" dirty="0"/>
              <a:t>in systems projecting feedbacks on a wall. Moreover, by imitating the shadows already used in conventional golf training, the cost of adaptation to this training system can be reduced. </a:t>
            </a:r>
          </a:p>
          <a:p>
            <a:r>
              <a:rPr lang="en-US" altLang="zh-CN" b="1" dirty="0"/>
              <a:t>Author Keywords </a:t>
            </a:r>
            <a:endParaRPr lang="en-US" altLang="zh-CN" dirty="0"/>
          </a:p>
          <a:p>
            <a:r>
              <a:rPr lang="en-US" altLang="zh-CN" dirty="0"/>
              <a:t>augmented reality, virtual shadow, sports training </a:t>
            </a:r>
          </a:p>
          <a:p>
            <a:endParaRPr kumimoji="1" lang="zh-CN" altLang="en-US" dirty="0"/>
          </a:p>
        </p:txBody>
      </p:sp>
      <p:pic>
        <p:nvPicPr>
          <p:cNvPr id="1025" name="Picture 1" descr="page1image1496">
            <a:extLst>
              <a:ext uri="{FF2B5EF4-FFF2-40B4-BE49-F238E27FC236}">
                <a16:creationId xmlns:a16="http://schemas.microsoft.com/office/drawing/2014/main" id="{933F606E-04F9-A04D-B764-F3F3F6F6C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33" y="524656"/>
            <a:ext cx="14859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4760">
            <a:extLst>
              <a:ext uri="{FF2B5EF4-FFF2-40B4-BE49-F238E27FC236}">
                <a16:creationId xmlns:a16="http://schemas.microsoft.com/office/drawing/2014/main" id="{A8AAD38D-56DC-4842-BDEE-2E2E10330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33" y="1731156"/>
            <a:ext cx="14859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23232">
            <a:extLst>
              <a:ext uri="{FF2B5EF4-FFF2-40B4-BE49-F238E27FC236}">
                <a16:creationId xmlns:a16="http://schemas.microsoft.com/office/drawing/2014/main" id="{805F310F-A370-2B48-9FC6-C75659B9C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33" y="3166256"/>
            <a:ext cx="14859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23400">
            <a:extLst>
              <a:ext uri="{FF2B5EF4-FFF2-40B4-BE49-F238E27FC236}">
                <a16:creationId xmlns:a16="http://schemas.microsoft.com/office/drawing/2014/main" id="{45967305-A388-DD4B-9F49-02FD7BCBB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33" y="4614056"/>
            <a:ext cx="1485900" cy="13208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5625B232-87B7-B945-B9A5-EFAB1C874BD4}"/>
              </a:ext>
            </a:extLst>
          </p:cNvPr>
          <p:cNvSpPr txBox="1"/>
          <p:nvPr/>
        </p:nvSpPr>
        <p:spPr>
          <a:xfrm>
            <a:off x="6955437" y="644577"/>
            <a:ext cx="4557010" cy="1477328"/>
          </a:xfrm>
          <a:prstGeom prst="rect">
            <a:avLst/>
          </a:prstGeom>
          <a:noFill/>
        </p:spPr>
        <p:txBody>
          <a:bodyPr wrap="square" rtlCol="0">
            <a:spAutoFit/>
          </a:bodyPr>
          <a:lstStyle/>
          <a:p>
            <a:r>
              <a:rPr kumimoji="1" lang="zh-CN" altLang="en-US" dirty="0"/>
              <a:t>实时视觉反馈的高尔夫训练系统。系统将用户的虚拟阴影投射到用户面前的地面上</a:t>
            </a:r>
            <a:r>
              <a:rPr kumimoji="1" lang="en-US" altLang="zh-CN" dirty="0"/>
              <a:t>.</a:t>
            </a:r>
          </a:p>
          <a:p>
            <a:r>
              <a:rPr kumimoji="1" lang="zh-CN" altLang="en-US" dirty="0"/>
              <a:t>专家的轮廓覆盖在用户的虚拟阴影上，使他们意识到他们的动作与专家的动作之间的差异。</a:t>
            </a:r>
          </a:p>
        </p:txBody>
      </p:sp>
    </p:spTree>
    <p:extLst>
      <p:ext uri="{BB962C8B-B14F-4D97-AF65-F5344CB8AC3E}">
        <p14:creationId xmlns:p14="http://schemas.microsoft.com/office/powerpoint/2010/main" val="180023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A7ECD32-3318-0341-830A-776DB3682AE7}"/>
              </a:ext>
            </a:extLst>
          </p:cNvPr>
          <p:cNvSpPr txBox="1"/>
          <p:nvPr/>
        </p:nvSpPr>
        <p:spPr>
          <a:xfrm>
            <a:off x="224853" y="117693"/>
            <a:ext cx="5171606" cy="6740307"/>
          </a:xfrm>
          <a:prstGeom prst="rect">
            <a:avLst/>
          </a:prstGeom>
          <a:noFill/>
        </p:spPr>
        <p:txBody>
          <a:bodyPr wrap="square" rtlCol="0">
            <a:spAutoFit/>
          </a:bodyPr>
          <a:lstStyle/>
          <a:p>
            <a:r>
              <a:rPr lang="en-US" altLang="zh-CN" b="1" dirty="0"/>
              <a:t>Introduction </a:t>
            </a:r>
            <a:endParaRPr lang="en-US" altLang="zh-CN" dirty="0"/>
          </a:p>
          <a:p>
            <a:r>
              <a:rPr lang="en-US" altLang="zh-CN" dirty="0"/>
              <a:t>In most sports, including golf, skills can be</a:t>
            </a:r>
            <a:r>
              <a:rPr lang="zh-CN" altLang="en-US" dirty="0"/>
              <a:t> </a:t>
            </a:r>
            <a:r>
              <a:rPr lang="en-US" altLang="zh-CN" dirty="0"/>
              <a:t>improved by </a:t>
            </a:r>
            <a:r>
              <a:rPr lang="en-US" altLang="zh-CN" dirty="0" err="1"/>
              <a:t>im</a:t>
            </a:r>
            <a:r>
              <a:rPr lang="en-US" altLang="zh-CN" dirty="0"/>
              <a:t>- </a:t>
            </a:r>
            <a:r>
              <a:rPr lang="en-US" altLang="zh-CN" dirty="0" err="1"/>
              <a:t>itating</a:t>
            </a:r>
            <a:r>
              <a:rPr lang="en-US" altLang="zh-CN" dirty="0"/>
              <a:t> the motions of experts. Various systems and feed- back methods have been proposed in the field of motion- training support systems. In particular, many systems </a:t>
            </a:r>
            <a:r>
              <a:rPr lang="en-US" altLang="zh-CN" dirty="0" err="1"/>
              <a:t>em</a:t>
            </a:r>
            <a:r>
              <a:rPr lang="en-US" altLang="zh-CN" dirty="0"/>
              <a:t>- ploy real-time visual feedback; among these, some systems project the feedback on a wall or a side display. However, </a:t>
            </a:r>
          </a:p>
          <a:p>
            <a:r>
              <a:rPr lang="en-US" altLang="zh-CN" dirty="0"/>
              <a:t>in golf, a system that projects feedback onto a wall may un- </a:t>
            </a:r>
            <a:r>
              <a:rPr lang="en-US" altLang="zh-CN" dirty="0" err="1"/>
              <a:t>dergo</a:t>
            </a:r>
            <a:r>
              <a:rPr lang="en-US" altLang="zh-CN" dirty="0"/>
              <a:t> form collapse when users raise their heads to see the visual feedback. </a:t>
            </a:r>
          </a:p>
          <a:p>
            <a:r>
              <a:rPr lang="en-US" altLang="zh-CN" dirty="0"/>
              <a:t>On the other hand, golf players often use shadows in train- </a:t>
            </a:r>
            <a:r>
              <a:rPr lang="en-US" altLang="zh-CN" dirty="0" err="1"/>
              <a:t>ing</a:t>
            </a:r>
            <a:r>
              <a:rPr lang="en-US" altLang="zh-CN" dirty="0"/>
              <a:t> such as the golf shadow drill. Additionally, since shad- </a:t>
            </a:r>
            <a:r>
              <a:rPr lang="en-US" altLang="zh-CN" dirty="0" err="1"/>
              <a:t>ows</a:t>
            </a:r>
            <a:r>
              <a:rPr lang="en-US" altLang="zh-CN" dirty="0"/>
              <a:t> are daily phenomena, they may provide users an </a:t>
            </a:r>
            <a:r>
              <a:rPr lang="en-US" altLang="zh-CN" dirty="0" err="1"/>
              <a:t>intu</a:t>
            </a:r>
            <a:r>
              <a:rPr lang="en-US" altLang="zh-CN" dirty="0"/>
              <a:t>- </a:t>
            </a:r>
            <a:r>
              <a:rPr lang="en-US" altLang="zh-CN" dirty="0" err="1"/>
              <a:t>itive</a:t>
            </a:r>
            <a:r>
              <a:rPr lang="en-US" altLang="zh-CN" dirty="0"/>
              <a:t> perception of their forms. Therefore, the cost of </a:t>
            </a:r>
            <a:r>
              <a:rPr lang="en-US" altLang="zh-CN" dirty="0" err="1"/>
              <a:t>adap</a:t>
            </a:r>
            <a:r>
              <a:rPr lang="en-US" altLang="zh-CN" dirty="0"/>
              <a:t>- </a:t>
            </a:r>
            <a:r>
              <a:rPr lang="en-US" altLang="zh-CN" dirty="0" err="1"/>
              <a:t>tation</a:t>
            </a:r>
            <a:r>
              <a:rPr lang="en-US" altLang="zh-CN" dirty="0"/>
              <a:t> to systems employing shadows is expected to be low. </a:t>
            </a:r>
          </a:p>
          <a:p>
            <a:r>
              <a:rPr lang="en-US" altLang="zh-CN" dirty="0"/>
              <a:t>To explore the impact of shadows in golf training, we pro- pose a prototype system that projects the virtual shadow of the user on the ground in front of the user. This shadow provides visual feedback without the problem of form col- lapse (Figure 1). </a:t>
            </a:r>
          </a:p>
          <a:p>
            <a:endParaRPr lang="en-US" altLang="zh-CN" dirty="0"/>
          </a:p>
        </p:txBody>
      </p:sp>
      <p:sp>
        <p:nvSpPr>
          <p:cNvPr id="5" name="文本框 4">
            <a:extLst>
              <a:ext uri="{FF2B5EF4-FFF2-40B4-BE49-F238E27FC236}">
                <a16:creationId xmlns:a16="http://schemas.microsoft.com/office/drawing/2014/main" id="{F437448B-8520-ED49-8DF9-0EB2685E83A9}"/>
              </a:ext>
            </a:extLst>
          </p:cNvPr>
          <p:cNvSpPr txBox="1"/>
          <p:nvPr/>
        </p:nvSpPr>
        <p:spPr>
          <a:xfrm>
            <a:off x="6460760" y="464695"/>
            <a:ext cx="5036696" cy="3693319"/>
          </a:xfrm>
          <a:prstGeom prst="rect">
            <a:avLst/>
          </a:prstGeom>
          <a:noFill/>
        </p:spPr>
        <p:txBody>
          <a:bodyPr wrap="square" rtlCol="0">
            <a:spAutoFit/>
          </a:bodyPr>
          <a:lstStyle/>
          <a:p>
            <a:r>
              <a:rPr kumimoji="1" lang="zh-CN" altLang="en-US" dirty="0"/>
              <a:t>通过模仿专家的动作可以提高技能。许多系统采用实时视觉反馈</a:t>
            </a:r>
            <a:r>
              <a:rPr kumimoji="1" lang="en-US" altLang="zh-CN" dirty="0"/>
              <a:t>;</a:t>
            </a:r>
            <a:r>
              <a:rPr kumimoji="1" lang="zh-CN" altLang="en-US" dirty="0"/>
              <a:t> 其中，一些系统将反馈投射到墙壁或侧面显示器上。</a:t>
            </a:r>
            <a:endParaRPr kumimoji="1" lang="en-US" altLang="zh-CN" dirty="0"/>
          </a:p>
          <a:p>
            <a:endParaRPr kumimoji="1" lang="en-US" altLang="zh-CN" dirty="0"/>
          </a:p>
          <a:p>
            <a:r>
              <a:rPr kumimoji="1" lang="zh-CN" altLang="en-US" dirty="0"/>
              <a:t>当用户抬起头来观察视觉反馈时，将反馈投射到墙上的系统可能会崩溃。</a:t>
            </a:r>
            <a:endParaRPr kumimoji="1" lang="en-US" altLang="zh-CN" dirty="0"/>
          </a:p>
          <a:p>
            <a:endParaRPr kumimoji="1" lang="en-US" altLang="zh-CN" dirty="0"/>
          </a:p>
          <a:p>
            <a:r>
              <a:rPr kumimoji="1" lang="zh-CN" altLang="en-US" dirty="0"/>
              <a:t>由于阴影是日常现象，它们可以为用户提供直观感知。</a:t>
            </a:r>
            <a:endParaRPr kumimoji="1" lang="en-US" altLang="zh-CN" dirty="0"/>
          </a:p>
          <a:p>
            <a:endParaRPr kumimoji="1" lang="en-US" altLang="zh-CN" dirty="0"/>
          </a:p>
          <a:p>
            <a:r>
              <a:rPr kumimoji="1" lang="zh-CN" altLang="en-US" dirty="0"/>
              <a:t>我们提出了一个原型系统，用于将用户的虚拟阴影投射到用户面前的地面上。这种阴影提供了视觉反馈，</a:t>
            </a:r>
          </a:p>
        </p:txBody>
      </p:sp>
    </p:spTree>
    <p:extLst>
      <p:ext uri="{BB962C8B-B14F-4D97-AF65-F5344CB8AC3E}">
        <p14:creationId xmlns:p14="http://schemas.microsoft.com/office/powerpoint/2010/main" val="226143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CB3B9E6-CADD-E744-A686-740B271E3BB5}"/>
              </a:ext>
            </a:extLst>
          </p:cNvPr>
          <p:cNvSpPr txBox="1"/>
          <p:nvPr/>
        </p:nvSpPr>
        <p:spPr>
          <a:xfrm>
            <a:off x="149901" y="86916"/>
            <a:ext cx="5748141" cy="6771084"/>
          </a:xfrm>
          <a:prstGeom prst="rect">
            <a:avLst/>
          </a:prstGeom>
          <a:noFill/>
        </p:spPr>
        <p:txBody>
          <a:bodyPr wrap="square" rtlCol="0">
            <a:spAutoFit/>
          </a:bodyPr>
          <a:lstStyle/>
          <a:p>
            <a:r>
              <a:rPr lang="en-US" altLang="zh-CN" sz="1600" b="1" dirty="0"/>
              <a:t>Related Work </a:t>
            </a:r>
            <a:endParaRPr lang="en-US" altLang="zh-CN" sz="1600" dirty="0"/>
          </a:p>
          <a:p>
            <a:r>
              <a:rPr lang="en-US" altLang="zh-CN" sz="1600" dirty="0"/>
              <a:t>Real-time feedback can enable the users to adjust their motions, poses, and behaviors immediately during training. Therefore, learning systems that provide real-time feedback are popular. In particular, several form training systems with visual feedback that simultaneously display the forms of an expert and a user have been proposed. </a:t>
            </a:r>
          </a:p>
          <a:p>
            <a:r>
              <a:rPr lang="en-US" altLang="zh-CN" sz="1600" dirty="0"/>
              <a:t>In My Tai-Chi Coaches[1], a user is surrounded by </a:t>
            </a:r>
            <a:r>
              <a:rPr lang="en-US" altLang="zh-CN" sz="1600" dirty="0" err="1"/>
              <a:t>vir</a:t>
            </a:r>
            <a:r>
              <a:rPr lang="en-US" altLang="zh-CN" sz="1600" dirty="0"/>
              <a:t>-</a:t>
            </a:r>
            <a:br>
              <a:rPr lang="en-US" altLang="zh-CN" sz="1600" dirty="0"/>
            </a:br>
            <a:r>
              <a:rPr lang="en-US" altLang="zh-CN" sz="1600" dirty="0" err="1"/>
              <a:t>tual</a:t>
            </a:r>
            <a:r>
              <a:rPr lang="en-US" altLang="zh-CN" sz="1600" dirty="0"/>
              <a:t> mirrors that project the user and expert avatars into a mixed-reality environment. </a:t>
            </a:r>
            <a:r>
              <a:rPr lang="en-US" altLang="zh-CN" sz="1600" dirty="0" err="1"/>
              <a:t>Kyan</a:t>
            </a:r>
            <a:r>
              <a:rPr lang="en-US" altLang="zh-CN" sz="1600" dirty="0"/>
              <a:t> et al. [4] proposed a sys- </a:t>
            </a:r>
            <a:r>
              <a:rPr lang="en-US" altLang="zh-CN" sz="1600" dirty="0" err="1"/>
              <a:t>tem</a:t>
            </a:r>
            <a:r>
              <a:rPr lang="en-US" altLang="zh-CN" sz="1600" dirty="0"/>
              <a:t> that enables the easier identification of differences be- tween the user and expert by overlaying the user’s model, which is semitransparent, on the expert’s model. </a:t>
            </a:r>
            <a:r>
              <a:rPr lang="en-US" altLang="zh-CN" sz="1600" dirty="0" err="1"/>
              <a:t>Kuramoto</a:t>
            </a:r>
            <a:r>
              <a:rPr lang="en-US" altLang="zh-CN" sz="1600" dirty="0"/>
              <a:t> et al. [3] proposed a system that overlays an expert’s </a:t>
            </a:r>
            <a:r>
              <a:rPr lang="en-US" altLang="zh-CN" sz="1600" dirty="0" err="1"/>
              <a:t>skele</a:t>
            </a:r>
            <a:r>
              <a:rPr lang="en-US" altLang="zh-CN" sz="1600" dirty="0"/>
              <a:t>- tons on that of the user as projected in pseudo mirrors. </a:t>
            </a:r>
          </a:p>
          <a:p>
            <a:r>
              <a:rPr lang="en-US" altLang="zh-CN" sz="1600" dirty="0"/>
              <a:t>Hoang et al. proposed </a:t>
            </a:r>
            <a:r>
              <a:rPr lang="en-US" altLang="zh-CN" sz="1600" dirty="0" err="1"/>
              <a:t>Onebody</a:t>
            </a:r>
            <a:r>
              <a:rPr lang="en-US" altLang="zh-CN" sz="1600" dirty="0"/>
              <a:t>[2], in which the skeleton of the expert and that of the user are overlapped in the virtual space, allowing the user to view the feedback from a first- person viewpoint. </a:t>
            </a:r>
          </a:p>
          <a:p>
            <a:r>
              <a:rPr lang="en-US" altLang="zh-CN" sz="1600" dirty="0"/>
              <a:t>Many studies have also explored the interactive relationship </a:t>
            </a:r>
          </a:p>
          <a:p>
            <a:r>
              <a:rPr lang="en-US" altLang="zh-CN" sz="1600" dirty="0"/>
              <a:t>between shadows and human cognition. Xu et al.[7] </a:t>
            </a:r>
            <a:r>
              <a:rPr lang="en-US" altLang="zh-CN" sz="1600" dirty="0" err="1"/>
              <a:t>sug</a:t>
            </a:r>
            <a:r>
              <a:rPr lang="en-US" altLang="zh-CN" sz="1600" dirty="0"/>
              <a:t>- </a:t>
            </a:r>
            <a:r>
              <a:rPr lang="en-US" altLang="zh-CN" sz="1600" dirty="0" err="1"/>
              <a:t>gested</a:t>
            </a:r>
            <a:r>
              <a:rPr lang="en-US" altLang="zh-CN" sz="1600" dirty="0"/>
              <a:t> that the interface using the shadow may be an </a:t>
            </a:r>
            <a:r>
              <a:rPr lang="en-US" altLang="zh-CN" sz="1600" dirty="0" err="1"/>
              <a:t>intu</a:t>
            </a:r>
            <a:r>
              <a:rPr lang="en-US" altLang="zh-CN" sz="1600" dirty="0"/>
              <a:t>- </a:t>
            </a:r>
            <a:r>
              <a:rPr lang="en-US" altLang="zh-CN" sz="1600" dirty="0" err="1"/>
              <a:t>itive</a:t>
            </a:r>
            <a:r>
              <a:rPr lang="en-US" altLang="zh-CN" sz="1600" dirty="0"/>
              <a:t> interaction. Pavani and </a:t>
            </a:r>
            <a:r>
              <a:rPr lang="en-US" altLang="zh-CN" sz="1600" dirty="0" err="1"/>
              <a:t>Galfano</a:t>
            </a:r>
            <a:r>
              <a:rPr lang="en-US" altLang="zh-CN" sz="1600" dirty="0"/>
              <a:t>[6] strongly suggested that shadows cast by our own body have a special status for cognitive processing, directing attention to the body in a fast and highly specific manner </a:t>
            </a:r>
          </a:p>
          <a:p>
            <a:endParaRPr kumimoji="1" lang="zh-CN" altLang="en-US" dirty="0"/>
          </a:p>
        </p:txBody>
      </p:sp>
      <p:sp>
        <p:nvSpPr>
          <p:cNvPr id="5" name="文本框 4">
            <a:extLst>
              <a:ext uri="{FF2B5EF4-FFF2-40B4-BE49-F238E27FC236}">
                <a16:creationId xmlns:a16="http://schemas.microsoft.com/office/drawing/2014/main" id="{A189066B-AE63-AD4E-AC6D-6AD3A0911839}"/>
              </a:ext>
            </a:extLst>
          </p:cNvPr>
          <p:cNvSpPr txBox="1"/>
          <p:nvPr/>
        </p:nvSpPr>
        <p:spPr>
          <a:xfrm>
            <a:off x="7165298" y="284813"/>
            <a:ext cx="4871804" cy="5262979"/>
          </a:xfrm>
          <a:prstGeom prst="rect">
            <a:avLst/>
          </a:prstGeom>
          <a:noFill/>
        </p:spPr>
        <p:txBody>
          <a:bodyPr wrap="square" rtlCol="0">
            <a:spAutoFit/>
          </a:bodyPr>
          <a:lstStyle/>
          <a:p>
            <a:r>
              <a:rPr kumimoji="1" lang="zh-CN" altLang="en-US" sz="1400" dirty="0"/>
              <a:t>相关工作</a:t>
            </a:r>
            <a:endParaRPr kumimoji="1" lang="en-US" altLang="zh-CN" sz="1400" dirty="0"/>
          </a:p>
          <a:p>
            <a:r>
              <a:rPr kumimoji="1" lang="zh-CN" altLang="en-US" sz="1400" dirty="0"/>
              <a:t>实时反馈可以使用户在训练期间立即调整他们的动作，已经提出了几种具有视觉反馈的形式训练系统</a:t>
            </a:r>
            <a:endParaRPr kumimoji="1" lang="en-US" altLang="zh-CN" sz="1400" dirty="0"/>
          </a:p>
          <a:p>
            <a:r>
              <a:rPr kumimoji="1" lang="en-US" altLang="zh-CN" sz="1400" dirty="0"/>
              <a:t>1</a:t>
            </a:r>
            <a:r>
              <a:rPr lang="zh-CN" altLang="en-US" sz="1400" dirty="0"/>
              <a:t>通过佩戴光学透视头戴式显示器，用户可以根据需要拥有自己的私人教练</a:t>
            </a:r>
            <a:endParaRPr lang="en-US" altLang="zh-CN" sz="1400" dirty="0"/>
          </a:p>
          <a:p>
            <a:r>
              <a:rPr kumimoji="1" lang="en-US" altLang="zh-CN" sz="1400" dirty="0"/>
              <a:t>4</a:t>
            </a:r>
            <a:r>
              <a:rPr lang="zh-CN" altLang="en-US" sz="1400" dirty="0"/>
              <a:t>使用流行的</a:t>
            </a:r>
            <a:r>
              <a:rPr lang="en-US" altLang="zh-CN" sz="1400" dirty="0"/>
              <a:t>Microsoft</a:t>
            </a:r>
            <a:r>
              <a:rPr lang="zh-CN" altLang="en-US" sz="1400" dirty="0"/>
              <a:t>（</a:t>
            </a:r>
            <a:r>
              <a:rPr lang="en-US" altLang="zh-CN" sz="1400" dirty="0"/>
              <a:t>MS</a:t>
            </a:r>
            <a:r>
              <a:rPr lang="zh-CN" altLang="en-US" sz="1400" dirty="0"/>
              <a:t>）</a:t>
            </a:r>
            <a:r>
              <a:rPr lang="en-US" altLang="zh-CN" sz="1400" dirty="0"/>
              <a:t>Kinect</a:t>
            </a:r>
            <a:r>
              <a:rPr lang="zh-CN" altLang="en-US" sz="1400" dirty="0"/>
              <a:t>摄像系统捕获的骨骼关节跟踪获取人体运动数据，同时通过虚拟环境以</a:t>
            </a:r>
            <a:r>
              <a:rPr lang="en-US" altLang="zh-CN" sz="1400" dirty="0"/>
              <a:t>3D</a:t>
            </a:r>
            <a:r>
              <a:rPr lang="zh-CN" altLang="en-US" sz="1400" dirty="0"/>
              <a:t>可视化形式反馈提供指导和性能评估。通过在专家模型上覆盖用户的半透明模型</a:t>
            </a:r>
            <a:endParaRPr lang="en-US" altLang="zh-CN" sz="1400" dirty="0"/>
          </a:p>
          <a:p>
            <a:r>
              <a:rPr kumimoji="1" lang="en-US" altLang="zh-CN" sz="1400" dirty="0"/>
              <a:t>3</a:t>
            </a:r>
            <a:r>
              <a:rPr kumimoji="1" lang="zh-CN" altLang="en-US" sz="1400" dirty="0"/>
              <a:t>提出了一个系统，它将专家的角色覆盖在伪镜像中投射的用户的角色上。</a:t>
            </a:r>
            <a:r>
              <a:rPr lang="zh-CN" altLang="en-US" sz="1400" dirty="0"/>
              <a:t>增强练习镜（</a:t>
            </a:r>
            <a:r>
              <a:rPr lang="en-US" altLang="zh-CN" sz="1400" dirty="0"/>
              <a:t>APM</a:t>
            </a:r>
            <a:r>
              <a:rPr lang="zh-CN" altLang="en-US" sz="1400" dirty="0"/>
              <a:t>）是一个学习支持系统，它显示学习者运动重叠教师的镜像，以及它们之间的差异。此外，身体运动的速度和加速度对于理解教师的动作也很重要。在本文中，我们提出了一种教学动作的速度和加速度的可视化方法，以便学习者更容易和清楚地理解它。</a:t>
            </a:r>
            <a:endParaRPr lang="en-US" altLang="zh-CN" sz="1400" dirty="0"/>
          </a:p>
          <a:p>
            <a:r>
              <a:rPr kumimoji="1" lang="en-US" altLang="zh-CN" sz="1400" dirty="0"/>
              <a:t>2</a:t>
            </a:r>
            <a:r>
              <a:rPr kumimoji="1" lang="zh-CN" altLang="en-US" sz="1400" dirty="0"/>
              <a:t> </a:t>
            </a:r>
            <a:r>
              <a:rPr lang="zh-CN" altLang="en-US" sz="1400" dirty="0"/>
              <a:t>系统使用教师和学生的骨骼跟踪，呈现为虚拟化身。使用虚拟现实耳机，学生可以想象教师的化身的移动，代替他们自己的身体。</a:t>
            </a:r>
            <a:endParaRPr lang="en-US" altLang="zh-CN" sz="1400" dirty="0"/>
          </a:p>
          <a:p>
            <a:r>
              <a:rPr lang="zh-CN" altLang="en-US" sz="1400" dirty="0"/>
              <a:t>阴影和人类认知之间</a:t>
            </a:r>
            <a:endParaRPr lang="en-US" altLang="zh-CN" sz="1400" dirty="0"/>
          </a:p>
          <a:p>
            <a:r>
              <a:rPr lang="en-US" altLang="zh-CN" sz="1400" dirty="0"/>
              <a:t>7</a:t>
            </a:r>
            <a:r>
              <a:rPr lang="zh-CN" altLang="en-US" sz="1400" dirty="0"/>
              <a:t>本文介绍了一种基于投影仪的虚拟阴影用户界面，用于空间增强现实（</a:t>
            </a:r>
            <a:r>
              <a:rPr lang="en-US" altLang="zh-CN" sz="1400" dirty="0"/>
              <a:t>SAR</a:t>
            </a:r>
            <a:r>
              <a:rPr lang="zh-CN" altLang="en-US" sz="1400" dirty="0"/>
              <a:t>）环境（</a:t>
            </a:r>
            <a:r>
              <a:rPr lang="en-US" altLang="zh-CN" sz="1400" dirty="0"/>
              <a:t>2006</a:t>
            </a:r>
            <a:r>
              <a:rPr lang="zh-CN" altLang="en-US" sz="1400" dirty="0"/>
              <a:t>）</a:t>
            </a:r>
            <a:endParaRPr lang="en-US" altLang="zh-CN" sz="1400" dirty="0"/>
          </a:p>
          <a:p>
            <a:r>
              <a:rPr lang="en-US" altLang="zh-CN" sz="1400" dirty="0"/>
              <a:t>6</a:t>
            </a:r>
            <a:r>
              <a:rPr lang="zh-CN" altLang="en-US" sz="1400" dirty="0"/>
              <a:t> 建议我们自己的身体投射的阴影具有特殊的认知处理状态，以快速和高度特异的方式引导对身体的注意</a:t>
            </a:r>
            <a:endParaRPr lang="en-US" altLang="zh-CN" sz="1400" dirty="0"/>
          </a:p>
          <a:p>
            <a:endParaRPr lang="en-US" altLang="zh-CN" sz="1400" dirty="0"/>
          </a:p>
        </p:txBody>
      </p:sp>
    </p:spTree>
    <p:extLst>
      <p:ext uri="{BB962C8B-B14F-4D97-AF65-F5344CB8AC3E}">
        <p14:creationId xmlns:p14="http://schemas.microsoft.com/office/powerpoint/2010/main" val="363027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D00613F-7381-1146-ADC2-792E1A98658D}"/>
              </a:ext>
            </a:extLst>
          </p:cNvPr>
          <p:cNvSpPr txBox="1"/>
          <p:nvPr/>
        </p:nvSpPr>
        <p:spPr>
          <a:xfrm>
            <a:off x="0" y="134911"/>
            <a:ext cx="8004747" cy="6832640"/>
          </a:xfrm>
          <a:prstGeom prst="rect">
            <a:avLst/>
          </a:prstGeom>
          <a:noFill/>
        </p:spPr>
        <p:txBody>
          <a:bodyPr wrap="square" rtlCol="0">
            <a:spAutoFit/>
          </a:bodyPr>
          <a:lstStyle/>
          <a:p>
            <a:r>
              <a:rPr lang="en-US" altLang="zh-CN" sz="1200" b="1" dirty="0"/>
              <a:t>Proposed System </a:t>
            </a:r>
            <a:endParaRPr lang="en-US" altLang="zh-CN" sz="1200" dirty="0"/>
          </a:p>
          <a:p>
            <a:r>
              <a:rPr lang="en-US" altLang="zh-CN" sz="1200" dirty="0"/>
              <a:t>The prototype system displays differences in motion by overlapping the user’s silhouette with the contours of the expert. </a:t>
            </a:r>
          </a:p>
          <a:p>
            <a:r>
              <a:rPr lang="en-US" altLang="zh-CN" sz="1200" i="1" dirty="0"/>
              <a:t>System Configuration </a:t>
            </a:r>
            <a:endParaRPr lang="en-US" altLang="zh-CN" sz="1200" dirty="0"/>
          </a:p>
          <a:p>
            <a:r>
              <a:rPr lang="en-US" altLang="zh-CN" sz="1200" dirty="0"/>
              <a:t>As shown in Figure 2, the system captures the user’s form with Kinect1 and projects the corresponding virtual shadow using a short-focus projector on the ground in front of the </a:t>
            </a:r>
          </a:p>
          <a:p>
            <a:r>
              <a:rPr lang="en-US" altLang="zh-CN" sz="1200" dirty="0"/>
              <a:t>user. In addition, the system projects the expert’s virtual contour on the user’s virtual shadow. </a:t>
            </a:r>
          </a:p>
          <a:p>
            <a:r>
              <a:rPr lang="en-US" altLang="zh-CN" sz="1200" dirty="0"/>
              <a:t>Because the expert’s form is projected only in terms of con- tour lines, which are always drawn on the user’s virtual shadow, the user can perceive both forms without </a:t>
            </a:r>
            <a:r>
              <a:rPr lang="en-US" altLang="zh-CN" sz="1200" dirty="0" err="1"/>
              <a:t>occlu</a:t>
            </a:r>
            <a:r>
              <a:rPr lang="en-US" altLang="zh-CN" sz="1200" dirty="0"/>
              <a:t>- </a:t>
            </a:r>
            <a:r>
              <a:rPr lang="en-US" altLang="zh-CN" sz="1200" dirty="0" err="1"/>
              <a:t>sion</a:t>
            </a:r>
            <a:r>
              <a:rPr lang="en-US" altLang="zh-CN" sz="1200" dirty="0"/>
              <a:t>. The user can perceive an incorrect motion by </a:t>
            </a:r>
            <a:r>
              <a:rPr lang="en-US" altLang="zh-CN" sz="1200" dirty="0" err="1"/>
              <a:t>recog</a:t>
            </a:r>
            <a:r>
              <a:rPr lang="en-US" altLang="zh-CN" sz="1200" dirty="0"/>
              <a:t>- </a:t>
            </a:r>
            <a:r>
              <a:rPr lang="en-US" altLang="zh-CN" sz="1200" dirty="0" err="1"/>
              <a:t>nizing</a:t>
            </a:r>
            <a:r>
              <a:rPr lang="en-US" altLang="zh-CN" sz="1200" dirty="0"/>
              <a:t> the differences between the virtual shadow and the contour lines of the expert. The user can imitate the ex- </a:t>
            </a:r>
            <a:r>
              <a:rPr lang="en-US" altLang="zh-CN" sz="1200" dirty="0" err="1"/>
              <a:t>pert’s</a:t>
            </a:r>
            <a:r>
              <a:rPr lang="en-US" altLang="zh-CN" sz="1200" dirty="0"/>
              <a:t> form by fitting the user’s virtual shadow onto the con- tours of the expert. By projecting the virtual shadow on the ground, the user can receive visual feedback while focusing on the ball on the ground. </a:t>
            </a:r>
          </a:p>
          <a:p>
            <a:r>
              <a:rPr lang="en-US" altLang="zh-CN" sz="1200" i="1" dirty="0"/>
              <a:t>Method </a:t>
            </a:r>
            <a:endParaRPr lang="en-US" altLang="zh-CN" sz="1200" dirty="0"/>
          </a:p>
          <a:p>
            <a:r>
              <a:rPr lang="en-US" altLang="zh-CN" sz="1200" dirty="0"/>
              <a:t>The shadow of the user is projected based on the </a:t>
            </a:r>
            <a:r>
              <a:rPr lang="en-US" altLang="zh-CN" sz="1200" dirty="0" err="1"/>
              <a:t>silhou</a:t>
            </a:r>
            <a:r>
              <a:rPr lang="en-US" altLang="zh-CN" sz="1200" dirty="0"/>
              <a:t>- </a:t>
            </a:r>
            <a:r>
              <a:rPr lang="en-US" altLang="zh-CN" sz="1200" dirty="0" err="1"/>
              <a:t>ette</a:t>
            </a:r>
            <a:r>
              <a:rPr lang="en-US" altLang="zh-CN" sz="1200" dirty="0"/>
              <a:t> of a three-dimensional (3D) model. We use SMPL[5]</a:t>
            </a:r>
            <a:br>
              <a:rPr lang="en-US" altLang="zh-CN" sz="1200" dirty="0"/>
            </a:br>
            <a:r>
              <a:rPr lang="en-US" altLang="zh-CN" sz="1200" dirty="0"/>
              <a:t>to synthesize a realistic 3D model of the human body. First, the joint angles of the user are acquired by Kinect, and the model is adjusted to the user’s pose. The system uses only the user’s joint angles in order to make the system robust to body size. Next, the system applies the fragment shader to the model to extract the silhouette. Because the extracted silhouette has no roughness, it resembles a shadow. </a:t>
            </a:r>
          </a:p>
          <a:p>
            <a:r>
              <a:rPr lang="en-US" altLang="zh-CN" sz="1200" dirty="0"/>
              <a:t>The system captures the depth texture of the expert’s form and compares the depth of each pixel with the depths of the neighboring ones. The pixels at which the depth changes sharply are considered to be contours. Therefore, the con- tours are drawn even in the overlapping body parts. The system renders different body parts with different colors be- cause the ordinary monochrome silhouettes may make it difficult to recognize the overlapping body parts, such as arms. </a:t>
            </a:r>
          </a:p>
          <a:p>
            <a:r>
              <a:rPr lang="en-US" altLang="zh-CN" sz="1200" dirty="0"/>
              <a:t>The expert’s contour is based on the same model; the only difference is that the contour is based on the joint angle of </a:t>
            </a:r>
          </a:p>
          <a:p>
            <a:r>
              <a:rPr lang="en-US" altLang="zh-CN" sz="1200" dirty="0"/>
              <a:t>the expert motion acquired previously. If the user and the expert have the same joint angles, the silhouette and con- tours are completely matched. Therefore, the loss of depth information, which is a disadvantage of two-dimensional feedback, can be compensated by the difference in the size of the silhouette and contours. In the contours, in addition to the outside line, the contours of the overlapped body parts are also projected to make it easier for the user to recognize the form. </a:t>
            </a:r>
          </a:p>
          <a:p>
            <a:r>
              <a:rPr lang="en-US" altLang="zh-CN" sz="1200" dirty="0"/>
              <a:t>Through an algorithm based on dynamic time warping, the system estimates the current position of the user’s motion relative to the entire motion sequence of the expert. There- fore, the user can recognize the differences between their form and the correct form that they should be executing. </a:t>
            </a:r>
          </a:p>
          <a:p>
            <a:r>
              <a:rPr lang="en-US" altLang="zh-CN" sz="1200" dirty="0"/>
              <a:t>The images of the user’s silhouette and expert’s contours thus obtained are overlapped by considering the positions of their feet. By projecting the overlapped image that is in- verted and upside down fixed to the user’s feet, the system provides the virtual feedback using the virtual shadow. </a:t>
            </a:r>
          </a:p>
          <a:p>
            <a:endParaRPr kumimoji="1" lang="zh-CN" altLang="en-US" dirty="0"/>
          </a:p>
        </p:txBody>
      </p:sp>
      <p:sp>
        <p:nvSpPr>
          <p:cNvPr id="5" name="文本框 4">
            <a:extLst>
              <a:ext uri="{FF2B5EF4-FFF2-40B4-BE49-F238E27FC236}">
                <a16:creationId xmlns:a16="http://schemas.microsoft.com/office/drawing/2014/main" id="{C8FE3C69-03B7-2E44-AB93-49305795EE5D}"/>
              </a:ext>
            </a:extLst>
          </p:cNvPr>
          <p:cNvSpPr txBox="1"/>
          <p:nvPr/>
        </p:nvSpPr>
        <p:spPr>
          <a:xfrm>
            <a:off x="8004747" y="344774"/>
            <a:ext cx="3972394" cy="4801314"/>
          </a:xfrm>
          <a:prstGeom prst="rect">
            <a:avLst/>
          </a:prstGeom>
          <a:noFill/>
        </p:spPr>
        <p:txBody>
          <a:bodyPr wrap="square" rtlCol="0">
            <a:spAutoFit/>
          </a:bodyPr>
          <a:lstStyle/>
          <a:p>
            <a:r>
              <a:rPr kumimoji="1" lang="en-US" altLang="zh-CN" dirty="0"/>
              <a:t>·</a:t>
            </a:r>
            <a:r>
              <a:rPr kumimoji="1" lang="zh-CN" altLang="en-US" dirty="0"/>
              <a:t>系统使用</a:t>
            </a:r>
            <a:r>
              <a:rPr kumimoji="1" lang="en-US" altLang="zh-CN" dirty="0"/>
              <a:t>Kinect1</a:t>
            </a:r>
            <a:r>
              <a:rPr kumimoji="1" lang="zh-CN" altLang="en-US" dirty="0"/>
              <a:t>捕获用户</a:t>
            </a:r>
            <a:endParaRPr kumimoji="1" lang="en-US" altLang="zh-CN" dirty="0"/>
          </a:p>
          <a:p>
            <a:endParaRPr kumimoji="1" lang="en-US" altLang="zh-CN" dirty="0"/>
          </a:p>
          <a:p>
            <a:r>
              <a:rPr kumimoji="1" lang="zh-CN" altLang="en-US" dirty="0"/>
              <a:t>短焦投影仪在前面的地面投影相应的虚拟阴影</a:t>
            </a:r>
            <a:endParaRPr kumimoji="1" lang="en-US" altLang="zh-CN" dirty="0"/>
          </a:p>
          <a:p>
            <a:endParaRPr kumimoji="1" lang="en-US" altLang="zh-CN" dirty="0"/>
          </a:p>
          <a:p>
            <a:r>
              <a:rPr kumimoji="1" lang="zh-CN" altLang="en-US" dirty="0"/>
              <a:t>使用</a:t>
            </a:r>
            <a:r>
              <a:rPr kumimoji="1" lang="en-US" altLang="zh-CN" dirty="0"/>
              <a:t>SMPL </a:t>
            </a:r>
            <a:r>
              <a:rPr kumimoji="1" lang="zh-CN" altLang="en-US" dirty="0"/>
              <a:t>来合成一个逼真的人体三维模型</a:t>
            </a:r>
            <a:endParaRPr kumimoji="1" lang="en-US" altLang="zh-CN" dirty="0"/>
          </a:p>
          <a:p>
            <a:endParaRPr kumimoji="1" lang="en-US" altLang="zh-CN" dirty="0"/>
          </a:p>
          <a:p>
            <a:r>
              <a:rPr kumimoji="1" lang="zh-CN" altLang="en-US" dirty="0"/>
              <a:t>将片段着色器应用于模型以提取轮廓</a:t>
            </a:r>
            <a:endParaRPr kumimoji="1" lang="en-US" altLang="zh-CN" dirty="0"/>
          </a:p>
          <a:p>
            <a:r>
              <a:rPr kumimoji="1" lang="zh-CN" altLang="en-US" dirty="0"/>
              <a:t>普通的单色轮廓可能使得难以识别重叠的身体部位</a:t>
            </a:r>
            <a:endParaRPr kumimoji="1" lang="en-US" altLang="zh-CN" dirty="0"/>
          </a:p>
          <a:p>
            <a:endParaRPr kumimoji="1" lang="en-US" altLang="zh-CN" dirty="0"/>
          </a:p>
          <a:p>
            <a:r>
              <a:rPr kumimoji="1" lang="zh-CN" altLang="en-US" dirty="0"/>
              <a:t>如果用户和专家具有相同的关节角度，则轮廓和轮廓完全匹配。</a:t>
            </a:r>
            <a:endParaRPr kumimoji="1" lang="en-US" altLang="zh-CN" dirty="0"/>
          </a:p>
          <a:p>
            <a:endParaRPr kumimoji="1" lang="en-US" altLang="zh-CN" dirty="0"/>
          </a:p>
          <a:p>
            <a:r>
              <a:rPr kumimoji="1" lang="zh-CN" altLang="en-US" dirty="0"/>
              <a:t>将重叠的图像投影到用户的脚上，使用虚拟阴影提供虚拟反馈。</a:t>
            </a:r>
          </a:p>
        </p:txBody>
      </p:sp>
    </p:spTree>
    <p:extLst>
      <p:ext uri="{BB962C8B-B14F-4D97-AF65-F5344CB8AC3E}">
        <p14:creationId xmlns:p14="http://schemas.microsoft.com/office/powerpoint/2010/main" val="38287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image20952">
            <a:extLst>
              <a:ext uri="{FF2B5EF4-FFF2-40B4-BE49-F238E27FC236}">
                <a16:creationId xmlns:a16="http://schemas.microsoft.com/office/drawing/2014/main" id="{61C25A7B-1CFD-C14E-AC85-16776020E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28" y="189043"/>
            <a:ext cx="8904157" cy="666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5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2E00B13-ACA4-3C42-95E8-A8F517A4A6AF}"/>
              </a:ext>
            </a:extLst>
          </p:cNvPr>
          <p:cNvSpPr txBox="1"/>
          <p:nvPr/>
        </p:nvSpPr>
        <p:spPr>
          <a:xfrm>
            <a:off x="404734" y="299805"/>
            <a:ext cx="5112459" cy="5632311"/>
          </a:xfrm>
          <a:prstGeom prst="rect">
            <a:avLst/>
          </a:prstGeom>
          <a:noFill/>
        </p:spPr>
        <p:txBody>
          <a:bodyPr wrap="square" rtlCol="0">
            <a:spAutoFit/>
          </a:bodyPr>
          <a:lstStyle/>
          <a:p>
            <a:r>
              <a:rPr lang="en-US" altLang="zh-CN" b="1" dirty="0"/>
              <a:t>Conclusion </a:t>
            </a:r>
            <a:endParaRPr lang="en-US" altLang="zh-CN" dirty="0"/>
          </a:p>
          <a:p>
            <a:r>
              <a:rPr lang="en-US" altLang="zh-CN" dirty="0"/>
              <a:t>In this paper, we proposed a golf form training support sys- </a:t>
            </a:r>
            <a:r>
              <a:rPr lang="en-US" altLang="zh-CN" dirty="0" err="1"/>
              <a:t>tem</a:t>
            </a:r>
            <a:r>
              <a:rPr lang="en-US" altLang="zh-CN" dirty="0"/>
              <a:t> that employs the use of virtual shadows. The system urges the user to intuitively understand their form by view- </a:t>
            </a:r>
            <a:r>
              <a:rPr lang="en-US" altLang="zh-CN" dirty="0" err="1"/>
              <a:t>ing</a:t>
            </a:r>
            <a:r>
              <a:rPr lang="en-US" altLang="zh-CN" dirty="0"/>
              <a:t> silhouettes. Furthermore, overlapping the user’s form with the contour lines of an expert’s form allows the user to recognize the differences between their form and the ex- </a:t>
            </a:r>
            <a:r>
              <a:rPr lang="en-US" altLang="zh-CN" dirty="0" err="1"/>
              <a:t>pert’s</a:t>
            </a:r>
            <a:r>
              <a:rPr lang="en-US" altLang="zh-CN" dirty="0"/>
              <a:t> form. Visual feedback is projected onto the ground in front of the user; the user can thus receive feedback and imitate the form with the correct face position as that re- </a:t>
            </a:r>
            <a:r>
              <a:rPr lang="en-US" altLang="zh-CN" dirty="0" err="1"/>
              <a:t>quired</a:t>
            </a:r>
            <a:r>
              <a:rPr lang="en-US" altLang="zh-CN" dirty="0"/>
              <a:t> for the actual golf swing. In the future, we will con- duct a user study of the proposed system and evaluate the effectiveness of using virtual shadows. </a:t>
            </a:r>
          </a:p>
          <a:p>
            <a:r>
              <a:rPr lang="en-US" altLang="zh-CN" b="1" dirty="0"/>
              <a:t>Acknowledgements </a:t>
            </a:r>
            <a:endParaRPr lang="en-US" altLang="zh-CN" dirty="0"/>
          </a:p>
          <a:p>
            <a:r>
              <a:rPr lang="en-US" altLang="zh-CN" dirty="0"/>
              <a:t>This work was supported by JST CREST Grant Number JPMJCR17A3, Japan. </a:t>
            </a:r>
          </a:p>
          <a:p>
            <a:endParaRPr kumimoji="1" lang="zh-CN" altLang="en-US" dirty="0"/>
          </a:p>
        </p:txBody>
      </p:sp>
      <p:sp>
        <p:nvSpPr>
          <p:cNvPr id="5" name="文本框 4">
            <a:extLst>
              <a:ext uri="{FF2B5EF4-FFF2-40B4-BE49-F238E27FC236}">
                <a16:creationId xmlns:a16="http://schemas.microsoft.com/office/drawing/2014/main" id="{1016A4F2-979C-B543-9734-2783772EE5C2}"/>
              </a:ext>
            </a:extLst>
          </p:cNvPr>
          <p:cNvSpPr txBox="1"/>
          <p:nvPr/>
        </p:nvSpPr>
        <p:spPr>
          <a:xfrm>
            <a:off x="6460762" y="689548"/>
            <a:ext cx="5156616" cy="2862322"/>
          </a:xfrm>
          <a:prstGeom prst="rect">
            <a:avLst/>
          </a:prstGeom>
          <a:noFill/>
        </p:spPr>
        <p:txBody>
          <a:bodyPr wrap="square" rtlCol="0">
            <a:spAutoFit/>
          </a:bodyPr>
          <a:lstStyle/>
          <a:p>
            <a:r>
              <a:rPr kumimoji="1" lang="zh-CN" altLang="en-US" dirty="0"/>
              <a:t>结论</a:t>
            </a:r>
          </a:p>
          <a:p>
            <a:r>
              <a:rPr kumimoji="1" lang="zh-CN" altLang="en-US" dirty="0"/>
              <a:t>在本文中，我们提出了一种采用虚拟阴影的高尔夫形式训练系统。 该系统通过查看轮廓促使用户直观地了解他们的形式。 </a:t>
            </a:r>
            <a:endParaRPr kumimoji="1" lang="en-US" altLang="zh-CN" dirty="0"/>
          </a:p>
          <a:p>
            <a:r>
              <a:rPr kumimoji="1" lang="zh-CN" altLang="en-US" dirty="0"/>
              <a:t>此外，将用户与专家的轮廓线重叠，用户识别其之间的差异。 视觉反馈被投射到用户面前的地面上</a:t>
            </a:r>
            <a:r>
              <a:rPr kumimoji="1" lang="en-US" altLang="zh-CN" dirty="0"/>
              <a:t>; </a:t>
            </a:r>
            <a:r>
              <a:rPr kumimoji="1" lang="zh-CN" altLang="en-US" dirty="0"/>
              <a:t>因此，用户可以接收反馈并模仿具有正确的形式，如实际的高尔夫挥杆。 将来，我们将对拟议系统进行用户研究，并评估使用虚拟阴影的有效性。</a:t>
            </a:r>
          </a:p>
        </p:txBody>
      </p:sp>
    </p:spTree>
    <p:extLst>
      <p:ext uri="{BB962C8B-B14F-4D97-AF65-F5344CB8AC3E}">
        <p14:creationId xmlns:p14="http://schemas.microsoft.com/office/powerpoint/2010/main" val="108724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EAAD020-5C16-3749-A96C-6AE32DCFEC75}"/>
              </a:ext>
            </a:extLst>
          </p:cNvPr>
          <p:cNvSpPr txBox="1"/>
          <p:nvPr/>
        </p:nvSpPr>
        <p:spPr>
          <a:xfrm>
            <a:off x="374753" y="104931"/>
            <a:ext cx="6550703" cy="6370975"/>
          </a:xfrm>
          <a:prstGeom prst="rect">
            <a:avLst/>
          </a:prstGeom>
          <a:noFill/>
        </p:spPr>
        <p:txBody>
          <a:bodyPr wrap="square" rtlCol="0">
            <a:spAutoFit/>
          </a:bodyPr>
          <a:lstStyle/>
          <a:p>
            <a:r>
              <a:rPr lang="en-US" altLang="zh-CN" sz="1200" b="1" dirty="0"/>
              <a:t>REFERENCES </a:t>
            </a:r>
            <a:endParaRPr lang="en-US" altLang="zh-CN" sz="1200" dirty="0"/>
          </a:p>
          <a:p>
            <a:r>
              <a:rPr lang="en-US" altLang="zh-CN" sz="1200" dirty="0"/>
              <a:t>1 .Ping-</a:t>
            </a:r>
            <a:r>
              <a:rPr lang="en-US" altLang="zh-CN" sz="1200" dirty="0" err="1"/>
              <a:t>Hsuan</a:t>
            </a:r>
            <a:r>
              <a:rPr lang="en-US" altLang="zh-CN" sz="1200" dirty="0"/>
              <a:t> Han, Yang-Sheng Chen, </a:t>
            </a:r>
            <a:r>
              <a:rPr lang="en-US" altLang="zh-CN" sz="1200" dirty="0" err="1"/>
              <a:t>Yilun</a:t>
            </a:r>
            <a:r>
              <a:rPr lang="en-US" altLang="zh-CN" sz="1200" dirty="0"/>
              <a:t> Zhong, Han-Lei Wang, and Yi-Ping Hung. 2017. My Tai-Chi Coaches: An Augmented-learning Tool for Practicing Tai-Chi </a:t>
            </a:r>
            <a:r>
              <a:rPr lang="en-US" altLang="zh-CN" sz="1200" dirty="0" err="1"/>
              <a:t>Chuan</a:t>
            </a:r>
            <a:r>
              <a:rPr lang="en-US" altLang="zh-CN" sz="1200" dirty="0"/>
              <a:t>. In </a:t>
            </a:r>
            <a:r>
              <a:rPr lang="en-US" altLang="zh-CN" sz="1200" i="1" dirty="0"/>
              <a:t>Proceedings of the 8th Augmented Human International Conference (AH ’17)</a:t>
            </a:r>
            <a:r>
              <a:rPr lang="en-US" altLang="zh-CN" sz="1200" dirty="0"/>
              <a:t>. ACM, New York, NY, USA, Article 25, 4 pages. DOI: http://</a:t>
            </a:r>
            <a:r>
              <a:rPr lang="en-US" altLang="zh-CN" sz="1200" dirty="0" err="1"/>
              <a:t>dx.doi.org</a:t>
            </a:r>
            <a:r>
              <a:rPr lang="en-US" altLang="zh-CN" sz="1200" dirty="0"/>
              <a:t>/10.1145/3041164.3041194 </a:t>
            </a:r>
          </a:p>
          <a:p>
            <a:endParaRPr lang="en-US" altLang="zh-CN" sz="1200" dirty="0"/>
          </a:p>
          <a:p>
            <a:r>
              <a:rPr lang="en-US" altLang="zh-CN" sz="1200" dirty="0"/>
              <a:t>2. </a:t>
            </a:r>
            <a:r>
              <a:rPr lang="en-US" altLang="zh-CN" sz="1200" dirty="0" err="1"/>
              <a:t>Thuong</a:t>
            </a:r>
            <a:r>
              <a:rPr lang="en-US" altLang="zh-CN" sz="1200" dirty="0"/>
              <a:t> N. Hoang, Martin </a:t>
            </a:r>
            <a:r>
              <a:rPr lang="en-US" altLang="zh-CN" sz="1200" dirty="0" err="1"/>
              <a:t>Reinoso</a:t>
            </a:r>
            <a:r>
              <a:rPr lang="en-US" altLang="zh-CN" sz="1200" dirty="0"/>
              <a:t>, Frank </a:t>
            </a:r>
            <a:r>
              <a:rPr lang="en-US" altLang="zh-CN" sz="1200" dirty="0" err="1"/>
              <a:t>Vetere</a:t>
            </a:r>
            <a:r>
              <a:rPr lang="en-US" altLang="zh-CN" sz="1200" dirty="0"/>
              <a:t>, and </a:t>
            </a:r>
            <a:r>
              <a:rPr lang="en-US" altLang="zh-CN" sz="1200" dirty="0" err="1"/>
              <a:t>Egemen</a:t>
            </a:r>
            <a:r>
              <a:rPr lang="en-US" altLang="zh-CN" sz="1200" dirty="0"/>
              <a:t> </a:t>
            </a:r>
            <a:r>
              <a:rPr lang="en-US" altLang="zh-CN" sz="1200" dirty="0" err="1"/>
              <a:t>Tanin</a:t>
            </a:r>
            <a:r>
              <a:rPr lang="en-US" altLang="zh-CN" sz="1200" dirty="0"/>
              <a:t>. 2016. </a:t>
            </a:r>
            <a:r>
              <a:rPr lang="en-US" altLang="zh-CN" sz="1200" dirty="0" err="1"/>
              <a:t>Onebody</a:t>
            </a:r>
            <a:r>
              <a:rPr lang="en-US" altLang="zh-CN" sz="1200" dirty="0"/>
              <a:t>: Remote Posture Guidance System Using First Person View in Virtual Environment. In </a:t>
            </a:r>
            <a:r>
              <a:rPr lang="en-US" altLang="zh-CN" sz="1200" i="1" dirty="0"/>
              <a:t>Proceedings of the 9th Nordic Conference on Human-Computer Interaction (</a:t>
            </a:r>
            <a:r>
              <a:rPr lang="en-US" altLang="zh-CN" sz="1200" i="1" dirty="0" err="1"/>
              <a:t>NordiCHI</a:t>
            </a:r>
            <a:r>
              <a:rPr lang="en-US" altLang="zh-CN" sz="1200" i="1" dirty="0"/>
              <a:t> ’16)</a:t>
            </a:r>
            <a:r>
              <a:rPr lang="en-US" altLang="zh-CN" sz="1200" dirty="0"/>
              <a:t>. ACM, New York, NY, USA, Article 25, 10 pages. </a:t>
            </a:r>
            <a:r>
              <a:rPr lang="en-US" altLang="zh-CN" sz="1200" dirty="0" err="1"/>
              <a:t>DOI:http</a:t>
            </a:r>
            <a:r>
              <a:rPr lang="en-US" altLang="zh-CN" sz="1200" dirty="0"/>
              <a:t>://</a:t>
            </a:r>
            <a:r>
              <a:rPr lang="en-US" altLang="zh-CN" sz="1200" dirty="0" err="1"/>
              <a:t>dx.doi.org</a:t>
            </a:r>
            <a:r>
              <a:rPr lang="en-US" altLang="zh-CN" sz="1200" dirty="0"/>
              <a:t>/10.1145/2971485.2971521 </a:t>
            </a:r>
          </a:p>
          <a:p>
            <a:endParaRPr lang="en-US" altLang="zh-CN" sz="1200" dirty="0"/>
          </a:p>
          <a:p>
            <a:r>
              <a:rPr lang="en-US" altLang="zh-CN" sz="1200" dirty="0"/>
              <a:t>3 . I. </a:t>
            </a:r>
            <a:r>
              <a:rPr lang="en-US" altLang="zh-CN" sz="1200" dirty="0" err="1"/>
              <a:t>Kuramoto</a:t>
            </a:r>
            <a:r>
              <a:rPr lang="en-US" altLang="zh-CN" sz="1200" dirty="0"/>
              <a:t>, Y. Nishimura, K. Yamamoto, Y. Shibuya, and Y. </a:t>
            </a:r>
            <a:r>
              <a:rPr lang="en-US" altLang="zh-CN" sz="1200" dirty="0" err="1"/>
              <a:t>Tsujino</a:t>
            </a:r>
            <a:r>
              <a:rPr lang="en-US" altLang="zh-CN" sz="1200" dirty="0"/>
              <a:t>. 2013. Visualizing Velocity and Acceleration on Augmented Practice Mirror Self-Learning Support System of Physical Motion. In </a:t>
            </a:r>
            <a:r>
              <a:rPr lang="en-US" altLang="zh-CN" sz="1200" i="1" dirty="0"/>
              <a:t>2013 Second IIAI International Conference on Advanced Applied Informatics</a:t>
            </a:r>
            <a:r>
              <a:rPr lang="en-US" altLang="zh-CN" sz="1200" dirty="0"/>
              <a:t>. 365–368. DOI: http://</a:t>
            </a:r>
            <a:r>
              <a:rPr lang="en-US" altLang="zh-CN" sz="1200" dirty="0" err="1"/>
              <a:t>dx.doi.org</a:t>
            </a:r>
            <a:r>
              <a:rPr lang="en-US" altLang="zh-CN" sz="1200" dirty="0"/>
              <a:t>/10.1109/IIAI-AAI.2013.28 </a:t>
            </a:r>
          </a:p>
          <a:p>
            <a:endParaRPr lang="en-US" altLang="zh-CN" sz="1200" dirty="0"/>
          </a:p>
          <a:p>
            <a:r>
              <a:rPr lang="en-US" altLang="zh-CN" sz="1200" dirty="0"/>
              <a:t>4. Matthew </a:t>
            </a:r>
            <a:r>
              <a:rPr lang="en-US" altLang="zh-CN" sz="1200" dirty="0" err="1"/>
              <a:t>Kyan</a:t>
            </a:r>
            <a:r>
              <a:rPr lang="en-US" altLang="zh-CN" sz="1200" dirty="0"/>
              <a:t>, Guoyu Sun, Haiyan Li, Ling Zhong, </a:t>
            </a:r>
            <a:r>
              <a:rPr lang="en-US" altLang="zh-CN" sz="1200" dirty="0" err="1"/>
              <a:t>Paisarn</a:t>
            </a:r>
            <a:r>
              <a:rPr lang="en-US" altLang="zh-CN" sz="1200" dirty="0"/>
              <a:t> </a:t>
            </a:r>
            <a:r>
              <a:rPr lang="en-US" altLang="zh-CN" sz="1200" dirty="0" err="1"/>
              <a:t>Muneesawang</a:t>
            </a:r>
            <a:r>
              <a:rPr lang="en-US" altLang="zh-CN" sz="1200" dirty="0"/>
              <a:t>, Nan Dong, Bruce Elder, and Ling Guan. 2015. An Approach to Ballet Dance Training Through MS Kinect and Visualization in a CAVE Virtual Reality Environment. </a:t>
            </a:r>
            <a:r>
              <a:rPr lang="en-US" altLang="zh-CN" sz="1200" i="1" dirty="0"/>
              <a:t>ACM Trans. </a:t>
            </a:r>
            <a:r>
              <a:rPr lang="en-US" altLang="zh-CN" sz="1200" i="1" dirty="0" err="1"/>
              <a:t>Intell</a:t>
            </a:r>
            <a:r>
              <a:rPr lang="en-US" altLang="zh-CN" sz="1200" i="1" dirty="0"/>
              <a:t>. Syst. Technol. </a:t>
            </a:r>
            <a:r>
              <a:rPr lang="en-US" altLang="zh-CN" sz="1200" dirty="0"/>
              <a:t>6, 2, Article 23 (March 2015), 37 pages. DOI: http://</a:t>
            </a:r>
            <a:r>
              <a:rPr lang="en-US" altLang="zh-CN" sz="1200" dirty="0" err="1"/>
              <a:t>dx.doi.org</a:t>
            </a:r>
            <a:r>
              <a:rPr lang="en-US" altLang="zh-CN" sz="1200" dirty="0"/>
              <a:t>/10.1145/2735951 </a:t>
            </a:r>
          </a:p>
          <a:p>
            <a:endParaRPr lang="en-US" altLang="zh-CN" sz="1200" dirty="0"/>
          </a:p>
          <a:p>
            <a:r>
              <a:rPr lang="en-US" altLang="zh-CN" sz="1200" dirty="0"/>
              <a:t>5. Matthew </a:t>
            </a:r>
            <a:r>
              <a:rPr lang="en-US" altLang="zh-CN" sz="1200" dirty="0" err="1"/>
              <a:t>Loper</a:t>
            </a:r>
            <a:r>
              <a:rPr lang="en-US" altLang="zh-CN" sz="1200" dirty="0"/>
              <a:t>, </a:t>
            </a:r>
            <a:r>
              <a:rPr lang="en-US" altLang="zh-CN" sz="1200" dirty="0" err="1"/>
              <a:t>Naureen</a:t>
            </a:r>
            <a:r>
              <a:rPr lang="en-US" altLang="zh-CN" sz="1200" dirty="0"/>
              <a:t> Mahmood, Javier Romero, Gerard Pons-Moll, and Michael J. Black. 2015. SMPL: A Skinned Multi-person Linear Model. </a:t>
            </a:r>
            <a:r>
              <a:rPr lang="en-US" altLang="zh-CN" sz="1200" i="1" dirty="0"/>
              <a:t>ACM Trans. Graph. </a:t>
            </a:r>
            <a:r>
              <a:rPr lang="en-US" altLang="zh-CN" sz="1200" dirty="0"/>
              <a:t>34, 6, Article 248 (Oct. 2015), 16 pages. DOI: http://</a:t>
            </a:r>
            <a:r>
              <a:rPr lang="en-US" altLang="zh-CN" sz="1200" dirty="0" err="1"/>
              <a:t>dx.doi.org</a:t>
            </a:r>
            <a:r>
              <a:rPr lang="en-US" altLang="zh-CN" sz="1200" dirty="0"/>
              <a:t>/10.1145/2816795.2818013 </a:t>
            </a:r>
          </a:p>
          <a:p>
            <a:endParaRPr lang="en-US" altLang="zh-CN" sz="1200" dirty="0"/>
          </a:p>
          <a:p>
            <a:r>
              <a:rPr lang="en-US" altLang="zh-CN" sz="1200" dirty="0"/>
              <a:t>6. Francesco Pavani and Giovanni </a:t>
            </a:r>
            <a:r>
              <a:rPr lang="en-US" altLang="zh-CN" sz="1200" dirty="0" err="1"/>
              <a:t>Galfano</a:t>
            </a:r>
            <a:r>
              <a:rPr lang="en-US" altLang="zh-CN" sz="1200" dirty="0"/>
              <a:t>. 2015. The multisensory body revealed through its cast shadows. </a:t>
            </a:r>
            <a:r>
              <a:rPr lang="en-US" altLang="zh-CN" sz="1200" i="1" dirty="0"/>
              <a:t>Frontiers in Psychology </a:t>
            </a:r>
            <a:r>
              <a:rPr lang="en-US" altLang="zh-CN" sz="1200" dirty="0"/>
              <a:t>6 (2015), 666. DOI: http://</a:t>
            </a:r>
            <a:r>
              <a:rPr lang="en-US" altLang="zh-CN" sz="1200" dirty="0" err="1"/>
              <a:t>dx.doi.org</a:t>
            </a:r>
            <a:r>
              <a:rPr lang="en-US" altLang="zh-CN" sz="1200" dirty="0"/>
              <a:t>/10.3389/fpsyg.2015.00666 </a:t>
            </a:r>
          </a:p>
          <a:p>
            <a:endParaRPr lang="en-US" altLang="zh-CN" sz="1200" dirty="0"/>
          </a:p>
          <a:p>
            <a:r>
              <a:rPr lang="en-US" altLang="zh-CN" sz="1200" dirty="0"/>
              <a:t>7. H. Xu, D. Iwai, S. </a:t>
            </a:r>
            <a:r>
              <a:rPr lang="en-US" altLang="zh-CN" sz="1200" dirty="0" err="1"/>
              <a:t>Hiura</a:t>
            </a:r>
            <a:r>
              <a:rPr lang="en-US" altLang="zh-CN" sz="1200" dirty="0"/>
              <a:t>, and K. Sato. 2006. User Interface by Virtual Shadow Projection. In </a:t>
            </a:r>
            <a:r>
              <a:rPr lang="en-US" altLang="zh-CN" sz="1200" i="1" dirty="0"/>
              <a:t>2006 SICE-ICASE International Joint Conference</a:t>
            </a:r>
            <a:r>
              <a:rPr lang="en-US" altLang="zh-CN" sz="1200" dirty="0"/>
              <a:t>. 4814–4817. DOI: http://</a:t>
            </a:r>
            <a:r>
              <a:rPr lang="en-US" altLang="zh-CN" sz="1200" dirty="0" err="1"/>
              <a:t>dx.doi.org</a:t>
            </a:r>
            <a:r>
              <a:rPr lang="en-US" altLang="zh-CN" sz="1200" dirty="0"/>
              <a:t>/10.1109/SICE.2006.314974 </a:t>
            </a:r>
          </a:p>
          <a:p>
            <a:endParaRPr lang="en-US" altLang="zh-CN" dirty="0"/>
          </a:p>
          <a:p>
            <a:endParaRPr lang="en-US" altLang="zh-CN" dirty="0"/>
          </a:p>
        </p:txBody>
      </p:sp>
    </p:spTree>
    <p:extLst>
      <p:ext uri="{BB962C8B-B14F-4D97-AF65-F5344CB8AC3E}">
        <p14:creationId xmlns:p14="http://schemas.microsoft.com/office/powerpoint/2010/main" val="38885081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1769</Words>
  <Application>Microsoft Macintosh PowerPoint</Application>
  <PresentationFormat>宽屏</PresentationFormat>
  <Paragraphs>80</Paragraphs>
  <Slides>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8</vt:i4>
      </vt:variant>
    </vt:vector>
  </HeadingPairs>
  <TitlesOfParts>
    <vt:vector size="12" baseType="lpstr">
      <vt:lpstr>等线</vt:lpstr>
      <vt:lpstr>等线 Light</vt:lpstr>
      <vt:lpstr>Arial</vt:lpstr>
      <vt:lpstr>Office 主题​​</vt:lpstr>
      <vt:lpstr>Real-time Visual Feedback for Golf Training Using Virtual Shadow  Atsuki Ikeda     Dong-Hyun Hwang       Hideki Koike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Visual Feedback for Golf Training Using Virtual Shadow  </dc:title>
  <dc:creator>Pro</dc:creator>
  <cp:lastModifiedBy>Pro</cp:lastModifiedBy>
  <cp:revision>9</cp:revision>
  <dcterms:created xsi:type="dcterms:W3CDTF">2019-01-01T06:44:12Z</dcterms:created>
  <dcterms:modified xsi:type="dcterms:W3CDTF">2019-01-01T08:54:25Z</dcterms:modified>
</cp:coreProperties>
</file>