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71" r:id="rId7"/>
    <p:sldId id="260" r:id="rId8"/>
    <p:sldId id="261" r:id="rId9"/>
    <p:sldId id="262" r:id="rId10"/>
    <p:sldId id="266" r:id="rId11"/>
    <p:sldId id="267" r:id="rId12"/>
    <p:sldId id="263" r:id="rId13"/>
    <p:sldId id="264" r:id="rId14"/>
    <p:sldId id="268" r:id="rId15"/>
    <p:sldId id="269"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3993-FDAD-435E-B968-2221D9963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BC47A-14FC-49AE-A672-B8B2B31AE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3BE0A3-9494-4364-9CC5-8F44FCEB2F55}"/>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5" name="Footer Placeholder 4">
            <a:extLst>
              <a:ext uri="{FF2B5EF4-FFF2-40B4-BE49-F238E27FC236}">
                <a16:creationId xmlns:a16="http://schemas.microsoft.com/office/drawing/2014/main" id="{E9DA262B-1161-460D-8B82-31D1B1BF6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BF366-92AD-4FFB-B8D1-7631C9749E76}"/>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169749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D011-39A8-4C8B-AAEF-E19586E704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899293-942A-47AC-A70C-E1589EDBF9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2BDB5-7D43-4DC8-BA3F-078A815B98EF}"/>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5" name="Footer Placeholder 4">
            <a:extLst>
              <a:ext uri="{FF2B5EF4-FFF2-40B4-BE49-F238E27FC236}">
                <a16:creationId xmlns:a16="http://schemas.microsoft.com/office/drawing/2014/main" id="{DD5C78D8-6ED3-455E-A12D-BDC9DC109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1FEF-E7E3-4BEB-A172-C404BF66EFDC}"/>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150593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E2F3F-85D0-4099-A332-AE1D6A4F1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C9D267-865C-4309-9073-7807E80AA3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509D3-D638-4619-A99E-C468ECD0D73B}"/>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5" name="Footer Placeholder 4">
            <a:extLst>
              <a:ext uri="{FF2B5EF4-FFF2-40B4-BE49-F238E27FC236}">
                <a16:creationId xmlns:a16="http://schemas.microsoft.com/office/drawing/2014/main" id="{CB71F57C-753E-4320-ADCC-39E2B15DD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561A4-B686-4538-866C-FE67C53AAEE4}"/>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386558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C04E-DB67-4124-A7F2-6DBC7BA30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140EF-4AA4-476E-8B22-93604562BF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1977F-1E5B-48F8-8B56-E20F38003655}"/>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5" name="Footer Placeholder 4">
            <a:extLst>
              <a:ext uri="{FF2B5EF4-FFF2-40B4-BE49-F238E27FC236}">
                <a16:creationId xmlns:a16="http://schemas.microsoft.com/office/drawing/2014/main" id="{2AEC1F6E-59F8-4FB4-AC30-105DBC56A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F10DA-F524-4836-B828-9696A59371F8}"/>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85387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658-E6DE-4A1D-9FE0-A38F11B42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9E056-E611-4554-A593-66CD60273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763CE9-4BE0-47DB-AAE1-303038160134}"/>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5" name="Footer Placeholder 4">
            <a:extLst>
              <a:ext uri="{FF2B5EF4-FFF2-40B4-BE49-F238E27FC236}">
                <a16:creationId xmlns:a16="http://schemas.microsoft.com/office/drawing/2014/main" id="{E6F9CC55-17A0-4F4D-A834-32AD5B7FC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4F3D4-E9D0-4E38-B432-727FA908F7F7}"/>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356357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7C51-347B-4FC1-BB38-02276374C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D780E-6C07-4711-A133-92D3938396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9AD57-E78B-42B7-A4B0-58740F7904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B6E22-109D-4024-8E7A-EBBE8FC46A51}"/>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6" name="Footer Placeholder 5">
            <a:extLst>
              <a:ext uri="{FF2B5EF4-FFF2-40B4-BE49-F238E27FC236}">
                <a16:creationId xmlns:a16="http://schemas.microsoft.com/office/drawing/2014/main" id="{65B48F37-2FF2-4947-85B7-05ACB1447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818CE-06EA-42F8-B540-27F6E01808E8}"/>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215070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6862-87E2-4CB1-9772-6091927E4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DC096F-03AF-49DB-ACE0-C469AFBF7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79D373-72F6-40DC-B6FC-AC5731B364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74C46-CE73-45D3-BE52-22BDB9D24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7ABFA2-8209-43AD-AE05-2E60C85D43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056B0E-CFBA-4CCC-A664-D5233F2B3F6C}"/>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8" name="Footer Placeholder 7">
            <a:extLst>
              <a:ext uri="{FF2B5EF4-FFF2-40B4-BE49-F238E27FC236}">
                <a16:creationId xmlns:a16="http://schemas.microsoft.com/office/drawing/2014/main" id="{4B0A8E24-97BA-4E42-8ED6-2B9DF59D88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9693F8-1507-448B-BBE2-9BF78A52EB47}"/>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296431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029B-9D40-4590-AEAC-5EF786AF7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D61AD-70E4-4EE0-B261-5F801A61412C}"/>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4" name="Footer Placeholder 3">
            <a:extLst>
              <a:ext uri="{FF2B5EF4-FFF2-40B4-BE49-F238E27FC236}">
                <a16:creationId xmlns:a16="http://schemas.microsoft.com/office/drawing/2014/main" id="{76ED68E1-12A3-4AC1-A774-4F1A3565CA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7C2D6D-9CEC-4AF8-BDE8-5F2AA22EB916}"/>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405012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A276CE-3A01-4F00-A194-648338C896AB}"/>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3" name="Footer Placeholder 2">
            <a:extLst>
              <a:ext uri="{FF2B5EF4-FFF2-40B4-BE49-F238E27FC236}">
                <a16:creationId xmlns:a16="http://schemas.microsoft.com/office/drawing/2014/main" id="{CDBC0FFE-5849-4065-AA56-6BD49905D7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D78D3-F81D-4242-9EB0-230264F883A6}"/>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404771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E60-B6C6-4E29-85E4-CDF7AF6B2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E177D-0140-4836-938F-A09374B1F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1C2EF0-8916-4734-9546-109E2D837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2E41AD-BBBF-4611-B9AC-DC800D8DA0AD}"/>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6" name="Footer Placeholder 5">
            <a:extLst>
              <a:ext uri="{FF2B5EF4-FFF2-40B4-BE49-F238E27FC236}">
                <a16:creationId xmlns:a16="http://schemas.microsoft.com/office/drawing/2014/main" id="{318E2CD7-7A1E-4236-BA7E-5E030E2D6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2B69D-89B7-48EE-BC89-5A1BB210E651}"/>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413419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BE78-5B54-4391-AD9C-E17252B00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E6A90-A58B-42FC-8352-8CA93A3A4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BFB2BE-1476-4E56-8345-D500294A2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B95022-C3AA-4263-879C-980A1B7D21A5}"/>
              </a:ext>
            </a:extLst>
          </p:cNvPr>
          <p:cNvSpPr>
            <a:spLocks noGrp="1"/>
          </p:cNvSpPr>
          <p:nvPr>
            <p:ph type="dt" sz="half" idx="10"/>
          </p:nvPr>
        </p:nvSpPr>
        <p:spPr/>
        <p:txBody>
          <a:bodyPr/>
          <a:lstStyle/>
          <a:p>
            <a:fld id="{5EEAEF4F-2F25-434B-9453-462BDD43D368}" type="datetimeFigureOut">
              <a:rPr lang="en-US" smtClean="0"/>
              <a:t>12/20/2018</a:t>
            </a:fld>
            <a:endParaRPr lang="en-US"/>
          </a:p>
        </p:txBody>
      </p:sp>
      <p:sp>
        <p:nvSpPr>
          <p:cNvPr id="6" name="Footer Placeholder 5">
            <a:extLst>
              <a:ext uri="{FF2B5EF4-FFF2-40B4-BE49-F238E27FC236}">
                <a16:creationId xmlns:a16="http://schemas.microsoft.com/office/drawing/2014/main" id="{C38AF17E-C3F2-40EC-8EDD-4B6AB16C2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3C7E3-0B78-48C4-B230-6EE38DF05978}"/>
              </a:ext>
            </a:extLst>
          </p:cNvPr>
          <p:cNvSpPr>
            <a:spLocks noGrp="1"/>
          </p:cNvSpPr>
          <p:nvPr>
            <p:ph type="sldNum" sz="quarter" idx="12"/>
          </p:nvPr>
        </p:nvSpPr>
        <p:spPr/>
        <p:txBody>
          <a:bodyPr/>
          <a:lstStyle/>
          <a:p>
            <a:fld id="{780EB004-D524-4A68-9EC4-4E6E9291B882}" type="slidenum">
              <a:rPr lang="en-US" smtClean="0"/>
              <a:t>‹#›</a:t>
            </a:fld>
            <a:endParaRPr lang="en-US"/>
          </a:p>
        </p:txBody>
      </p:sp>
    </p:spTree>
    <p:extLst>
      <p:ext uri="{BB962C8B-B14F-4D97-AF65-F5344CB8AC3E}">
        <p14:creationId xmlns:p14="http://schemas.microsoft.com/office/powerpoint/2010/main" val="25269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A8AF9-070D-4E3D-A4EA-1F0EF8827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8A8FD-D9D6-484A-AC29-0B40EB2DD7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91D84-5C68-47E6-8247-BB6856FF1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AEF4F-2F25-434B-9453-462BDD43D368}" type="datetimeFigureOut">
              <a:rPr lang="en-US" smtClean="0"/>
              <a:t>12/20/2018</a:t>
            </a:fld>
            <a:endParaRPr lang="en-US"/>
          </a:p>
        </p:txBody>
      </p:sp>
      <p:sp>
        <p:nvSpPr>
          <p:cNvPr id="5" name="Footer Placeholder 4">
            <a:extLst>
              <a:ext uri="{FF2B5EF4-FFF2-40B4-BE49-F238E27FC236}">
                <a16:creationId xmlns:a16="http://schemas.microsoft.com/office/drawing/2014/main" id="{1FDE95E4-EEFE-49BE-9565-F8C855C8EE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DE49E-648D-4861-9EDC-34B24692C3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EB004-D524-4A68-9EC4-4E6E9291B882}" type="slidenum">
              <a:rPr lang="en-US" smtClean="0"/>
              <a:t>‹#›</a:t>
            </a:fld>
            <a:endParaRPr lang="en-US"/>
          </a:p>
        </p:txBody>
      </p:sp>
    </p:spTree>
    <p:extLst>
      <p:ext uri="{BB962C8B-B14F-4D97-AF65-F5344CB8AC3E}">
        <p14:creationId xmlns:p14="http://schemas.microsoft.com/office/powerpoint/2010/main" val="426158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23082786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zh.wikipedia.org/wiki/%E9%A0%90%E8%A8%AD%E6%A8%A1%E5%BC%8F%E7%B6%B2%E8%B7%A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historias.xdefault.cl/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711D9-9CE6-497C-9CD2-8133AF15C84B}"/>
              </a:ext>
            </a:extLst>
          </p:cNvPr>
          <p:cNvSpPr txBox="1"/>
          <p:nvPr/>
        </p:nvSpPr>
        <p:spPr>
          <a:xfrm>
            <a:off x="318782" y="386331"/>
            <a:ext cx="5998891" cy="5632311"/>
          </a:xfrm>
          <a:prstGeom prst="rect">
            <a:avLst/>
          </a:prstGeom>
          <a:noFill/>
        </p:spPr>
        <p:txBody>
          <a:bodyPr wrap="square" rtlCol="0">
            <a:spAutoFit/>
          </a:bodyPr>
          <a:lstStyle/>
          <a:p>
            <a:r>
              <a:rPr lang="en-US" sz="3600" b="1" dirty="0"/>
              <a:t>Understanding People's Interaction with Neural Sci-Art </a:t>
            </a:r>
          </a:p>
          <a:p>
            <a:endParaRPr lang="en-US" dirty="0"/>
          </a:p>
          <a:p>
            <a:endParaRPr lang="en-US" sz="2800" dirty="0"/>
          </a:p>
          <a:p>
            <a:r>
              <a:rPr lang="en-US" sz="2800" dirty="0"/>
              <a:t>Authors: </a:t>
            </a:r>
          </a:p>
          <a:p>
            <a:r>
              <a:rPr lang="en-US" sz="2800" dirty="0"/>
              <a:t>Manuela </a:t>
            </a:r>
            <a:r>
              <a:rPr lang="en-US" sz="2800" dirty="0" err="1"/>
              <a:t>Garretón</a:t>
            </a:r>
            <a:r>
              <a:rPr lang="zh-CN" altLang="en-US" sz="2800" dirty="0"/>
              <a:t>，</a:t>
            </a:r>
            <a:r>
              <a:rPr lang="en-US" altLang="zh-CN" sz="2800" dirty="0"/>
              <a:t>Karina Hyland</a:t>
            </a:r>
            <a:r>
              <a:rPr lang="zh-CN" altLang="en-US" sz="2800" dirty="0"/>
              <a:t>，</a:t>
            </a:r>
            <a:r>
              <a:rPr lang="en-US" altLang="zh-CN" sz="2800" dirty="0"/>
              <a:t>Denis Parra</a:t>
            </a:r>
            <a:endParaRPr lang="en-US" sz="2800" dirty="0"/>
          </a:p>
          <a:p>
            <a:r>
              <a:rPr lang="zh-CN" altLang="en-US" sz="2800" dirty="0"/>
              <a:t>（</a:t>
            </a:r>
            <a:r>
              <a:rPr lang="en-US" altLang="zh-CN" sz="2800" dirty="0"/>
              <a:t>from </a:t>
            </a:r>
            <a:r>
              <a:rPr lang="en-US" sz="2800" dirty="0"/>
              <a:t>Pontificia Universidad </a:t>
            </a:r>
            <a:r>
              <a:rPr lang="en-US" sz="2800" dirty="0" err="1"/>
              <a:t>Católica</a:t>
            </a:r>
            <a:r>
              <a:rPr lang="en-US" sz="2800" dirty="0"/>
              <a:t>  de Chile)</a:t>
            </a:r>
          </a:p>
          <a:p>
            <a:r>
              <a:rPr lang="en-US" sz="2800" u="sng" dirty="0"/>
              <a:t>IEEE VIS A</a:t>
            </a:r>
            <a:r>
              <a:rPr lang="en-US" altLang="zh-CN" sz="2800" u="sng" dirty="0"/>
              <a:t>rts2017</a:t>
            </a:r>
            <a:endParaRPr lang="en-US" sz="2800" u="sng" dirty="0"/>
          </a:p>
          <a:p>
            <a:endParaRPr lang="en-US" sz="2800" dirty="0"/>
          </a:p>
          <a:p>
            <a:r>
              <a:rPr lang="en-US" sz="2800" dirty="0">
                <a:hlinkClick r:id="rId2"/>
              </a:rPr>
              <a:t>https://vimeo.com/230827867</a:t>
            </a:r>
            <a:endParaRPr lang="en-US" sz="2800" dirty="0"/>
          </a:p>
          <a:p>
            <a:endParaRPr lang="en-US" dirty="0"/>
          </a:p>
        </p:txBody>
      </p:sp>
      <p:pic>
        <p:nvPicPr>
          <p:cNvPr id="6" name="Picture 5">
            <a:extLst>
              <a:ext uri="{FF2B5EF4-FFF2-40B4-BE49-F238E27FC236}">
                <a16:creationId xmlns:a16="http://schemas.microsoft.com/office/drawing/2014/main" id="{D5B1A193-8915-4228-82D8-618454427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672" y="386331"/>
            <a:ext cx="6173586" cy="6757837"/>
          </a:xfrm>
          <a:prstGeom prst="rect">
            <a:avLst/>
          </a:prstGeom>
        </p:spPr>
      </p:pic>
    </p:spTree>
    <p:extLst>
      <p:ext uri="{BB962C8B-B14F-4D97-AF65-F5344CB8AC3E}">
        <p14:creationId xmlns:p14="http://schemas.microsoft.com/office/powerpoint/2010/main" val="350754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DC8441-C5A9-4CEC-B121-2BB72C56E9ED}"/>
              </a:ext>
            </a:extLst>
          </p:cNvPr>
          <p:cNvSpPr txBox="1"/>
          <p:nvPr/>
        </p:nvSpPr>
        <p:spPr>
          <a:xfrm>
            <a:off x="756458" y="320457"/>
            <a:ext cx="2967644" cy="5570756"/>
          </a:xfrm>
          <a:prstGeom prst="rect">
            <a:avLst/>
          </a:prstGeom>
          <a:noFill/>
        </p:spPr>
        <p:txBody>
          <a:bodyPr wrap="square" rtlCol="0">
            <a:spAutoFit/>
          </a:bodyPr>
          <a:lstStyle/>
          <a:p>
            <a:r>
              <a:rPr lang="en-US" sz="2800" b="1" i="1" dirty="0"/>
              <a:t>DEFAULT STORIES</a:t>
            </a:r>
          </a:p>
          <a:p>
            <a:endParaRPr lang="en-US" sz="2800" b="1" i="1" dirty="0"/>
          </a:p>
          <a:p>
            <a:r>
              <a:rPr lang="en-US" sz="2800" dirty="0"/>
              <a:t>5.1 Preface </a:t>
            </a:r>
          </a:p>
          <a:p>
            <a:r>
              <a:rPr lang="en-US" sz="2000" dirty="0"/>
              <a:t>DMN</a:t>
            </a:r>
            <a:r>
              <a:rPr lang="zh-CN" altLang="en-US" sz="2000" dirty="0"/>
              <a:t>被發現過程簡介</a:t>
            </a:r>
            <a:endParaRPr lang="en-US" sz="2000" dirty="0"/>
          </a:p>
          <a:p>
            <a:r>
              <a:rPr lang="en-US" sz="2800" i="1" u="sng" dirty="0"/>
              <a:t> “the brain constantly tells stories to itself, and it does so by default”</a:t>
            </a:r>
          </a:p>
          <a:p>
            <a:endParaRPr lang="en-US" sz="2800" i="1" u="sng" dirty="0"/>
          </a:p>
          <a:p>
            <a:endParaRPr lang="en-US" sz="2800" dirty="0"/>
          </a:p>
          <a:p>
            <a:endParaRPr lang="en-US" sz="2800" dirty="0"/>
          </a:p>
          <a:p>
            <a:endParaRPr lang="en-US" sz="2800" dirty="0"/>
          </a:p>
        </p:txBody>
      </p:sp>
      <p:sp>
        <p:nvSpPr>
          <p:cNvPr id="6" name="Rectangle 5">
            <a:extLst>
              <a:ext uri="{FF2B5EF4-FFF2-40B4-BE49-F238E27FC236}">
                <a16:creationId xmlns:a16="http://schemas.microsoft.com/office/drawing/2014/main" id="{D4E44FCB-6759-4DA9-9936-4855CD871865}"/>
              </a:ext>
            </a:extLst>
          </p:cNvPr>
          <p:cNvSpPr/>
          <p:nvPr/>
        </p:nvSpPr>
        <p:spPr>
          <a:xfrm>
            <a:off x="415637" y="221062"/>
            <a:ext cx="3541221"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C602B0C-CD00-48A0-84AC-D747229FB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975" y="221062"/>
            <a:ext cx="6238594" cy="6828997"/>
          </a:xfrm>
          <a:prstGeom prst="rect">
            <a:avLst/>
          </a:prstGeom>
        </p:spPr>
      </p:pic>
      <p:cxnSp>
        <p:nvCxnSpPr>
          <p:cNvPr id="8" name="Connector: Elbow 7">
            <a:extLst>
              <a:ext uri="{FF2B5EF4-FFF2-40B4-BE49-F238E27FC236}">
                <a16:creationId xmlns:a16="http://schemas.microsoft.com/office/drawing/2014/main" id="{ADF5C47B-B62D-4C3E-AD88-F14E8EA09BC0}"/>
              </a:ext>
            </a:extLst>
          </p:cNvPr>
          <p:cNvCxnSpPr>
            <a:cxnSpLocks/>
          </p:cNvCxnSpPr>
          <p:nvPr/>
        </p:nvCxnSpPr>
        <p:spPr>
          <a:xfrm>
            <a:off x="2645147" y="1470257"/>
            <a:ext cx="2138072" cy="57467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8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52E09-9B9F-4904-B002-813EB20CA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798" y="1781349"/>
            <a:ext cx="7036692" cy="3731920"/>
          </a:xfrm>
          <a:prstGeom prst="rect">
            <a:avLst/>
          </a:prstGeom>
        </p:spPr>
      </p:pic>
      <p:sp>
        <p:nvSpPr>
          <p:cNvPr id="5" name="TextBox 4">
            <a:extLst>
              <a:ext uri="{FF2B5EF4-FFF2-40B4-BE49-F238E27FC236}">
                <a16:creationId xmlns:a16="http://schemas.microsoft.com/office/drawing/2014/main" id="{1CDC8441-C5A9-4CEC-B121-2BB72C56E9ED}"/>
              </a:ext>
            </a:extLst>
          </p:cNvPr>
          <p:cNvSpPr txBox="1"/>
          <p:nvPr/>
        </p:nvSpPr>
        <p:spPr>
          <a:xfrm>
            <a:off x="756458" y="320457"/>
            <a:ext cx="2967644" cy="6186309"/>
          </a:xfrm>
          <a:prstGeom prst="rect">
            <a:avLst/>
          </a:prstGeom>
          <a:noFill/>
        </p:spPr>
        <p:txBody>
          <a:bodyPr wrap="square" rtlCol="0">
            <a:spAutoFit/>
          </a:bodyPr>
          <a:lstStyle/>
          <a:p>
            <a:r>
              <a:rPr lang="en-US" sz="2800" b="1" i="1" dirty="0"/>
              <a:t>DEFAULT STORIES</a:t>
            </a:r>
          </a:p>
          <a:p>
            <a:r>
              <a:rPr lang="en-US" sz="2800" dirty="0"/>
              <a:t>5.2 Main Body </a:t>
            </a:r>
          </a:p>
          <a:p>
            <a:r>
              <a:rPr lang="zh-CN" altLang="en-US" sz="2000" dirty="0"/>
              <a:t>腦内</a:t>
            </a:r>
            <a:r>
              <a:rPr lang="en-US" altLang="zh-CN" sz="2000" b="1" i="1" dirty="0"/>
              <a:t>resting state</a:t>
            </a:r>
            <a:r>
              <a:rPr lang="zh-CN" altLang="en-US" sz="2000" dirty="0"/>
              <a:t>：</a:t>
            </a:r>
            <a:r>
              <a:rPr lang="en-US" altLang="zh-CN" sz="2000" dirty="0"/>
              <a:t>7</a:t>
            </a:r>
            <a:r>
              <a:rPr lang="zh-CN" altLang="en-US" sz="2000" dirty="0"/>
              <a:t>個獨白故事（盡可能使用最爲普遍的内容來吸引更多觀衆，獲得認同感），引起大腦内在對白</a:t>
            </a:r>
            <a:endParaRPr lang="en-US" altLang="zh-CN" sz="2000" dirty="0"/>
          </a:p>
          <a:p>
            <a:pPr marL="342900" indent="-342900">
              <a:buFontTx/>
              <a:buChar char="-"/>
            </a:pPr>
            <a:r>
              <a:rPr lang="zh-CN" altLang="en-US" sz="2000" dirty="0"/>
              <a:t>畫面模糊</a:t>
            </a:r>
            <a:r>
              <a:rPr lang="en-US" altLang="zh-CN" sz="2000" dirty="0"/>
              <a:t>: default mode ,</a:t>
            </a:r>
            <a:r>
              <a:rPr lang="zh-CN" altLang="en-US" sz="2000" dirty="0"/>
              <a:t>大腦放空，對外界事物的注意力受到限制</a:t>
            </a:r>
            <a:endParaRPr lang="en-US" altLang="zh-CN" sz="2000" dirty="0"/>
          </a:p>
          <a:p>
            <a:pPr marL="342900" indent="-342900">
              <a:buFontTx/>
              <a:buChar char="-"/>
            </a:pPr>
            <a:r>
              <a:rPr lang="zh-CN" altLang="en-US" sz="2000" dirty="0"/>
              <a:t>外界刺激將</a:t>
            </a:r>
            <a:r>
              <a:rPr lang="en-US" altLang="zh-CN" sz="2000" dirty="0"/>
              <a:t>default mode</a:t>
            </a:r>
            <a:r>
              <a:rPr lang="zh-CN" altLang="en-US" sz="2000" dirty="0"/>
              <a:t>打斷時，畫面迅速變得清晰</a:t>
            </a:r>
            <a:endParaRPr lang="en-US" altLang="zh-CN" sz="2000" dirty="0"/>
          </a:p>
          <a:p>
            <a:endParaRPr lang="en-US" altLang="zh-CN" sz="2000" dirty="0"/>
          </a:p>
          <a:p>
            <a:r>
              <a:rPr lang="zh-CN" altLang="en-US" sz="2000" dirty="0"/>
              <a:t>腦外</a:t>
            </a:r>
            <a:r>
              <a:rPr lang="en-US" altLang="zh-CN" sz="2000" b="1" i="1" dirty="0"/>
              <a:t>attention state</a:t>
            </a:r>
            <a:r>
              <a:rPr lang="zh-CN" altLang="en-US" sz="2000" dirty="0"/>
              <a:t>：點擊外側，通過聲音與畫面示意外界刺激滲入腦内</a:t>
            </a:r>
            <a:endParaRPr lang="en-US" sz="2000" dirty="0"/>
          </a:p>
        </p:txBody>
      </p:sp>
      <p:sp>
        <p:nvSpPr>
          <p:cNvPr id="6" name="Rectangle 5">
            <a:extLst>
              <a:ext uri="{FF2B5EF4-FFF2-40B4-BE49-F238E27FC236}">
                <a16:creationId xmlns:a16="http://schemas.microsoft.com/office/drawing/2014/main" id="{D4E44FCB-6759-4DA9-9936-4855CD871865}"/>
              </a:ext>
            </a:extLst>
          </p:cNvPr>
          <p:cNvSpPr/>
          <p:nvPr/>
        </p:nvSpPr>
        <p:spPr>
          <a:xfrm>
            <a:off x="415637" y="221062"/>
            <a:ext cx="3541221"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Connector: Elbow 7">
            <a:extLst>
              <a:ext uri="{FF2B5EF4-FFF2-40B4-BE49-F238E27FC236}">
                <a16:creationId xmlns:a16="http://schemas.microsoft.com/office/drawing/2014/main" id="{ADF5C47B-B62D-4C3E-AD88-F14E8EA09BC0}"/>
              </a:ext>
            </a:extLst>
          </p:cNvPr>
          <p:cNvCxnSpPr>
            <a:cxnSpLocks/>
          </p:cNvCxnSpPr>
          <p:nvPr/>
        </p:nvCxnSpPr>
        <p:spPr>
          <a:xfrm>
            <a:off x="3724102" y="1344731"/>
            <a:ext cx="3624349" cy="230257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51AA35B5-320C-4B2A-A844-CCF098C1F671}"/>
              </a:ext>
            </a:extLst>
          </p:cNvPr>
          <p:cNvCxnSpPr>
            <a:cxnSpLocks/>
          </p:cNvCxnSpPr>
          <p:nvPr/>
        </p:nvCxnSpPr>
        <p:spPr>
          <a:xfrm flipV="1">
            <a:off x="3591098" y="5034721"/>
            <a:ext cx="2219382" cy="35192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Speech Bubble: Rectangle 13">
            <a:extLst>
              <a:ext uri="{FF2B5EF4-FFF2-40B4-BE49-F238E27FC236}">
                <a16:creationId xmlns:a16="http://schemas.microsoft.com/office/drawing/2014/main" id="{2122EE33-8945-46E6-B367-DE891986F782}"/>
              </a:ext>
            </a:extLst>
          </p:cNvPr>
          <p:cNvSpPr/>
          <p:nvPr/>
        </p:nvSpPr>
        <p:spPr>
          <a:xfrm>
            <a:off x="9397500" y="1117178"/>
            <a:ext cx="1837190" cy="738609"/>
          </a:xfrm>
          <a:prstGeom prst="wedgeRectCallout">
            <a:avLst>
              <a:gd name="adj1" fmla="val 39852"/>
              <a:gd name="adj2" fmla="val 1152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155515-19BC-4610-A32A-80626BA18326}"/>
              </a:ext>
            </a:extLst>
          </p:cNvPr>
          <p:cNvSpPr txBox="1"/>
          <p:nvPr/>
        </p:nvSpPr>
        <p:spPr>
          <a:xfrm>
            <a:off x="9397500" y="1163316"/>
            <a:ext cx="1895912" cy="646331"/>
          </a:xfrm>
          <a:prstGeom prst="rect">
            <a:avLst/>
          </a:prstGeom>
          <a:noFill/>
        </p:spPr>
        <p:txBody>
          <a:bodyPr wrap="square" rtlCol="0">
            <a:spAutoFit/>
          </a:bodyPr>
          <a:lstStyle/>
          <a:p>
            <a:pPr algn="ctr"/>
            <a:r>
              <a:rPr lang="en-US" altLang="zh-CN" dirty="0"/>
              <a:t>resting state/</a:t>
            </a:r>
          </a:p>
          <a:p>
            <a:pPr algn="ctr"/>
            <a:r>
              <a:rPr lang="en-US" altLang="zh-CN" dirty="0"/>
              <a:t>attention state</a:t>
            </a:r>
            <a:endParaRPr lang="en-US" dirty="0"/>
          </a:p>
        </p:txBody>
      </p:sp>
    </p:spTree>
    <p:extLst>
      <p:ext uri="{BB962C8B-B14F-4D97-AF65-F5344CB8AC3E}">
        <p14:creationId xmlns:p14="http://schemas.microsoft.com/office/powerpoint/2010/main" val="365696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62522C-7720-440C-8F40-05667DF17AB4}"/>
              </a:ext>
            </a:extLst>
          </p:cNvPr>
          <p:cNvSpPr txBox="1"/>
          <p:nvPr/>
        </p:nvSpPr>
        <p:spPr>
          <a:xfrm>
            <a:off x="415637" y="386331"/>
            <a:ext cx="5902036" cy="4247317"/>
          </a:xfrm>
          <a:prstGeom prst="rect">
            <a:avLst/>
          </a:prstGeom>
          <a:noFill/>
        </p:spPr>
        <p:txBody>
          <a:bodyPr wrap="square" rtlCol="0">
            <a:spAutoFit/>
          </a:bodyPr>
          <a:lstStyle/>
          <a:p>
            <a:r>
              <a:rPr lang="en-US" dirty="0"/>
              <a:t> </a:t>
            </a:r>
          </a:p>
          <a:p>
            <a:endParaRPr lang="en-US" dirty="0"/>
          </a:p>
          <a:p>
            <a:r>
              <a:rPr lang="en-US" dirty="0"/>
              <a:t> </a:t>
            </a:r>
          </a:p>
          <a:p>
            <a:endParaRPr lang="en-US" dirty="0"/>
          </a:p>
          <a:p>
            <a:r>
              <a:rPr lang="en-US" dirty="0"/>
              <a:t> </a:t>
            </a:r>
          </a:p>
          <a:p>
            <a:endParaRPr lang="en-US" dirty="0"/>
          </a:p>
          <a:p>
            <a:r>
              <a:rPr lang="en-US" dirty="0"/>
              <a:t> </a:t>
            </a:r>
          </a:p>
          <a:p>
            <a:endParaRPr lang="en-US" dirty="0"/>
          </a:p>
          <a:p>
            <a:r>
              <a:rPr lang="en-US" dirty="0"/>
              <a:t> </a:t>
            </a:r>
          </a:p>
          <a:p>
            <a:endParaRPr lang="en-US" dirty="0"/>
          </a:p>
          <a:p>
            <a:r>
              <a:rPr lang="en-US" dirty="0"/>
              <a:t> </a:t>
            </a:r>
          </a:p>
          <a:p>
            <a:endParaRPr lang="en-US" dirty="0"/>
          </a:p>
          <a:p>
            <a:r>
              <a:rPr lang="en-US" dirty="0"/>
              <a:t>6. Evaluation</a:t>
            </a:r>
          </a:p>
          <a:p>
            <a:endParaRPr lang="en-US" dirty="0"/>
          </a:p>
          <a:p>
            <a:r>
              <a:rPr lang="en-US" dirty="0"/>
              <a:t> </a:t>
            </a:r>
          </a:p>
        </p:txBody>
      </p:sp>
      <p:cxnSp>
        <p:nvCxnSpPr>
          <p:cNvPr id="3" name="Connector: Elbow 2">
            <a:extLst>
              <a:ext uri="{FF2B5EF4-FFF2-40B4-BE49-F238E27FC236}">
                <a16:creationId xmlns:a16="http://schemas.microsoft.com/office/drawing/2014/main" id="{52CB76CC-2307-46C1-8D54-7D2CFE03A530}"/>
              </a:ext>
            </a:extLst>
          </p:cNvPr>
          <p:cNvCxnSpPr>
            <a:cxnSpLocks/>
          </p:cNvCxnSpPr>
          <p:nvPr/>
        </p:nvCxnSpPr>
        <p:spPr>
          <a:xfrm>
            <a:off x="1978429" y="3885325"/>
            <a:ext cx="1512916" cy="74832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D33A137-8044-4808-93D7-A759CE1698E0}"/>
              </a:ext>
            </a:extLst>
          </p:cNvPr>
          <p:cNvSpPr txBox="1"/>
          <p:nvPr/>
        </p:nvSpPr>
        <p:spPr>
          <a:xfrm>
            <a:off x="6096000" y="221061"/>
            <a:ext cx="6089071" cy="6555641"/>
          </a:xfrm>
          <a:prstGeom prst="rect">
            <a:avLst/>
          </a:prstGeom>
          <a:noFill/>
        </p:spPr>
        <p:txBody>
          <a:bodyPr wrap="square" rtlCol="0">
            <a:spAutoFit/>
          </a:bodyPr>
          <a:lstStyle/>
          <a:p>
            <a:r>
              <a:rPr lang="en-US" sz="2800" b="1" i="1" dirty="0"/>
              <a:t>EVALUATION</a:t>
            </a:r>
            <a:r>
              <a:rPr lang="en-US" sz="2800" b="1" dirty="0"/>
              <a:t> </a:t>
            </a:r>
          </a:p>
          <a:p>
            <a:endParaRPr lang="en-US" sz="2800" b="1" dirty="0"/>
          </a:p>
          <a:p>
            <a:r>
              <a:rPr lang="en-US" sz="2800" b="1" i="1" dirty="0"/>
              <a:t>6.1 Data collection</a:t>
            </a:r>
          </a:p>
          <a:p>
            <a:r>
              <a:rPr lang="zh-CN" altLang="en-US" sz="2800" dirty="0"/>
              <a:t>網頁點擊記錄及問卷調查</a:t>
            </a:r>
            <a:endParaRPr lang="en-US" altLang="zh-CN" sz="2800" dirty="0"/>
          </a:p>
          <a:p>
            <a:r>
              <a:rPr lang="en-US" altLang="zh-CN" sz="2800" dirty="0"/>
              <a:t>- </a:t>
            </a:r>
            <a:r>
              <a:rPr lang="zh-CN" altLang="en-US" sz="2800" dirty="0"/>
              <a:t>僅有最早的三個答案被記錄下來。</a:t>
            </a:r>
            <a:r>
              <a:rPr lang="en-US" altLang="zh-CN" sz="2800" dirty="0"/>
              <a:t>- </a:t>
            </a:r>
            <a:r>
              <a:rPr lang="zh-CN" altLang="en-US" sz="2800" dirty="0"/>
              <a:t>通過這些記錄分析用戶的選擇。</a:t>
            </a:r>
            <a:endParaRPr lang="en-US" altLang="zh-CN" sz="2800" dirty="0"/>
          </a:p>
          <a:p>
            <a:endParaRPr lang="en-US" sz="2800" dirty="0"/>
          </a:p>
          <a:p>
            <a:r>
              <a:rPr lang="en-US" sz="2800" b="1" i="1" dirty="0"/>
              <a:t>6.2 Participants</a:t>
            </a:r>
          </a:p>
          <a:p>
            <a:r>
              <a:rPr lang="en-US" sz="2800" dirty="0"/>
              <a:t> </a:t>
            </a:r>
            <a:r>
              <a:rPr lang="en-US" altLang="zh-CN" sz="2800" dirty="0"/>
              <a:t>- 98</a:t>
            </a:r>
            <a:r>
              <a:rPr lang="zh-CN" altLang="en-US" sz="2800" dirty="0"/>
              <a:t>人被邀請進行測試（</a:t>
            </a:r>
            <a:r>
              <a:rPr lang="en-US" altLang="zh-CN" sz="2800" dirty="0"/>
              <a:t>49</a:t>
            </a:r>
            <a:r>
              <a:rPr lang="zh-CN" altLang="en-US" sz="2800" dirty="0"/>
              <a:t>男</a:t>
            </a:r>
            <a:r>
              <a:rPr lang="en-US" altLang="zh-CN" sz="2800" dirty="0"/>
              <a:t>49</a:t>
            </a:r>
            <a:r>
              <a:rPr lang="zh-CN" altLang="en-US" sz="2800" dirty="0"/>
              <a:t>女）</a:t>
            </a:r>
            <a:endParaRPr lang="en-US" altLang="zh-CN" sz="2800" dirty="0"/>
          </a:p>
          <a:p>
            <a:r>
              <a:rPr lang="en-US" altLang="zh-CN" sz="2800" dirty="0"/>
              <a:t>- </a:t>
            </a:r>
            <a:r>
              <a:rPr lang="zh-CN" altLang="en-US" sz="2800" dirty="0"/>
              <a:t>其中</a:t>
            </a:r>
            <a:r>
              <a:rPr lang="en-US" altLang="zh-CN" sz="2800" dirty="0"/>
              <a:t>21-27</a:t>
            </a:r>
            <a:r>
              <a:rPr lang="zh-CN" altLang="en-US" sz="2800" dirty="0"/>
              <a:t>歲的用戶有</a:t>
            </a:r>
            <a:r>
              <a:rPr lang="en-US" altLang="zh-CN" sz="2800" dirty="0"/>
              <a:t>59</a:t>
            </a:r>
            <a:r>
              <a:rPr lang="zh-CN" altLang="en-US" sz="2800" dirty="0"/>
              <a:t>人，其餘人數平均分散在另外</a:t>
            </a:r>
            <a:r>
              <a:rPr lang="en-US" altLang="zh-CN" sz="2800" dirty="0"/>
              <a:t>4</a:t>
            </a:r>
            <a:r>
              <a:rPr lang="zh-CN" altLang="en-US" sz="2800" dirty="0"/>
              <a:t>個年齡組（</a:t>
            </a:r>
            <a:r>
              <a:rPr lang="en-US" altLang="zh-CN" sz="2800" dirty="0"/>
              <a:t>14-20</a:t>
            </a:r>
            <a:r>
              <a:rPr lang="zh-CN" altLang="en-US" sz="2800" dirty="0"/>
              <a:t>， </a:t>
            </a:r>
            <a:r>
              <a:rPr lang="en-US" altLang="zh-CN" sz="2800" dirty="0"/>
              <a:t>28-34</a:t>
            </a:r>
            <a:r>
              <a:rPr lang="zh-CN" altLang="en-US" sz="2800" dirty="0"/>
              <a:t>，</a:t>
            </a:r>
            <a:r>
              <a:rPr lang="en-US" altLang="zh-CN" sz="2800" dirty="0"/>
              <a:t>35-42</a:t>
            </a:r>
            <a:r>
              <a:rPr lang="zh-CN" altLang="en-US" sz="2800" dirty="0"/>
              <a:t>，</a:t>
            </a:r>
            <a:r>
              <a:rPr lang="en-US" altLang="zh-CN" sz="2800" dirty="0"/>
              <a:t>42</a:t>
            </a:r>
            <a:r>
              <a:rPr lang="zh-CN" altLang="en-US" sz="2800" dirty="0"/>
              <a:t>以上）。</a:t>
            </a:r>
            <a:endParaRPr lang="en-US" altLang="zh-CN" sz="2800" dirty="0"/>
          </a:p>
          <a:p>
            <a:r>
              <a:rPr lang="en-US" altLang="zh-CN" sz="2800" dirty="0"/>
              <a:t>- </a:t>
            </a:r>
            <a:r>
              <a:rPr lang="zh-CN" altLang="en-US" sz="2800" dirty="0"/>
              <a:t>最初的測試在西班牙進行，所有測試者都使用西班牙語。</a:t>
            </a:r>
            <a:endParaRPr lang="en-US" altLang="zh-CN" sz="2800" dirty="0"/>
          </a:p>
          <a:p>
            <a:endParaRPr lang="en-US" sz="2800" dirty="0"/>
          </a:p>
        </p:txBody>
      </p:sp>
      <p:sp>
        <p:nvSpPr>
          <p:cNvPr id="6" name="Rectangle 5">
            <a:extLst>
              <a:ext uri="{FF2B5EF4-FFF2-40B4-BE49-F238E27FC236}">
                <a16:creationId xmlns:a16="http://schemas.microsoft.com/office/drawing/2014/main" id="{0DE85C37-221A-4F26-89CF-6AF4399C76A9}"/>
              </a:ext>
            </a:extLst>
          </p:cNvPr>
          <p:cNvSpPr/>
          <p:nvPr/>
        </p:nvSpPr>
        <p:spPr>
          <a:xfrm>
            <a:off x="5864630" y="221061"/>
            <a:ext cx="6089072"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F12A302-AB43-4DEE-90AE-36BAD001B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77" y="129459"/>
            <a:ext cx="5584768" cy="3505154"/>
          </a:xfrm>
          <a:prstGeom prst="rect">
            <a:avLst/>
          </a:prstGeom>
        </p:spPr>
      </p:pic>
    </p:spTree>
    <p:extLst>
      <p:ext uri="{BB962C8B-B14F-4D97-AF65-F5344CB8AC3E}">
        <p14:creationId xmlns:p14="http://schemas.microsoft.com/office/powerpoint/2010/main" val="91480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84B7D6-ACBF-4EFC-88C8-8307CE552FE7}"/>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solidFill>
                  <a:schemeClr val="bg2">
                    <a:lumMod val="75000"/>
                  </a:schemeClr>
                </a:solidFill>
              </a:rPr>
              <a:t>Relate Work</a:t>
            </a:r>
          </a:p>
          <a:p>
            <a:r>
              <a:rPr lang="en-US" sz="2000" dirty="0">
                <a:solidFill>
                  <a:schemeClr val="bg2">
                    <a:lumMod val="75000"/>
                  </a:schemeClr>
                </a:solidFill>
              </a:rPr>
              <a:t>2. Related Work</a:t>
            </a:r>
          </a:p>
          <a:p>
            <a:r>
              <a:rPr lang="en-US" sz="2000" dirty="0">
                <a:solidFill>
                  <a:schemeClr val="bg2">
                    <a:lumMod val="75000"/>
                  </a:schemeClr>
                </a:solidFill>
              </a:rPr>
              <a:t>3. Default Mode Network</a:t>
            </a:r>
          </a:p>
          <a:p>
            <a:r>
              <a:rPr lang="en-US" sz="3600" dirty="0" err="1"/>
              <a:t>Methode</a:t>
            </a:r>
            <a:endParaRPr lang="en-US" sz="3600" dirty="0"/>
          </a:p>
          <a:p>
            <a:r>
              <a:rPr lang="en-US" sz="2000" dirty="0">
                <a:solidFill>
                  <a:schemeClr val="bg2">
                    <a:lumMod val="75000"/>
                  </a:schemeClr>
                </a:solidFill>
              </a:rPr>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cxnSp>
        <p:nvCxnSpPr>
          <p:cNvPr id="3" name="Connector: Elbow 2">
            <a:extLst>
              <a:ext uri="{FF2B5EF4-FFF2-40B4-BE49-F238E27FC236}">
                <a16:creationId xmlns:a16="http://schemas.microsoft.com/office/drawing/2014/main" id="{DBB7CA5D-015D-4841-8985-A396B24FDBFC}"/>
              </a:ext>
            </a:extLst>
          </p:cNvPr>
          <p:cNvCxnSpPr>
            <a:cxnSpLocks/>
          </p:cNvCxnSpPr>
          <p:nvPr/>
        </p:nvCxnSpPr>
        <p:spPr>
          <a:xfrm flipV="1">
            <a:off x="1945179" y="4206241"/>
            <a:ext cx="2036619" cy="90212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FFB4EC-FBC9-4CDE-AA3C-D186BF411DBE}"/>
              </a:ext>
            </a:extLst>
          </p:cNvPr>
          <p:cNvSpPr txBox="1"/>
          <p:nvPr/>
        </p:nvSpPr>
        <p:spPr>
          <a:xfrm>
            <a:off x="4372495" y="221062"/>
            <a:ext cx="5985164" cy="6124754"/>
          </a:xfrm>
          <a:prstGeom prst="rect">
            <a:avLst/>
          </a:prstGeom>
          <a:noFill/>
        </p:spPr>
        <p:txBody>
          <a:bodyPr wrap="square" rtlCol="0">
            <a:spAutoFit/>
          </a:bodyPr>
          <a:lstStyle/>
          <a:p>
            <a:r>
              <a:rPr lang="en-US" sz="2800" b="1" dirty="0"/>
              <a:t> RESULTS </a:t>
            </a:r>
            <a:r>
              <a:rPr lang="zh-CN" altLang="en-US" sz="2000" b="1" dirty="0"/>
              <a:t>從兩方面分析結果：</a:t>
            </a:r>
            <a:endParaRPr lang="en-US" altLang="zh-CN" sz="2000" b="1" dirty="0"/>
          </a:p>
          <a:p>
            <a:r>
              <a:rPr lang="en-US" sz="2800" dirty="0"/>
              <a:t>- click-log analysis –to understand sequences of action</a:t>
            </a:r>
          </a:p>
          <a:p>
            <a:r>
              <a:rPr lang="en-US" altLang="zh-CN" sz="2800" dirty="0"/>
              <a:t>(</a:t>
            </a:r>
            <a:r>
              <a:rPr lang="zh-CN" altLang="en-US" sz="2800" dirty="0"/>
              <a:t>分析頁面點擊記錄，得出選擇順序</a:t>
            </a:r>
            <a:r>
              <a:rPr lang="en-US" altLang="zh-CN" sz="2800" dirty="0"/>
              <a:t>)</a:t>
            </a:r>
            <a:endParaRPr lang="en-US" sz="2800" dirty="0"/>
          </a:p>
          <a:p>
            <a:r>
              <a:rPr lang="en-US" altLang="zh-CN" sz="2800" dirty="0"/>
              <a:t>- </a:t>
            </a:r>
            <a:r>
              <a:rPr lang="en-US" sz="2800" dirty="0"/>
              <a:t>frequent </a:t>
            </a:r>
            <a:r>
              <a:rPr lang="en-US" sz="2800" dirty="0" err="1"/>
              <a:t>itemsets</a:t>
            </a:r>
            <a:r>
              <a:rPr lang="en-US" sz="2800" dirty="0"/>
              <a:t> –to find a relation between sequences of actions and how people perceive the default mode network</a:t>
            </a:r>
          </a:p>
          <a:p>
            <a:r>
              <a:rPr lang="en-US" sz="2800" dirty="0"/>
              <a:t>(</a:t>
            </a:r>
            <a:r>
              <a:rPr lang="zh-CN" altLang="en-US" sz="2800" dirty="0"/>
              <a:t>分析重複頻率，得出選擇順序的不同與對</a:t>
            </a:r>
            <a:r>
              <a:rPr lang="en-US" altLang="zh-CN" sz="2800" dirty="0"/>
              <a:t>DMN</a:t>
            </a:r>
            <a:r>
              <a:rPr lang="zh-CN" altLang="en-US" sz="2800" dirty="0"/>
              <a:t>理解程度之間的關係</a:t>
            </a:r>
            <a:r>
              <a:rPr lang="en-US" sz="2800" dirty="0"/>
              <a:t>)</a:t>
            </a:r>
          </a:p>
          <a:p>
            <a:endParaRPr lang="en-US" sz="2800" b="1" dirty="0"/>
          </a:p>
          <a:p>
            <a:r>
              <a:rPr lang="en-US" sz="2800" b="1" i="1" dirty="0"/>
              <a:t>7.1 User interaction analysis </a:t>
            </a:r>
          </a:p>
          <a:p>
            <a:r>
              <a:rPr lang="en-US" sz="2800" b="1" i="1" dirty="0"/>
              <a:t>7.2 How do people experience the DMN? </a:t>
            </a:r>
          </a:p>
        </p:txBody>
      </p:sp>
      <p:sp>
        <p:nvSpPr>
          <p:cNvPr id="6" name="Rectangle 5">
            <a:extLst>
              <a:ext uri="{FF2B5EF4-FFF2-40B4-BE49-F238E27FC236}">
                <a16:creationId xmlns:a16="http://schemas.microsoft.com/office/drawing/2014/main" id="{7EF1890F-82C2-4555-9957-43A1F81FDAD5}"/>
              </a:ext>
            </a:extLst>
          </p:cNvPr>
          <p:cNvSpPr/>
          <p:nvPr/>
        </p:nvSpPr>
        <p:spPr>
          <a:xfrm>
            <a:off x="4253346" y="221062"/>
            <a:ext cx="6359236"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315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FB4EC-FBC9-4CDE-AA3C-D186BF411DBE}"/>
              </a:ext>
            </a:extLst>
          </p:cNvPr>
          <p:cNvSpPr txBox="1"/>
          <p:nvPr/>
        </p:nvSpPr>
        <p:spPr>
          <a:xfrm>
            <a:off x="459971" y="221062"/>
            <a:ext cx="11272058" cy="6124754"/>
          </a:xfrm>
          <a:prstGeom prst="rect">
            <a:avLst/>
          </a:prstGeom>
          <a:noFill/>
        </p:spPr>
        <p:txBody>
          <a:bodyPr wrap="square" rtlCol="0">
            <a:spAutoFit/>
          </a:bodyPr>
          <a:lstStyle/>
          <a:p>
            <a:r>
              <a:rPr lang="en-US" sz="2800" b="1" dirty="0"/>
              <a:t> RESULTS </a:t>
            </a:r>
          </a:p>
          <a:p>
            <a:endParaRPr lang="en-US" sz="2800" b="1" dirty="0"/>
          </a:p>
          <a:p>
            <a:r>
              <a:rPr lang="en-US" sz="2800" dirty="0"/>
              <a:t>7.1 User interaction analysis</a:t>
            </a:r>
          </a:p>
          <a:p>
            <a:r>
              <a:rPr lang="en-US" sz="2800" dirty="0"/>
              <a:t> </a:t>
            </a:r>
            <a:r>
              <a:rPr lang="zh-CN" altLang="en-US" sz="2800" dirty="0"/>
              <a:t>點擊分佈在腦内區域和腦外區域，</a:t>
            </a:r>
            <a:endParaRPr lang="en-US" altLang="zh-CN" sz="2800" dirty="0"/>
          </a:p>
          <a:p>
            <a:r>
              <a:rPr lang="zh-CN" altLang="en-US" sz="2800" dirty="0"/>
              <a:t>腦内區域更爲頻繁。</a:t>
            </a:r>
            <a:endParaRPr lang="en-US" sz="2800" dirty="0"/>
          </a:p>
          <a:p>
            <a:endParaRPr lang="en-US"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r>
              <a:rPr lang="zh-CN" altLang="en-US" sz="2800" dirty="0"/>
              <a:t>根據問題與答案的數量可得出共有</a:t>
            </a:r>
            <a:r>
              <a:rPr lang="en-US" altLang="zh-CN" sz="2800" dirty="0"/>
              <a:t>12</a:t>
            </a:r>
            <a:r>
              <a:rPr lang="zh-CN" altLang="en-US" sz="2800" dirty="0"/>
              <a:t>種可能的組合方式。</a:t>
            </a:r>
            <a:endParaRPr lang="en-US" sz="2800" dirty="0"/>
          </a:p>
          <a:p>
            <a:r>
              <a:rPr lang="zh-CN" altLang="en-US" sz="2800" dirty="0"/>
              <a:t>實際收集到的數據占了其中的</a:t>
            </a:r>
            <a:r>
              <a:rPr lang="en-US" altLang="zh-CN" sz="2800" dirty="0"/>
              <a:t>10</a:t>
            </a:r>
            <a:r>
              <a:rPr lang="zh-CN" altLang="en-US" sz="2800" dirty="0"/>
              <a:t>種組合。</a:t>
            </a:r>
            <a:endParaRPr lang="en-US" sz="2800" dirty="0"/>
          </a:p>
        </p:txBody>
      </p:sp>
      <p:sp>
        <p:nvSpPr>
          <p:cNvPr id="6" name="Rectangle 5">
            <a:extLst>
              <a:ext uri="{FF2B5EF4-FFF2-40B4-BE49-F238E27FC236}">
                <a16:creationId xmlns:a16="http://schemas.microsoft.com/office/drawing/2014/main" id="{7EF1890F-82C2-4555-9957-43A1F81FDAD5}"/>
              </a:ext>
            </a:extLst>
          </p:cNvPr>
          <p:cNvSpPr/>
          <p:nvPr/>
        </p:nvSpPr>
        <p:spPr>
          <a:xfrm>
            <a:off x="340822" y="221062"/>
            <a:ext cx="11391207"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72B7AAD0-D2C8-4F56-AC8F-02B1FE8DA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233" y="964276"/>
            <a:ext cx="4589472" cy="4377650"/>
          </a:xfrm>
          <a:prstGeom prst="rect">
            <a:avLst/>
          </a:prstGeom>
        </p:spPr>
      </p:pic>
      <p:pic>
        <p:nvPicPr>
          <p:cNvPr id="7" name="Picture 6">
            <a:extLst>
              <a:ext uri="{FF2B5EF4-FFF2-40B4-BE49-F238E27FC236}">
                <a16:creationId xmlns:a16="http://schemas.microsoft.com/office/drawing/2014/main" id="{32BD5A2A-85DB-4468-A23F-E1AEDA087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75" y="2543695"/>
            <a:ext cx="4220022" cy="2648602"/>
          </a:xfrm>
          <a:prstGeom prst="rect">
            <a:avLst/>
          </a:prstGeom>
        </p:spPr>
      </p:pic>
    </p:spTree>
    <p:extLst>
      <p:ext uri="{BB962C8B-B14F-4D97-AF65-F5344CB8AC3E}">
        <p14:creationId xmlns:p14="http://schemas.microsoft.com/office/powerpoint/2010/main" val="330093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FB4EC-FBC9-4CDE-AA3C-D186BF411DBE}"/>
              </a:ext>
            </a:extLst>
          </p:cNvPr>
          <p:cNvSpPr txBox="1"/>
          <p:nvPr/>
        </p:nvSpPr>
        <p:spPr>
          <a:xfrm>
            <a:off x="390699" y="221062"/>
            <a:ext cx="11859490" cy="1323439"/>
          </a:xfrm>
          <a:prstGeom prst="rect">
            <a:avLst/>
          </a:prstGeom>
          <a:noFill/>
        </p:spPr>
        <p:txBody>
          <a:bodyPr wrap="square" rtlCol="0">
            <a:spAutoFit/>
          </a:bodyPr>
          <a:lstStyle/>
          <a:p>
            <a:r>
              <a:rPr lang="en-US" sz="2800" b="1" dirty="0"/>
              <a:t> RESULTS </a:t>
            </a:r>
            <a:r>
              <a:rPr lang="en-US" sz="2800" b="1" i="1" dirty="0"/>
              <a:t>7.2 How do people experience the DMN? </a:t>
            </a:r>
          </a:p>
          <a:p>
            <a:r>
              <a:rPr lang="zh-CN" altLang="en-US" sz="2400" dirty="0"/>
              <a:t>利用出現頻率最高的四種組合分析人對</a:t>
            </a:r>
            <a:r>
              <a:rPr lang="en-US" altLang="zh-CN" sz="2400" dirty="0"/>
              <a:t>DMN</a:t>
            </a:r>
            <a:r>
              <a:rPr lang="zh-CN" altLang="en-US" sz="2400" dirty="0"/>
              <a:t>的感知</a:t>
            </a:r>
            <a:endParaRPr lang="en-US" sz="2400" dirty="0"/>
          </a:p>
          <a:p>
            <a:r>
              <a:rPr lang="en-US" sz="2800" dirty="0"/>
              <a:t>(</a:t>
            </a:r>
            <a:r>
              <a:rPr lang="zh-CN" altLang="en-US" sz="2400" dirty="0"/>
              <a:t>回答</a:t>
            </a:r>
            <a:r>
              <a:rPr lang="en-US" altLang="zh-CN" sz="2800" dirty="0"/>
              <a:t>Which elements describe better your personal experience of the DMN?</a:t>
            </a:r>
            <a:r>
              <a:rPr lang="en-US" sz="2800" dirty="0"/>
              <a:t>) </a:t>
            </a:r>
          </a:p>
        </p:txBody>
      </p:sp>
      <p:sp>
        <p:nvSpPr>
          <p:cNvPr id="6" name="Rectangle 5">
            <a:extLst>
              <a:ext uri="{FF2B5EF4-FFF2-40B4-BE49-F238E27FC236}">
                <a16:creationId xmlns:a16="http://schemas.microsoft.com/office/drawing/2014/main" id="{7EF1890F-82C2-4555-9957-43A1F81FDAD5}"/>
              </a:ext>
            </a:extLst>
          </p:cNvPr>
          <p:cNvSpPr/>
          <p:nvPr/>
        </p:nvSpPr>
        <p:spPr>
          <a:xfrm>
            <a:off x="390699" y="221062"/>
            <a:ext cx="11486802"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241C093-9AA4-4964-906E-65EAFC499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99" y="1622728"/>
            <a:ext cx="11486802" cy="5014210"/>
          </a:xfrm>
          <a:prstGeom prst="rect">
            <a:avLst/>
          </a:prstGeom>
        </p:spPr>
      </p:pic>
    </p:spTree>
    <p:extLst>
      <p:ext uri="{BB962C8B-B14F-4D97-AF65-F5344CB8AC3E}">
        <p14:creationId xmlns:p14="http://schemas.microsoft.com/office/powerpoint/2010/main" val="113040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DE1246-8BF2-4EB7-973B-BA097F44BA1B}"/>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solidFill>
                  <a:schemeClr val="bg2">
                    <a:lumMod val="75000"/>
                  </a:schemeClr>
                </a:solidFill>
              </a:rPr>
              <a:t>Relate Work</a:t>
            </a:r>
          </a:p>
          <a:p>
            <a:r>
              <a:rPr lang="en-US" sz="2000" dirty="0">
                <a:solidFill>
                  <a:schemeClr val="bg2">
                    <a:lumMod val="75000"/>
                  </a:schemeClr>
                </a:solidFill>
              </a:rPr>
              <a:t>2. Related Work</a:t>
            </a:r>
          </a:p>
          <a:p>
            <a:r>
              <a:rPr lang="en-US" sz="2000" dirty="0">
                <a:solidFill>
                  <a:schemeClr val="bg2">
                    <a:lumMod val="75000"/>
                  </a:schemeClr>
                </a:solidFill>
              </a:rPr>
              <a:t>3. Default Mode Network</a:t>
            </a:r>
          </a:p>
          <a:p>
            <a:r>
              <a:rPr lang="en-US" sz="3600" dirty="0" err="1">
                <a:solidFill>
                  <a:schemeClr val="bg2">
                    <a:lumMod val="75000"/>
                  </a:schemeClr>
                </a:solidFill>
              </a:rPr>
              <a:t>Methode</a:t>
            </a:r>
            <a:endParaRPr lang="en-US" sz="3600" dirty="0">
              <a:solidFill>
                <a:schemeClr val="bg2">
                  <a:lumMod val="75000"/>
                </a:schemeClr>
              </a:solidFill>
            </a:endParaRPr>
          </a:p>
          <a:p>
            <a:r>
              <a:rPr lang="en-US" sz="2000" dirty="0">
                <a:solidFill>
                  <a:schemeClr val="bg2">
                    <a:lumMod val="75000"/>
                  </a:schemeClr>
                </a:solidFill>
              </a:rPr>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t>Conclusions</a:t>
            </a:r>
          </a:p>
          <a:p>
            <a:r>
              <a:rPr lang="en-US" sz="2000" dirty="0"/>
              <a:t>8.Conclusion</a:t>
            </a:r>
          </a:p>
        </p:txBody>
      </p:sp>
      <p:cxnSp>
        <p:nvCxnSpPr>
          <p:cNvPr id="3" name="Connector: Elbow 2">
            <a:extLst>
              <a:ext uri="{FF2B5EF4-FFF2-40B4-BE49-F238E27FC236}">
                <a16:creationId xmlns:a16="http://schemas.microsoft.com/office/drawing/2014/main" id="{539020DD-1DA8-4E2D-8A33-5A378FD1CB8A}"/>
              </a:ext>
            </a:extLst>
          </p:cNvPr>
          <p:cNvCxnSpPr>
            <a:cxnSpLocks/>
          </p:cNvCxnSpPr>
          <p:nvPr/>
        </p:nvCxnSpPr>
        <p:spPr>
          <a:xfrm flipV="1">
            <a:off x="2211185" y="4006735"/>
            <a:ext cx="1961804" cy="1949527"/>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EFE6AE-75FB-4C9A-A191-4DAA52894B8F}"/>
              </a:ext>
            </a:extLst>
          </p:cNvPr>
          <p:cNvSpPr txBox="1"/>
          <p:nvPr/>
        </p:nvSpPr>
        <p:spPr>
          <a:xfrm>
            <a:off x="4663438" y="259242"/>
            <a:ext cx="7273637" cy="6555641"/>
          </a:xfrm>
          <a:prstGeom prst="rect">
            <a:avLst/>
          </a:prstGeom>
          <a:noFill/>
        </p:spPr>
        <p:txBody>
          <a:bodyPr wrap="square" rtlCol="0">
            <a:spAutoFit/>
          </a:bodyPr>
          <a:lstStyle/>
          <a:p>
            <a:r>
              <a:rPr lang="en-US" sz="2800" b="1" i="1" dirty="0"/>
              <a:t>CONCLUSIONS</a:t>
            </a:r>
          </a:p>
          <a:p>
            <a:r>
              <a:rPr lang="en-US" sz="2800" b="1" i="1" dirty="0"/>
              <a:t>- Default Stories:</a:t>
            </a:r>
          </a:p>
          <a:p>
            <a:r>
              <a:rPr lang="en-US" sz="2800" i="1" dirty="0"/>
              <a:t> a work in progress </a:t>
            </a:r>
            <a:r>
              <a:rPr lang="en-US" sz="2800" b="1" i="1" dirty="0"/>
              <a:t>interactive documentary </a:t>
            </a:r>
            <a:r>
              <a:rPr lang="en-US" sz="2800" i="1" dirty="0"/>
              <a:t>with the purpose to </a:t>
            </a:r>
            <a:r>
              <a:rPr lang="en-US" sz="2800" b="1" i="1" dirty="0"/>
              <a:t>engage non-expert public with a scientific concept </a:t>
            </a:r>
            <a:r>
              <a:rPr lang="en-US" sz="2800" i="1" dirty="0"/>
              <a:t>–the default mode network– by means of </a:t>
            </a:r>
            <a:r>
              <a:rPr lang="en-US" sz="2800" i="1" u="sng" dirty="0"/>
              <a:t>interacting with an aesthetic experience</a:t>
            </a:r>
            <a:r>
              <a:rPr lang="en-US" sz="2800" i="1" dirty="0"/>
              <a:t>.</a:t>
            </a:r>
          </a:p>
          <a:p>
            <a:r>
              <a:rPr lang="en-US" sz="2800" i="1" dirty="0"/>
              <a:t>- </a:t>
            </a:r>
            <a:r>
              <a:rPr lang="en-US" sz="2800" i="1" dirty="0" err="1"/>
              <a:t>Fututre</a:t>
            </a:r>
            <a:r>
              <a:rPr lang="en-US" sz="2800" i="1" dirty="0"/>
              <a:t> work (evaluations):</a:t>
            </a:r>
          </a:p>
          <a:p>
            <a:r>
              <a:rPr lang="en-US" sz="2800" i="1" dirty="0"/>
              <a:t>Make use of the interactions pattern to design a more personalized experience for this Sci-Art project</a:t>
            </a:r>
          </a:p>
          <a:p>
            <a:r>
              <a:rPr lang="en-US" sz="2800" i="1" dirty="0"/>
              <a:t>- In term of research: Incorporate Design-Based Research for Sci-Art domain(get to know the participant perceptions with unguided discussions)</a:t>
            </a:r>
          </a:p>
        </p:txBody>
      </p:sp>
      <p:sp>
        <p:nvSpPr>
          <p:cNvPr id="6" name="Rectangle 5">
            <a:extLst>
              <a:ext uri="{FF2B5EF4-FFF2-40B4-BE49-F238E27FC236}">
                <a16:creationId xmlns:a16="http://schemas.microsoft.com/office/drawing/2014/main" id="{4E484BCF-989B-4E23-B971-9ACDDFF1C7D9}"/>
              </a:ext>
            </a:extLst>
          </p:cNvPr>
          <p:cNvSpPr/>
          <p:nvPr/>
        </p:nvSpPr>
        <p:spPr>
          <a:xfrm>
            <a:off x="4322618" y="221061"/>
            <a:ext cx="7614458"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1366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62522C-7720-440C-8F40-05667DF17AB4}"/>
              </a:ext>
            </a:extLst>
          </p:cNvPr>
          <p:cNvSpPr txBox="1"/>
          <p:nvPr/>
        </p:nvSpPr>
        <p:spPr>
          <a:xfrm>
            <a:off x="399012" y="551289"/>
            <a:ext cx="3125585" cy="5755422"/>
          </a:xfrm>
          <a:prstGeom prst="rect">
            <a:avLst/>
          </a:prstGeom>
          <a:noFill/>
        </p:spPr>
        <p:txBody>
          <a:bodyPr wrap="square" rtlCol="0">
            <a:spAutoFit/>
          </a:bodyPr>
          <a:lstStyle/>
          <a:p>
            <a:r>
              <a:rPr lang="en-US" sz="3600" dirty="0"/>
              <a:t>Abstract</a:t>
            </a:r>
          </a:p>
          <a:p>
            <a:r>
              <a:rPr lang="en-US" sz="2000" dirty="0"/>
              <a:t>Abstract</a:t>
            </a:r>
          </a:p>
          <a:p>
            <a:r>
              <a:rPr lang="en-US" sz="3600" dirty="0"/>
              <a:t>Introduction</a:t>
            </a:r>
          </a:p>
          <a:p>
            <a:r>
              <a:rPr lang="en-US" sz="2000" dirty="0"/>
              <a:t>1. Introduction</a:t>
            </a:r>
          </a:p>
          <a:p>
            <a:r>
              <a:rPr lang="en-US" sz="3600" dirty="0"/>
              <a:t>Relate Work</a:t>
            </a:r>
          </a:p>
          <a:p>
            <a:r>
              <a:rPr lang="en-US" sz="2000" dirty="0"/>
              <a:t>2. Related Work</a:t>
            </a:r>
          </a:p>
          <a:p>
            <a:r>
              <a:rPr lang="en-US" sz="2000" dirty="0"/>
              <a:t>3. Default Mode Network</a:t>
            </a:r>
          </a:p>
          <a:p>
            <a:r>
              <a:rPr lang="en-US" sz="3600" dirty="0" err="1"/>
              <a:t>Methode</a:t>
            </a:r>
            <a:endParaRPr lang="en-US" sz="3600" dirty="0"/>
          </a:p>
          <a:p>
            <a:r>
              <a:rPr lang="en-US" sz="2000" dirty="0"/>
              <a:t>4. Design Goals</a:t>
            </a:r>
          </a:p>
          <a:p>
            <a:r>
              <a:rPr lang="en-US" sz="2000" dirty="0"/>
              <a:t>5. Default Stories</a:t>
            </a:r>
          </a:p>
          <a:p>
            <a:r>
              <a:rPr lang="en-US" sz="2000" dirty="0"/>
              <a:t>6. Evaluation</a:t>
            </a:r>
          </a:p>
          <a:p>
            <a:r>
              <a:rPr lang="en-US" sz="2000" dirty="0"/>
              <a:t>7. Results</a:t>
            </a:r>
          </a:p>
          <a:p>
            <a:r>
              <a:rPr lang="en-US" sz="3600" dirty="0"/>
              <a:t>Conclusions</a:t>
            </a:r>
          </a:p>
          <a:p>
            <a:r>
              <a:rPr lang="en-US" sz="2000" dirty="0"/>
              <a:t>8.Conclusion</a:t>
            </a:r>
          </a:p>
        </p:txBody>
      </p:sp>
    </p:spTree>
    <p:extLst>
      <p:ext uri="{BB962C8B-B14F-4D97-AF65-F5344CB8AC3E}">
        <p14:creationId xmlns:p14="http://schemas.microsoft.com/office/powerpoint/2010/main" val="311910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DA1A00-1BE7-4C27-94BB-BBBC35F1EE69}"/>
              </a:ext>
            </a:extLst>
          </p:cNvPr>
          <p:cNvSpPr txBox="1"/>
          <p:nvPr/>
        </p:nvSpPr>
        <p:spPr>
          <a:xfrm>
            <a:off x="4395830" y="151178"/>
            <a:ext cx="6764005" cy="6678751"/>
          </a:xfrm>
          <a:prstGeom prst="rect">
            <a:avLst/>
          </a:prstGeom>
          <a:noFill/>
        </p:spPr>
        <p:txBody>
          <a:bodyPr wrap="square" rtlCol="0">
            <a:spAutoFit/>
          </a:bodyPr>
          <a:lstStyle/>
          <a:p>
            <a:r>
              <a:rPr lang="en-US" sz="2800" b="1" dirty="0"/>
              <a:t>Default Mode Network(DMN)</a:t>
            </a:r>
          </a:p>
          <a:p>
            <a:r>
              <a:rPr lang="en-US" sz="2800" dirty="0"/>
              <a:t>- A complex neural network;</a:t>
            </a:r>
          </a:p>
          <a:p>
            <a:r>
              <a:rPr lang="zh-CN" altLang="en-US" sz="2000" dirty="0"/>
              <a:t>神游時負責運作的神經網路</a:t>
            </a:r>
            <a:endParaRPr lang="en-US" sz="2000" dirty="0"/>
          </a:p>
          <a:p>
            <a:r>
              <a:rPr lang="en-US" sz="2800" b="1" i="1" u="sng" dirty="0"/>
              <a:t>Default Stories </a:t>
            </a:r>
          </a:p>
          <a:p>
            <a:r>
              <a:rPr lang="en-US" sz="2800" dirty="0"/>
              <a:t>- To introduce novel scientific finding to non-expert audience; </a:t>
            </a:r>
            <a:r>
              <a:rPr lang="zh-CN" altLang="en-US" sz="2000" dirty="0"/>
              <a:t>非專業人士也可以理解科技新發現</a:t>
            </a:r>
            <a:endParaRPr lang="en-US" sz="2000" dirty="0"/>
          </a:p>
          <a:p>
            <a:r>
              <a:rPr lang="en-US" sz="2800" dirty="0"/>
              <a:t>- Motivated by related works that combine science and art; </a:t>
            </a:r>
            <a:r>
              <a:rPr lang="zh-CN" altLang="en-US" sz="2000" dirty="0"/>
              <a:t>從結合科技與藝術的作品得到啓發</a:t>
            </a:r>
            <a:endParaRPr lang="en-US" sz="2000" dirty="0"/>
          </a:p>
          <a:p>
            <a:r>
              <a:rPr lang="en-US" altLang="zh-CN" sz="2800" dirty="0"/>
              <a:t>- </a:t>
            </a:r>
            <a:r>
              <a:rPr lang="en-US" sz="2800" dirty="0"/>
              <a:t>A web interactive documentary </a:t>
            </a:r>
          </a:p>
          <a:p>
            <a:r>
              <a:rPr lang="en-US" altLang="zh-CN" sz="3600" dirty="0"/>
              <a:t> </a:t>
            </a:r>
            <a:r>
              <a:rPr lang="zh-CN" altLang="en-US" sz="2000" dirty="0"/>
              <a:t>一個網路互動紀錄片</a:t>
            </a:r>
            <a:endParaRPr lang="en-US" sz="2000" dirty="0"/>
          </a:p>
          <a:p>
            <a:pPr marL="457200" indent="-457200">
              <a:buFontTx/>
              <a:buChar char="-"/>
            </a:pPr>
            <a:r>
              <a:rPr lang="en-US" sz="2400" dirty="0"/>
              <a:t>“….This work will serve as a starting point for new projects that present complex scientific research to non-expert public, by using interactive web experiences. ”</a:t>
            </a:r>
          </a:p>
          <a:p>
            <a:r>
              <a:rPr lang="zh-CN" altLang="en-US" sz="2000" dirty="0"/>
              <a:t>利用</a:t>
            </a:r>
            <a:r>
              <a:rPr lang="zh-CN" altLang="en-US" sz="2000" u="sng" dirty="0"/>
              <a:t>互動網頁體驗</a:t>
            </a:r>
            <a:r>
              <a:rPr lang="zh-CN" altLang="en-US" sz="2000" dirty="0"/>
              <a:t>將</a:t>
            </a:r>
            <a:r>
              <a:rPr lang="zh-CN" altLang="en-US" sz="2000" u="sng" dirty="0"/>
              <a:t>複雜的科學研究</a:t>
            </a:r>
            <a:r>
              <a:rPr lang="zh-CN" altLang="en-US" sz="2000" dirty="0"/>
              <a:t>展示給</a:t>
            </a:r>
            <a:r>
              <a:rPr lang="zh-CN" altLang="en-US" sz="2000" u="sng" dirty="0"/>
              <a:t>非專業人群</a:t>
            </a:r>
            <a:r>
              <a:rPr lang="zh-CN" altLang="en-US" sz="2000" dirty="0"/>
              <a:t>的新型研究項目的出發點</a:t>
            </a:r>
            <a:endParaRPr lang="en-US" sz="2000" dirty="0"/>
          </a:p>
        </p:txBody>
      </p:sp>
      <p:cxnSp>
        <p:nvCxnSpPr>
          <p:cNvPr id="13" name="Connector: Elbow 12">
            <a:extLst>
              <a:ext uri="{FF2B5EF4-FFF2-40B4-BE49-F238E27FC236}">
                <a16:creationId xmlns:a16="http://schemas.microsoft.com/office/drawing/2014/main" id="{27E7706E-3099-4182-81FE-0BF1CD823ED9}"/>
              </a:ext>
            </a:extLst>
          </p:cNvPr>
          <p:cNvCxnSpPr>
            <a:cxnSpLocks/>
          </p:cNvCxnSpPr>
          <p:nvPr/>
        </p:nvCxnSpPr>
        <p:spPr>
          <a:xfrm>
            <a:off x="2148840" y="1317767"/>
            <a:ext cx="2003367" cy="81384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FF1BCE-13AB-4B5E-8FF6-10EC95477871}"/>
              </a:ext>
            </a:extLst>
          </p:cNvPr>
          <p:cNvSpPr/>
          <p:nvPr/>
        </p:nvSpPr>
        <p:spPr>
          <a:xfrm>
            <a:off x="4322618" y="221061"/>
            <a:ext cx="6666807"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359B1110-4D0E-4D4D-AED0-64755565F0EA}"/>
              </a:ext>
            </a:extLst>
          </p:cNvPr>
          <p:cNvSpPr txBox="1"/>
          <p:nvPr/>
        </p:nvSpPr>
        <p:spPr>
          <a:xfrm>
            <a:off x="399012" y="551289"/>
            <a:ext cx="3125585" cy="5755422"/>
          </a:xfrm>
          <a:prstGeom prst="rect">
            <a:avLst/>
          </a:prstGeom>
          <a:noFill/>
        </p:spPr>
        <p:txBody>
          <a:bodyPr wrap="square" rtlCol="0">
            <a:spAutoFit/>
          </a:bodyPr>
          <a:lstStyle/>
          <a:p>
            <a:r>
              <a:rPr lang="en-US" sz="3600" dirty="0"/>
              <a:t>Abstract</a:t>
            </a:r>
          </a:p>
          <a:p>
            <a:r>
              <a:rPr lang="en-US" sz="2000" dirty="0"/>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solidFill>
                  <a:schemeClr val="bg2">
                    <a:lumMod val="75000"/>
                  </a:schemeClr>
                </a:solidFill>
              </a:rPr>
              <a:t>Relate Work</a:t>
            </a:r>
          </a:p>
          <a:p>
            <a:r>
              <a:rPr lang="en-US" sz="2000" dirty="0">
                <a:solidFill>
                  <a:schemeClr val="bg2">
                    <a:lumMod val="75000"/>
                  </a:schemeClr>
                </a:solidFill>
              </a:rPr>
              <a:t>2. Related Work</a:t>
            </a:r>
          </a:p>
          <a:p>
            <a:r>
              <a:rPr lang="en-US" sz="2000" dirty="0">
                <a:solidFill>
                  <a:schemeClr val="bg2">
                    <a:lumMod val="75000"/>
                  </a:schemeClr>
                </a:solidFill>
              </a:rPr>
              <a:t>3. Default Mode Network</a:t>
            </a:r>
          </a:p>
          <a:p>
            <a:r>
              <a:rPr lang="en-US" sz="3600" dirty="0" err="1">
                <a:solidFill>
                  <a:schemeClr val="bg2">
                    <a:lumMod val="75000"/>
                  </a:schemeClr>
                </a:solidFill>
              </a:rPr>
              <a:t>Methode</a:t>
            </a:r>
            <a:endParaRPr lang="en-US" sz="3600" dirty="0">
              <a:solidFill>
                <a:schemeClr val="bg2">
                  <a:lumMod val="75000"/>
                </a:schemeClr>
              </a:solidFill>
            </a:endParaRPr>
          </a:p>
          <a:p>
            <a:r>
              <a:rPr lang="en-US" sz="2000" dirty="0">
                <a:solidFill>
                  <a:schemeClr val="bg2">
                    <a:lumMod val="75000"/>
                  </a:schemeClr>
                </a:solidFill>
              </a:rPr>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spTree>
    <p:extLst>
      <p:ext uri="{BB962C8B-B14F-4D97-AF65-F5344CB8AC3E}">
        <p14:creationId xmlns:p14="http://schemas.microsoft.com/office/powerpoint/2010/main" val="335854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Elbow 2">
            <a:extLst>
              <a:ext uri="{FF2B5EF4-FFF2-40B4-BE49-F238E27FC236}">
                <a16:creationId xmlns:a16="http://schemas.microsoft.com/office/drawing/2014/main" id="{548794FE-FB84-4328-AC26-67C821CC5748}"/>
              </a:ext>
            </a:extLst>
          </p:cNvPr>
          <p:cNvCxnSpPr>
            <a:cxnSpLocks/>
          </p:cNvCxnSpPr>
          <p:nvPr/>
        </p:nvCxnSpPr>
        <p:spPr>
          <a:xfrm>
            <a:off x="2286000" y="2182287"/>
            <a:ext cx="2003367" cy="81384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D68EED9-6DF2-4EBA-8DD4-3835A20F6F5A}"/>
              </a:ext>
            </a:extLst>
          </p:cNvPr>
          <p:cNvSpPr txBox="1"/>
          <p:nvPr/>
        </p:nvSpPr>
        <p:spPr>
          <a:xfrm>
            <a:off x="4663439" y="553570"/>
            <a:ext cx="5985164" cy="5262979"/>
          </a:xfrm>
          <a:prstGeom prst="rect">
            <a:avLst/>
          </a:prstGeom>
          <a:noFill/>
        </p:spPr>
        <p:txBody>
          <a:bodyPr wrap="square" rtlCol="0">
            <a:spAutoFit/>
          </a:bodyPr>
          <a:lstStyle/>
          <a:p>
            <a:r>
              <a:rPr lang="zh-CN" altLang="en-US" sz="2800" dirty="0"/>
              <a:t>每個人都經歷過某種程度的心智游移的狀態（白日夢）。</a:t>
            </a:r>
            <a:endParaRPr lang="en-US" altLang="zh-CN" sz="2800" dirty="0"/>
          </a:p>
          <a:p>
            <a:r>
              <a:rPr lang="zh-CN" altLang="en-US" sz="2800" dirty="0"/>
              <a:t>神經科學發現在這樣的狀態時，大腦對應區域内的一個複雜的神經網絡</a:t>
            </a:r>
            <a:r>
              <a:rPr lang="en-US" altLang="zh-CN" sz="2800" dirty="0"/>
              <a:t>(</a:t>
            </a:r>
            <a:r>
              <a:rPr lang="en-US" altLang="zh-CN" sz="2800" u="sng" dirty="0">
                <a:hlinkClick r:id="rId2"/>
              </a:rPr>
              <a:t>Default Mode Network(DMN)</a:t>
            </a:r>
            <a:endParaRPr lang="en-US" altLang="zh-CN" sz="2800" u="sng" dirty="0"/>
          </a:p>
          <a:p>
            <a:r>
              <a:rPr lang="zh-CN" altLang="en-US" sz="2800" u="sng" dirty="0"/>
              <a:t>預設模式網路</a:t>
            </a:r>
            <a:r>
              <a:rPr lang="en-US" altLang="zh-CN" sz="2800" dirty="0"/>
              <a:t>)</a:t>
            </a:r>
            <a:r>
              <a:rPr lang="zh-CN" altLang="en-US" sz="2800" dirty="0"/>
              <a:t>會永久地活動，這樣的活動可以被形容為</a:t>
            </a:r>
            <a:r>
              <a:rPr lang="en-US" altLang="zh-CN" sz="2800" dirty="0" err="1"/>
              <a:t>ming</a:t>
            </a:r>
            <a:r>
              <a:rPr lang="en-US" altLang="zh-CN" sz="2800" dirty="0"/>
              <a:t>-wandering</a:t>
            </a:r>
            <a:r>
              <a:rPr lang="zh-CN" altLang="en-US" sz="2800" dirty="0"/>
              <a:t>，即白日夢。</a:t>
            </a:r>
            <a:endParaRPr lang="en-US" altLang="zh-CN" sz="2800" dirty="0"/>
          </a:p>
          <a:p>
            <a:endParaRPr lang="en-US" altLang="zh-CN" sz="2800" dirty="0"/>
          </a:p>
          <a:p>
            <a:r>
              <a:rPr lang="zh-CN" altLang="en-US" sz="2800" dirty="0"/>
              <a:t>本論文的目的在於通過製作一個浸入式紀錄片</a:t>
            </a:r>
            <a:r>
              <a:rPr lang="en-US" altLang="zh-CN" sz="2800" i="1" dirty="0"/>
              <a:t>Default Stories</a:t>
            </a:r>
            <a:r>
              <a:rPr lang="zh-CN" altLang="en-US" sz="2800" dirty="0"/>
              <a:t>讓非專業人士理解</a:t>
            </a:r>
            <a:r>
              <a:rPr lang="en-US" altLang="zh-CN" sz="2800" dirty="0"/>
              <a:t>DMN</a:t>
            </a:r>
            <a:r>
              <a:rPr lang="zh-CN" altLang="en-US" sz="2800" dirty="0"/>
              <a:t>的概念。</a:t>
            </a:r>
            <a:endParaRPr lang="en-US" altLang="zh-CN" sz="2800" dirty="0"/>
          </a:p>
        </p:txBody>
      </p:sp>
      <p:sp>
        <p:nvSpPr>
          <p:cNvPr id="6" name="Rectangle 5">
            <a:extLst>
              <a:ext uri="{FF2B5EF4-FFF2-40B4-BE49-F238E27FC236}">
                <a16:creationId xmlns:a16="http://schemas.microsoft.com/office/drawing/2014/main" id="{D33D4674-AF08-4702-9696-02897EF202BD}"/>
              </a:ext>
            </a:extLst>
          </p:cNvPr>
          <p:cNvSpPr/>
          <p:nvPr/>
        </p:nvSpPr>
        <p:spPr>
          <a:xfrm>
            <a:off x="4322618" y="221061"/>
            <a:ext cx="6666807"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091E530-6A00-49F8-B4F1-B7B530C4680A}"/>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t>Introduction</a:t>
            </a:r>
          </a:p>
          <a:p>
            <a:r>
              <a:rPr lang="en-US" sz="2000" dirty="0"/>
              <a:t>1. Introduction</a:t>
            </a:r>
          </a:p>
          <a:p>
            <a:r>
              <a:rPr lang="en-US" sz="3600" dirty="0">
                <a:solidFill>
                  <a:schemeClr val="bg2">
                    <a:lumMod val="75000"/>
                  </a:schemeClr>
                </a:solidFill>
              </a:rPr>
              <a:t>Relate Work</a:t>
            </a:r>
          </a:p>
          <a:p>
            <a:r>
              <a:rPr lang="en-US" sz="2000" dirty="0">
                <a:solidFill>
                  <a:schemeClr val="bg2">
                    <a:lumMod val="75000"/>
                  </a:schemeClr>
                </a:solidFill>
              </a:rPr>
              <a:t>2. Related Work</a:t>
            </a:r>
          </a:p>
          <a:p>
            <a:r>
              <a:rPr lang="en-US" sz="2000" dirty="0">
                <a:solidFill>
                  <a:schemeClr val="bg2">
                    <a:lumMod val="75000"/>
                  </a:schemeClr>
                </a:solidFill>
              </a:rPr>
              <a:t>3. Default Mode Network</a:t>
            </a:r>
          </a:p>
          <a:p>
            <a:r>
              <a:rPr lang="en-US" sz="3600" dirty="0" err="1">
                <a:solidFill>
                  <a:schemeClr val="bg2">
                    <a:lumMod val="75000"/>
                  </a:schemeClr>
                </a:solidFill>
              </a:rPr>
              <a:t>Methode</a:t>
            </a:r>
            <a:endParaRPr lang="en-US" sz="3600" dirty="0">
              <a:solidFill>
                <a:schemeClr val="bg2">
                  <a:lumMod val="75000"/>
                </a:schemeClr>
              </a:solidFill>
            </a:endParaRPr>
          </a:p>
          <a:p>
            <a:r>
              <a:rPr lang="en-US" sz="2000" dirty="0">
                <a:solidFill>
                  <a:schemeClr val="bg2">
                    <a:lumMod val="75000"/>
                  </a:schemeClr>
                </a:solidFill>
              </a:rPr>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spTree>
    <p:extLst>
      <p:ext uri="{BB962C8B-B14F-4D97-AF65-F5344CB8AC3E}">
        <p14:creationId xmlns:p14="http://schemas.microsoft.com/office/powerpoint/2010/main" val="46298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Elbow 2">
            <a:extLst>
              <a:ext uri="{FF2B5EF4-FFF2-40B4-BE49-F238E27FC236}">
                <a16:creationId xmlns:a16="http://schemas.microsoft.com/office/drawing/2014/main" id="{C2159936-AEAD-40EB-8FCF-A12C879FE769}"/>
              </a:ext>
            </a:extLst>
          </p:cNvPr>
          <p:cNvCxnSpPr>
            <a:cxnSpLocks/>
          </p:cNvCxnSpPr>
          <p:nvPr/>
        </p:nvCxnSpPr>
        <p:spPr>
          <a:xfrm>
            <a:off x="2853342" y="3035349"/>
            <a:ext cx="1458885" cy="81384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3C12D0-41D2-45C7-A64A-DEF69D90C14D}"/>
              </a:ext>
            </a:extLst>
          </p:cNvPr>
          <p:cNvSpPr txBox="1"/>
          <p:nvPr/>
        </p:nvSpPr>
        <p:spPr>
          <a:xfrm>
            <a:off x="4663438" y="221061"/>
            <a:ext cx="7406641" cy="6309420"/>
          </a:xfrm>
          <a:prstGeom prst="rect">
            <a:avLst/>
          </a:prstGeom>
          <a:noFill/>
        </p:spPr>
        <p:txBody>
          <a:bodyPr wrap="square" rtlCol="0">
            <a:spAutoFit/>
          </a:bodyPr>
          <a:lstStyle/>
          <a:p>
            <a:r>
              <a:rPr lang="zh-CN" altLang="en-US" sz="2800" b="1" dirty="0"/>
              <a:t>藝術與科學的跨領域項目</a:t>
            </a:r>
            <a:endParaRPr lang="en-US" altLang="zh-CN" sz="2800" b="1" dirty="0"/>
          </a:p>
          <a:p>
            <a:r>
              <a:rPr lang="en-US" altLang="zh-CN" sz="2400" dirty="0"/>
              <a:t>-</a:t>
            </a:r>
            <a:r>
              <a:rPr lang="zh-CN" altLang="en-US" sz="2400" dirty="0"/>
              <a:t>利用新的數位方式講述真實的故事，如</a:t>
            </a:r>
            <a:r>
              <a:rPr lang="en-US" altLang="zh-CN" sz="2400" dirty="0"/>
              <a:t>Interactive Documentary.</a:t>
            </a:r>
          </a:p>
          <a:p>
            <a:r>
              <a:rPr lang="en-US" altLang="zh-CN" sz="3200" dirty="0"/>
              <a:t>Sci-Art: </a:t>
            </a:r>
            <a:r>
              <a:rPr lang="en-US" altLang="zh-CN" sz="2400" dirty="0"/>
              <a:t>interaction between arts, sciences and technologies(</a:t>
            </a:r>
            <a:r>
              <a:rPr lang="en-US" altLang="zh-CN" sz="2400" u="sng" dirty="0"/>
              <a:t>new media, digital art and interactive art</a:t>
            </a:r>
            <a:r>
              <a:rPr lang="en-US" altLang="zh-CN" sz="2400" dirty="0"/>
              <a:t>)</a:t>
            </a:r>
          </a:p>
          <a:p>
            <a:r>
              <a:rPr lang="en-US" altLang="zh-CN" sz="3200" dirty="0"/>
              <a:t>“</a:t>
            </a:r>
            <a:r>
              <a:rPr lang="en-US" altLang="zh-CN" sz="3200" i="1" dirty="0"/>
              <a:t>I-dos</a:t>
            </a:r>
            <a:r>
              <a:rPr lang="en-US" altLang="zh-CN" sz="3200" dirty="0"/>
              <a:t>”</a:t>
            </a:r>
            <a:r>
              <a:rPr lang="zh-CN" altLang="en-US" sz="3200" dirty="0"/>
              <a:t> </a:t>
            </a:r>
            <a:r>
              <a:rPr lang="en-US" altLang="zh-CN" sz="3200" dirty="0"/>
              <a:t>or “</a:t>
            </a:r>
            <a:r>
              <a:rPr lang="en-US" altLang="zh-CN" sz="3200" i="1" dirty="0"/>
              <a:t>interactive narratives</a:t>
            </a:r>
            <a:r>
              <a:rPr lang="en-US" altLang="zh-CN" sz="3200" dirty="0"/>
              <a:t>”?</a:t>
            </a:r>
          </a:p>
          <a:p>
            <a:r>
              <a:rPr lang="en-US" altLang="zh-CN" sz="2400" i="1" dirty="0"/>
              <a:t>“I-dos”: </a:t>
            </a:r>
            <a:r>
              <a:rPr lang="en-US" altLang="zh-CN" sz="2400" dirty="0"/>
              <a:t>A form of nonfiction narrative that uses action and choice, immersion and enacted perception as ways to </a:t>
            </a:r>
            <a:r>
              <a:rPr lang="en-US" altLang="zh-CN" sz="2400" u="sng" dirty="0"/>
              <a:t>construct</a:t>
            </a:r>
            <a:r>
              <a:rPr lang="en-US" altLang="zh-CN" sz="2400" dirty="0"/>
              <a:t> the real, rather than represent it. </a:t>
            </a:r>
            <a:r>
              <a:rPr lang="en-US" altLang="zh-CN" sz="2400" dirty="0">
                <a:solidFill>
                  <a:schemeClr val="bg2">
                    <a:lumMod val="75000"/>
                  </a:schemeClr>
                </a:solidFill>
              </a:rPr>
              <a:t>(J. Aston and S. </a:t>
            </a:r>
            <a:r>
              <a:rPr lang="en-US" altLang="zh-CN" sz="2400" dirty="0" err="1">
                <a:solidFill>
                  <a:schemeClr val="bg2">
                    <a:lumMod val="75000"/>
                  </a:schemeClr>
                </a:solidFill>
              </a:rPr>
              <a:t>Gaudenzi</a:t>
            </a:r>
            <a:r>
              <a:rPr lang="en-US" altLang="zh-CN" sz="2400" dirty="0">
                <a:solidFill>
                  <a:schemeClr val="bg2">
                    <a:lumMod val="75000"/>
                  </a:schemeClr>
                </a:solidFill>
              </a:rPr>
              <a:t>, “Interactive documentary: setting the field”, Studies in Documentary Film, vol. 6, no. 2, pp. 125-139, 2012.) </a:t>
            </a:r>
            <a:endParaRPr lang="en-US" altLang="zh-CN" sz="2400" dirty="0"/>
          </a:p>
          <a:p>
            <a:r>
              <a:rPr lang="en-US" altLang="zh-CN" sz="2400" dirty="0"/>
              <a:t>“</a:t>
            </a:r>
            <a:r>
              <a:rPr lang="en-US" altLang="zh-CN" sz="2400" i="1" dirty="0"/>
              <a:t>interactive narratives</a:t>
            </a:r>
            <a:r>
              <a:rPr lang="en-US" altLang="zh-CN" sz="2400" dirty="0"/>
              <a:t>” :A type of narrative form that allows someone other than the author to affect, choose or change the plot. </a:t>
            </a:r>
            <a:r>
              <a:rPr lang="en-US" altLang="zh-CN" sz="2400" dirty="0">
                <a:solidFill>
                  <a:schemeClr val="bg2">
                    <a:lumMod val="75000"/>
                  </a:schemeClr>
                </a:solidFill>
              </a:rPr>
              <a:t>(M.S. Meadows, “Pause &amp; effect: the art of interactive narrative”, Pearson Education, 2002. )</a:t>
            </a:r>
          </a:p>
        </p:txBody>
      </p:sp>
      <p:sp>
        <p:nvSpPr>
          <p:cNvPr id="6" name="Rectangle 5">
            <a:extLst>
              <a:ext uri="{FF2B5EF4-FFF2-40B4-BE49-F238E27FC236}">
                <a16:creationId xmlns:a16="http://schemas.microsoft.com/office/drawing/2014/main" id="{10E1C0CA-3579-40C1-A91D-E2047D5ECF6D}"/>
              </a:ext>
            </a:extLst>
          </p:cNvPr>
          <p:cNvSpPr/>
          <p:nvPr/>
        </p:nvSpPr>
        <p:spPr>
          <a:xfrm>
            <a:off x="4322618" y="221061"/>
            <a:ext cx="7747462"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C10D347-2E73-4E73-8253-42A41F9ED57E}"/>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t>Relate Work</a:t>
            </a:r>
          </a:p>
          <a:p>
            <a:r>
              <a:rPr lang="en-US" sz="2000" dirty="0"/>
              <a:t>2. Related Work</a:t>
            </a:r>
          </a:p>
          <a:p>
            <a:r>
              <a:rPr lang="en-US" sz="2000" dirty="0">
                <a:solidFill>
                  <a:schemeClr val="bg2">
                    <a:lumMod val="75000"/>
                  </a:schemeClr>
                </a:solidFill>
              </a:rPr>
              <a:t>3. Default Mode Network</a:t>
            </a:r>
          </a:p>
          <a:p>
            <a:r>
              <a:rPr lang="en-US" sz="3600" dirty="0" err="1">
                <a:solidFill>
                  <a:schemeClr val="bg2">
                    <a:lumMod val="75000"/>
                  </a:schemeClr>
                </a:solidFill>
              </a:rPr>
              <a:t>Methode</a:t>
            </a:r>
            <a:endParaRPr lang="en-US" sz="3600" dirty="0">
              <a:solidFill>
                <a:schemeClr val="bg2">
                  <a:lumMod val="75000"/>
                </a:schemeClr>
              </a:solidFill>
            </a:endParaRPr>
          </a:p>
          <a:p>
            <a:r>
              <a:rPr lang="en-US" sz="2000" dirty="0">
                <a:solidFill>
                  <a:schemeClr val="bg2">
                    <a:lumMod val="75000"/>
                  </a:schemeClr>
                </a:solidFill>
              </a:rPr>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spTree>
    <p:extLst>
      <p:ext uri="{BB962C8B-B14F-4D97-AF65-F5344CB8AC3E}">
        <p14:creationId xmlns:p14="http://schemas.microsoft.com/office/powerpoint/2010/main" val="13993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Elbow 2">
            <a:extLst>
              <a:ext uri="{FF2B5EF4-FFF2-40B4-BE49-F238E27FC236}">
                <a16:creationId xmlns:a16="http://schemas.microsoft.com/office/drawing/2014/main" id="{C2159936-AEAD-40EB-8FCF-A12C879FE769}"/>
              </a:ext>
            </a:extLst>
          </p:cNvPr>
          <p:cNvCxnSpPr>
            <a:cxnSpLocks/>
          </p:cNvCxnSpPr>
          <p:nvPr/>
        </p:nvCxnSpPr>
        <p:spPr>
          <a:xfrm>
            <a:off x="2853342" y="3035349"/>
            <a:ext cx="1458885" cy="81384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3C12D0-41D2-45C7-A64A-DEF69D90C14D}"/>
              </a:ext>
            </a:extLst>
          </p:cNvPr>
          <p:cNvSpPr txBox="1"/>
          <p:nvPr/>
        </p:nvSpPr>
        <p:spPr>
          <a:xfrm>
            <a:off x="4438996" y="221061"/>
            <a:ext cx="7631083" cy="6001643"/>
          </a:xfrm>
          <a:prstGeom prst="rect">
            <a:avLst/>
          </a:prstGeom>
          <a:noFill/>
        </p:spPr>
        <p:txBody>
          <a:bodyPr wrap="square" rtlCol="0">
            <a:spAutoFit/>
          </a:bodyPr>
          <a:lstStyle/>
          <a:p>
            <a:r>
              <a:rPr lang="en-US" altLang="zh-CN" sz="3200" dirty="0"/>
              <a:t>“</a:t>
            </a:r>
            <a:r>
              <a:rPr lang="en-US" altLang="zh-CN" sz="3200" i="1" dirty="0"/>
              <a:t>interactive narratives</a:t>
            </a:r>
            <a:r>
              <a:rPr lang="en-US" altLang="zh-CN" sz="3200" dirty="0"/>
              <a:t>”</a:t>
            </a:r>
          </a:p>
          <a:p>
            <a:r>
              <a:rPr lang="zh-CN" altLang="en-US" sz="2000" dirty="0"/>
              <a:t>自</a:t>
            </a:r>
            <a:r>
              <a:rPr lang="en-US" altLang="zh-CN" sz="2000" dirty="0"/>
              <a:t>1970</a:t>
            </a:r>
            <a:r>
              <a:rPr lang="zh-CN" altLang="en-US" sz="2000" dirty="0"/>
              <a:t>年代起出現，尤其被應用在科幻電腦游戲上（</a:t>
            </a:r>
            <a:r>
              <a:rPr lang="en-US" altLang="zh-CN" sz="2000" dirty="0"/>
              <a:t> text-based, such as the </a:t>
            </a:r>
            <a:r>
              <a:rPr lang="en-US" altLang="zh-CN" sz="2000" i="1" dirty="0"/>
              <a:t>Colossal Cave Adventure (1976) </a:t>
            </a:r>
            <a:r>
              <a:rPr lang="en-US" altLang="zh-CN" sz="2000" dirty="0"/>
              <a:t>and </a:t>
            </a:r>
            <a:r>
              <a:rPr lang="en-US" altLang="zh-CN" sz="2000" i="1" dirty="0" err="1"/>
              <a:t>Zork</a:t>
            </a:r>
            <a:r>
              <a:rPr lang="en-US" altLang="zh-CN" sz="2000" i="1" dirty="0"/>
              <a:t> (1977), </a:t>
            </a:r>
            <a:r>
              <a:rPr lang="en-US" altLang="zh-CN" sz="2000" dirty="0"/>
              <a:t>or multimedia-based, such as </a:t>
            </a:r>
            <a:r>
              <a:rPr lang="en-US" altLang="zh-CN" sz="2000" i="1" dirty="0" err="1"/>
              <a:t>Myst</a:t>
            </a:r>
            <a:r>
              <a:rPr lang="en-US" altLang="zh-CN" sz="2000" i="1" dirty="0"/>
              <a:t> (1993) </a:t>
            </a:r>
            <a:r>
              <a:rPr lang="zh-CN" altLang="en-US" sz="2000" dirty="0"/>
              <a:t>）</a:t>
            </a:r>
            <a:endParaRPr lang="en-US" altLang="zh-CN" sz="2000" dirty="0"/>
          </a:p>
          <a:p>
            <a:r>
              <a:rPr lang="en-US" altLang="zh-CN" sz="2800" dirty="0"/>
              <a:t> “type of narrative form that allows someone other than the author to affect, choose or change the plot” </a:t>
            </a:r>
          </a:p>
          <a:p>
            <a:r>
              <a:rPr lang="zh-CN" altLang="en-US" sz="3200" dirty="0"/>
              <a:t>本文將作品定義爲</a:t>
            </a:r>
            <a:r>
              <a:rPr lang="en-US" altLang="zh-CN" sz="3200" dirty="0"/>
              <a:t>“</a:t>
            </a:r>
            <a:r>
              <a:rPr lang="en-US" altLang="zh-CN" sz="3200" i="1" dirty="0"/>
              <a:t>I-dos</a:t>
            </a:r>
            <a:r>
              <a:rPr lang="en-US" altLang="zh-CN" sz="3200" dirty="0"/>
              <a:t>”</a:t>
            </a:r>
            <a:r>
              <a:rPr lang="zh-CN" altLang="en-US" sz="3200" dirty="0"/>
              <a:t>類型，突出</a:t>
            </a:r>
            <a:r>
              <a:rPr lang="en-US" altLang="zh-CN" sz="3200" dirty="0" err="1"/>
              <a:t>i</a:t>
            </a:r>
            <a:r>
              <a:rPr lang="en-US" altLang="zh-CN" sz="3200" dirty="0"/>
              <a:t>-docs</a:t>
            </a:r>
            <a:r>
              <a:rPr lang="zh-CN" altLang="en-US" sz="3200" dirty="0"/>
              <a:t>能夠實際對使用者理解現實的方式作出影響</a:t>
            </a:r>
            <a:endParaRPr lang="en-US" altLang="zh-CN" sz="3200" dirty="0"/>
          </a:p>
          <a:p>
            <a:r>
              <a:rPr lang="en-US" altLang="zh-CN" sz="2800" dirty="0"/>
              <a:t>“…have the opportunity to actually impact on the way the viewer/player perceive reality.”</a:t>
            </a:r>
          </a:p>
          <a:p>
            <a:r>
              <a:rPr lang="zh-CN" altLang="en-US" sz="2800" dirty="0"/>
              <a:t>“</a:t>
            </a:r>
            <a:r>
              <a:rPr lang="en-US" altLang="zh-CN" sz="2800" dirty="0"/>
              <a:t>…the user has an active role in the construction of his/her own story</a:t>
            </a:r>
            <a:r>
              <a:rPr lang="zh-CN" altLang="en-US" sz="2800" dirty="0"/>
              <a:t>”</a:t>
            </a:r>
            <a:endParaRPr lang="en-US" altLang="zh-CN" sz="2800" dirty="0"/>
          </a:p>
        </p:txBody>
      </p:sp>
      <p:sp>
        <p:nvSpPr>
          <p:cNvPr id="6" name="Rectangle 5">
            <a:extLst>
              <a:ext uri="{FF2B5EF4-FFF2-40B4-BE49-F238E27FC236}">
                <a16:creationId xmlns:a16="http://schemas.microsoft.com/office/drawing/2014/main" id="{10E1C0CA-3579-40C1-A91D-E2047D5ECF6D}"/>
              </a:ext>
            </a:extLst>
          </p:cNvPr>
          <p:cNvSpPr/>
          <p:nvPr/>
        </p:nvSpPr>
        <p:spPr>
          <a:xfrm>
            <a:off x="4322618" y="221061"/>
            <a:ext cx="7747462"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C10D347-2E73-4E73-8253-42A41F9ED57E}"/>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t>Relate Work</a:t>
            </a:r>
          </a:p>
          <a:p>
            <a:r>
              <a:rPr lang="en-US" sz="2000" dirty="0"/>
              <a:t>2. Related Work</a:t>
            </a:r>
          </a:p>
          <a:p>
            <a:r>
              <a:rPr lang="en-US" sz="2000" dirty="0">
                <a:solidFill>
                  <a:schemeClr val="bg2">
                    <a:lumMod val="75000"/>
                  </a:schemeClr>
                </a:solidFill>
              </a:rPr>
              <a:t>3. Default Mode Network</a:t>
            </a:r>
          </a:p>
          <a:p>
            <a:r>
              <a:rPr lang="en-US" sz="3600" dirty="0" err="1">
                <a:solidFill>
                  <a:schemeClr val="bg2">
                    <a:lumMod val="75000"/>
                  </a:schemeClr>
                </a:solidFill>
              </a:rPr>
              <a:t>Methode</a:t>
            </a:r>
            <a:endParaRPr lang="en-US" sz="3600" dirty="0">
              <a:solidFill>
                <a:schemeClr val="bg2">
                  <a:lumMod val="75000"/>
                </a:schemeClr>
              </a:solidFill>
            </a:endParaRPr>
          </a:p>
          <a:p>
            <a:r>
              <a:rPr lang="en-US" sz="2000" dirty="0">
                <a:solidFill>
                  <a:schemeClr val="bg2">
                    <a:lumMod val="75000"/>
                  </a:schemeClr>
                </a:solidFill>
              </a:rPr>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spTree>
    <p:extLst>
      <p:ext uri="{BB962C8B-B14F-4D97-AF65-F5344CB8AC3E}">
        <p14:creationId xmlns:p14="http://schemas.microsoft.com/office/powerpoint/2010/main" val="319608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026F63-EE71-483E-B544-90090ACC25BC}"/>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t>Relate Work</a:t>
            </a:r>
          </a:p>
          <a:p>
            <a:r>
              <a:rPr lang="en-US" sz="2000" dirty="0">
                <a:solidFill>
                  <a:schemeClr val="bg2">
                    <a:lumMod val="75000"/>
                  </a:schemeClr>
                </a:solidFill>
              </a:rPr>
              <a:t>2. Related Work</a:t>
            </a:r>
          </a:p>
          <a:p>
            <a:r>
              <a:rPr lang="en-US" sz="2000" dirty="0"/>
              <a:t>3. Default Mode Network</a:t>
            </a:r>
          </a:p>
          <a:p>
            <a:r>
              <a:rPr lang="en-US" sz="3600" dirty="0" err="1">
                <a:solidFill>
                  <a:schemeClr val="bg2">
                    <a:lumMod val="75000"/>
                  </a:schemeClr>
                </a:solidFill>
              </a:rPr>
              <a:t>Methode</a:t>
            </a:r>
            <a:endParaRPr lang="en-US" sz="3600" dirty="0">
              <a:solidFill>
                <a:schemeClr val="bg2">
                  <a:lumMod val="75000"/>
                </a:schemeClr>
              </a:solidFill>
            </a:endParaRPr>
          </a:p>
          <a:p>
            <a:r>
              <a:rPr lang="en-US" sz="2000" dirty="0">
                <a:solidFill>
                  <a:schemeClr val="bg2">
                    <a:lumMod val="75000"/>
                  </a:schemeClr>
                </a:solidFill>
              </a:rPr>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cxnSp>
        <p:nvCxnSpPr>
          <p:cNvPr id="3" name="Connector: Elbow 2">
            <a:extLst>
              <a:ext uri="{FF2B5EF4-FFF2-40B4-BE49-F238E27FC236}">
                <a16:creationId xmlns:a16="http://schemas.microsoft.com/office/drawing/2014/main" id="{7007A6D7-813E-45A3-886C-CFEB2B076106}"/>
              </a:ext>
            </a:extLst>
          </p:cNvPr>
          <p:cNvCxnSpPr>
            <a:cxnSpLocks/>
          </p:cNvCxnSpPr>
          <p:nvPr/>
        </p:nvCxnSpPr>
        <p:spPr>
          <a:xfrm>
            <a:off x="2067098" y="3521584"/>
            <a:ext cx="1233055" cy="25166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6F758A7-9B69-4D7B-930D-4ACE749FABD1}"/>
              </a:ext>
            </a:extLst>
          </p:cNvPr>
          <p:cNvSpPr txBox="1"/>
          <p:nvPr/>
        </p:nvSpPr>
        <p:spPr>
          <a:xfrm>
            <a:off x="3674225" y="386331"/>
            <a:ext cx="8246226" cy="3970318"/>
          </a:xfrm>
          <a:prstGeom prst="rect">
            <a:avLst/>
          </a:prstGeom>
          <a:noFill/>
        </p:spPr>
        <p:txBody>
          <a:bodyPr wrap="square" rtlCol="0">
            <a:spAutoFit/>
          </a:bodyPr>
          <a:lstStyle/>
          <a:p>
            <a:r>
              <a:rPr lang="en-US" sz="2800" dirty="0"/>
              <a:t>The activity of the default mode, often compared to a stream of consciousness, can be made out of limitless amount of varied contents. This kind of thoughts appear spontaneously in your mind and they can skip rapidly into other thoughts, even other times and spaces, and end it up somewhere unexpected. This makes the default mode network a nonlinear system, where small changes at the beginning can amplify in the process and cause enormous changes at the end</a:t>
            </a:r>
          </a:p>
        </p:txBody>
      </p:sp>
      <p:sp>
        <p:nvSpPr>
          <p:cNvPr id="6" name="Rectangle 5">
            <a:extLst>
              <a:ext uri="{FF2B5EF4-FFF2-40B4-BE49-F238E27FC236}">
                <a16:creationId xmlns:a16="http://schemas.microsoft.com/office/drawing/2014/main" id="{825E2473-2375-49EF-8CAC-F5114F4EB41C}"/>
              </a:ext>
            </a:extLst>
          </p:cNvPr>
          <p:cNvSpPr/>
          <p:nvPr/>
        </p:nvSpPr>
        <p:spPr>
          <a:xfrm>
            <a:off x="3424844" y="221061"/>
            <a:ext cx="8351519" cy="413558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0564CCF-C097-429A-8BE8-27103998F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180" y="4356649"/>
            <a:ext cx="8682271" cy="2626042"/>
          </a:xfrm>
          <a:prstGeom prst="rect">
            <a:avLst/>
          </a:prstGeom>
        </p:spPr>
      </p:pic>
    </p:spTree>
    <p:extLst>
      <p:ext uri="{BB962C8B-B14F-4D97-AF65-F5344CB8AC3E}">
        <p14:creationId xmlns:p14="http://schemas.microsoft.com/office/powerpoint/2010/main" val="185047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Elbow 2">
            <a:extLst>
              <a:ext uri="{FF2B5EF4-FFF2-40B4-BE49-F238E27FC236}">
                <a16:creationId xmlns:a16="http://schemas.microsoft.com/office/drawing/2014/main" id="{C996FB04-E0D3-4827-8B91-4DC61BFEC7F4}"/>
              </a:ext>
            </a:extLst>
          </p:cNvPr>
          <p:cNvCxnSpPr>
            <a:cxnSpLocks/>
          </p:cNvCxnSpPr>
          <p:nvPr/>
        </p:nvCxnSpPr>
        <p:spPr>
          <a:xfrm flipV="1">
            <a:off x="2269375" y="3557847"/>
            <a:ext cx="1925781" cy="61700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19459AA-1151-495E-A2F2-E5BC35BB7BC5}"/>
              </a:ext>
            </a:extLst>
          </p:cNvPr>
          <p:cNvSpPr txBox="1"/>
          <p:nvPr/>
        </p:nvSpPr>
        <p:spPr>
          <a:xfrm>
            <a:off x="4663439" y="221061"/>
            <a:ext cx="7112924" cy="6370975"/>
          </a:xfrm>
          <a:prstGeom prst="rect">
            <a:avLst/>
          </a:prstGeom>
          <a:noFill/>
        </p:spPr>
        <p:txBody>
          <a:bodyPr wrap="square" rtlCol="0">
            <a:spAutoFit/>
          </a:bodyPr>
          <a:lstStyle/>
          <a:p>
            <a:r>
              <a:rPr lang="en-US" sz="2800" b="1" i="1" dirty="0"/>
              <a:t>Three Design Goals</a:t>
            </a:r>
          </a:p>
          <a:p>
            <a:r>
              <a:rPr lang="zh-CN" altLang="en-US" sz="2800" dirty="0"/>
              <a:t>網頁設計理念</a:t>
            </a:r>
            <a:endParaRPr lang="en-US" sz="2800" dirty="0"/>
          </a:p>
          <a:p>
            <a:r>
              <a:rPr lang="en-US" altLang="zh-CN" sz="2800" i="1" dirty="0"/>
              <a:t>- </a:t>
            </a:r>
            <a:r>
              <a:rPr lang="en-US" sz="2800" i="1" dirty="0"/>
              <a:t>Engage the public through enticing aesthetics </a:t>
            </a:r>
          </a:p>
          <a:p>
            <a:r>
              <a:rPr lang="zh-CN" altLang="en-US" sz="2400" dirty="0"/>
              <a:t>浸入式體驗互動設計</a:t>
            </a:r>
            <a:r>
              <a:rPr lang="en-US" altLang="zh-CN" sz="2400" dirty="0"/>
              <a:t>(</a:t>
            </a:r>
            <a:r>
              <a:rPr lang="zh-CN" altLang="en-US" sz="2400" dirty="0"/>
              <a:t>獨創音樂，具有美感的畫面</a:t>
            </a:r>
            <a:r>
              <a:rPr lang="en-US" altLang="zh-CN" sz="2400" dirty="0"/>
              <a:t>)</a:t>
            </a:r>
            <a:r>
              <a:rPr lang="zh-CN" altLang="en-US" sz="2400" dirty="0"/>
              <a:t>，吸引使用者注意力并確保用戶在問答結束前不會退出頁面</a:t>
            </a:r>
            <a:endParaRPr lang="en-US" sz="2400" dirty="0"/>
          </a:p>
          <a:p>
            <a:r>
              <a:rPr lang="en-US" altLang="zh-CN" sz="2800" b="1" i="1" dirty="0"/>
              <a:t>- </a:t>
            </a:r>
            <a:r>
              <a:rPr lang="en-US" sz="2800" b="1" i="1" dirty="0"/>
              <a:t>Provide the user with content fragments to build a personal story </a:t>
            </a:r>
          </a:p>
          <a:p>
            <a:r>
              <a:rPr lang="zh-CN" altLang="en-US" sz="2400" dirty="0"/>
              <a:t>選擇較爲普遍的生活情境作爲問題答案，經過選擇構成非綫性敘事的故事。</a:t>
            </a:r>
            <a:endParaRPr lang="en-US" altLang="zh-CN" sz="2400" dirty="0"/>
          </a:p>
          <a:p>
            <a:r>
              <a:rPr lang="zh-CN" altLang="en-US" sz="2400" dirty="0"/>
              <a:t>爲了完善設計，選擇個人電腦作爲載體，確保個性化的私人體驗。</a:t>
            </a:r>
            <a:endParaRPr lang="en-US" sz="2400" dirty="0"/>
          </a:p>
          <a:p>
            <a:r>
              <a:rPr lang="en-US" altLang="zh-CN" sz="2800" b="1" i="1" dirty="0"/>
              <a:t>- </a:t>
            </a:r>
            <a:r>
              <a:rPr lang="en-US" sz="2800" b="1" i="1" dirty="0"/>
              <a:t>Produce awareness of the network </a:t>
            </a:r>
          </a:p>
          <a:p>
            <a:r>
              <a:rPr lang="zh-CN" altLang="en-US" sz="2400" dirty="0"/>
              <a:t>將</a:t>
            </a:r>
            <a:r>
              <a:rPr lang="en-US" altLang="zh-CN" sz="2400" dirty="0"/>
              <a:t>DMN</a:t>
            </a:r>
            <a:r>
              <a:rPr lang="zh-CN" altLang="en-US" sz="2400" dirty="0"/>
              <a:t>這項發現有意識地傳達給使用者，理解神游這樣的活動并非是無目的的。</a:t>
            </a:r>
            <a:r>
              <a:rPr lang="en-US" altLang="zh-CN" sz="2400" dirty="0"/>
              <a:t>DMN</a:t>
            </a:r>
            <a:r>
              <a:rPr lang="zh-CN" altLang="en-US" sz="2400" dirty="0"/>
              <a:t>在一些特定精神活動中扮演著重要作用</a:t>
            </a:r>
            <a:endParaRPr lang="en-US" sz="2400" dirty="0"/>
          </a:p>
        </p:txBody>
      </p:sp>
      <p:sp>
        <p:nvSpPr>
          <p:cNvPr id="6" name="Rectangle 5">
            <a:extLst>
              <a:ext uri="{FF2B5EF4-FFF2-40B4-BE49-F238E27FC236}">
                <a16:creationId xmlns:a16="http://schemas.microsoft.com/office/drawing/2014/main" id="{15DC3A67-095A-48F4-8706-F3E7D8C7C649}"/>
              </a:ext>
            </a:extLst>
          </p:cNvPr>
          <p:cNvSpPr/>
          <p:nvPr/>
        </p:nvSpPr>
        <p:spPr>
          <a:xfrm>
            <a:off x="4322618" y="221061"/>
            <a:ext cx="7581207"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6E5E434-095F-460B-ADE3-B4B6CF102E5A}"/>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solidFill>
                  <a:schemeClr val="bg2">
                    <a:lumMod val="75000"/>
                  </a:schemeClr>
                </a:solidFill>
              </a:rPr>
              <a:t>Relate Work</a:t>
            </a:r>
          </a:p>
          <a:p>
            <a:r>
              <a:rPr lang="en-US" sz="2000" dirty="0">
                <a:solidFill>
                  <a:schemeClr val="bg2">
                    <a:lumMod val="75000"/>
                  </a:schemeClr>
                </a:solidFill>
              </a:rPr>
              <a:t>2. Related Work</a:t>
            </a:r>
          </a:p>
          <a:p>
            <a:r>
              <a:rPr lang="en-US" sz="2000" dirty="0">
                <a:solidFill>
                  <a:schemeClr val="bg2">
                    <a:lumMod val="75000"/>
                  </a:schemeClr>
                </a:solidFill>
              </a:rPr>
              <a:t>3. Default Mode Network</a:t>
            </a:r>
          </a:p>
          <a:p>
            <a:r>
              <a:rPr lang="en-US" sz="3600" dirty="0" err="1"/>
              <a:t>Methode</a:t>
            </a:r>
            <a:endParaRPr lang="en-US" sz="3600" dirty="0"/>
          </a:p>
          <a:p>
            <a:r>
              <a:rPr lang="en-US" sz="2000" dirty="0"/>
              <a:t>4. Design Goals</a:t>
            </a:r>
          </a:p>
          <a:p>
            <a:r>
              <a:rPr lang="en-US" sz="2000" dirty="0">
                <a:solidFill>
                  <a:schemeClr val="bg2">
                    <a:lumMod val="75000"/>
                  </a:schemeClr>
                </a:solidFill>
              </a:rPr>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spTree>
    <p:extLst>
      <p:ext uri="{BB962C8B-B14F-4D97-AF65-F5344CB8AC3E}">
        <p14:creationId xmlns:p14="http://schemas.microsoft.com/office/powerpoint/2010/main" val="37428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Elbow 2">
            <a:extLst>
              <a:ext uri="{FF2B5EF4-FFF2-40B4-BE49-F238E27FC236}">
                <a16:creationId xmlns:a16="http://schemas.microsoft.com/office/drawing/2014/main" id="{FDDF8C6A-7A47-48C8-8DE8-47DFEC9A7C33}"/>
              </a:ext>
            </a:extLst>
          </p:cNvPr>
          <p:cNvCxnSpPr>
            <a:cxnSpLocks/>
          </p:cNvCxnSpPr>
          <p:nvPr/>
        </p:nvCxnSpPr>
        <p:spPr>
          <a:xfrm flipV="1">
            <a:off x="2481348" y="3923608"/>
            <a:ext cx="1841269" cy="589107"/>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DC8441-C5A9-4CEC-B121-2BB72C56E9ED}"/>
              </a:ext>
            </a:extLst>
          </p:cNvPr>
          <p:cNvSpPr txBox="1"/>
          <p:nvPr/>
        </p:nvSpPr>
        <p:spPr>
          <a:xfrm>
            <a:off x="4663439" y="320456"/>
            <a:ext cx="5985164" cy="5386090"/>
          </a:xfrm>
          <a:prstGeom prst="rect">
            <a:avLst/>
          </a:prstGeom>
          <a:noFill/>
        </p:spPr>
        <p:txBody>
          <a:bodyPr wrap="square" rtlCol="0">
            <a:spAutoFit/>
          </a:bodyPr>
          <a:lstStyle/>
          <a:p>
            <a:r>
              <a:rPr lang="en-US" sz="2800" b="1" i="1" dirty="0"/>
              <a:t>DEFAULT STORIES</a:t>
            </a:r>
            <a:endParaRPr lang="en-US" sz="2400" i="1" dirty="0"/>
          </a:p>
          <a:p>
            <a:r>
              <a:rPr lang="zh-CN" altLang="en-US" sz="2000" dirty="0"/>
              <a:t>收集使用者瀏覽網頁的數據來分析用戶與界面的互動以及他們如何察覺和理解</a:t>
            </a:r>
            <a:r>
              <a:rPr lang="en-US" altLang="zh-CN" sz="2000" dirty="0"/>
              <a:t>DMN</a:t>
            </a:r>
          </a:p>
          <a:p>
            <a:endParaRPr lang="en-US" sz="2000" dirty="0"/>
          </a:p>
          <a:p>
            <a:r>
              <a:rPr lang="en-US" sz="2800" dirty="0"/>
              <a:t>Visit: </a:t>
            </a:r>
            <a:r>
              <a:rPr lang="en-US" sz="2800" dirty="0">
                <a:hlinkClick r:id="rId2"/>
              </a:rPr>
              <a:t>http://historias.xdefault.cl/en</a:t>
            </a:r>
            <a:endParaRPr lang="en-US" sz="2800" dirty="0"/>
          </a:p>
          <a:p>
            <a:endParaRPr lang="en-US" sz="2800" dirty="0"/>
          </a:p>
          <a:p>
            <a:r>
              <a:rPr lang="en-US" sz="2800" b="1" i="1" dirty="0"/>
              <a:t>5.1 Preface</a:t>
            </a:r>
            <a:r>
              <a:rPr lang="zh-CN" altLang="en-US" sz="2800" dirty="0"/>
              <a:t>：</a:t>
            </a:r>
            <a:r>
              <a:rPr lang="en-US" sz="2800" dirty="0"/>
              <a:t> </a:t>
            </a:r>
          </a:p>
          <a:p>
            <a:endParaRPr lang="en-US" sz="2800" b="1" i="1" dirty="0"/>
          </a:p>
          <a:p>
            <a:endParaRPr lang="en-US" sz="2800" b="1" i="1" dirty="0"/>
          </a:p>
          <a:p>
            <a:r>
              <a:rPr lang="en-US" sz="2800" b="1" i="1" dirty="0"/>
              <a:t>5.2 Main Body </a:t>
            </a:r>
          </a:p>
          <a:p>
            <a:endParaRPr lang="en-US" altLang="zh-CN" sz="2000" dirty="0"/>
          </a:p>
          <a:p>
            <a:endParaRPr lang="en-US" altLang="zh-CN" sz="2000" dirty="0"/>
          </a:p>
          <a:p>
            <a:endParaRPr lang="en-US" sz="2000" dirty="0"/>
          </a:p>
          <a:p>
            <a:r>
              <a:rPr lang="en-US" sz="2800" b="1" i="1" dirty="0"/>
              <a:t>5.3 Closure </a:t>
            </a:r>
          </a:p>
        </p:txBody>
      </p:sp>
      <p:sp>
        <p:nvSpPr>
          <p:cNvPr id="6" name="Rectangle 5">
            <a:extLst>
              <a:ext uri="{FF2B5EF4-FFF2-40B4-BE49-F238E27FC236}">
                <a16:creationId xmlns:a16="http://schemas.microsoft.com/office/drawing/2014/main" id="{D4E44FCB-6759-4DA9-9936-4855CD871865}"/>
              </a:ext>
            </a:extLst>
          </p:cNvPr>
          <p:cNvSpPr/>
          <p:nvPr/>
        </p:nvSpPr>
        <p:spPr>
          <a:xfrm>
            <a:off x="4322618" y="221061"/>
            <a:ext cx="6666807" cy="64158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C8A4C4E1-3401-49E0-AF0D-114C4BC6E960}"/>
              </a:ext>
            </a:extLst>
          </p:cNvPr>
          <p:cNvSpPr txBox="1"/>
          <p:nvPr/>
        </p:nvSpPr>
        <p:spPr>
          <a:xfrm>
            <a:off x="399012" y="551289"/>
            <a:ext cx="3125585" cy="5755422"/>
          </a:xfrm>
          <a:prstGeom prst="rect">
            <a:avLst/>
          </a:prstGeom>
          <a:noFill/>
        </p:spPr>
        <p:txBody>
          <a:bodyPr wrap="square" rtlCol="0">
            <a:spAutoFit/>
          </a:bodyPr>
          <a:lstStyle/>
          <a:p>
            <a:r>
              <a:rPr lang="en-US" sz="3600" dirty="0">
                <a:solidFill>
                  <a:schemeClr val="bg2">
                    <a:lumMod val="75000"/>
                  </a:schemeClr>
                </a:solidFill>
              </a:rPr>
              <a:t>Abstract</a:t>
            </a:r>
          </a:p>
          <a:p>
            <a:r>
              <a:rPr lang="en-US" sz="2000" dirty="0">
                <a:solidFill>
                  <a:schemeClr val="bg2">
                    <a:lumMod val="75000"/>
                  </a:schemeClr>
                </a:solidFill>
              </a:rPr>
              <a:t>Abstract</a:t>
            </a:r>
          </a:p>
          <a:p>
            <a:r>
              <a:rPr lang="en-US" sz="3600" dirty="0">
                <a:solidFill>
                  <a:schemeClr val="bg2">
                    <a:lumMod val="75000"/>
                  </a:schemeClr>
                </a:solidFill>
              </a:rPr>
              <a:t>Introduction</a:t>
            </a:r>
          </a:p>
          <a:p>
            <a:r>
              <a:rPr lang="en-US" sz="2000" dirty="0">
                <a:solidFill>
                  <a:schemeClr val="bg2">
                    <a:lumMod val="75000"/>
                  </a:schemeClr>
                </a:solidFill>
              </a:rPr>
              <a:t>1. Introduction</a:t>
            </a:r>
          </a:p>
          <a:p>
            <a:r>
              <a:rPr lang="en-US" sz="3600" dirty="0">
                <a:solidFill>
                  <a:schemeClr val="bg2">
                    <a:lumMod val="75000"/>
                  </a:schemeClr>
                </a:solidFill>
              </a:rPr>
              <a:t>Relate Work</a:t>
            </a:r>
          </a:p>
          <a:p>
            <a:r>
              <a:rPr lang="en-US" sz="2000" dirty="0">
                <a:solidFill>
                  <a:schemeClr val="bg2">
                    <a:lumMod val="75000"/>
                  </a:schemeClr>
                </a:solidFill>
              </a:rPr>
              <a:t>2. Related Work</a:t>
            </a:r>
          </a:p>
          <a:p>
            <a:r>
              <a:rPr lang="en-US" sz="2000" dirty="0">
                <a:solidFill>
                  <a:schemeClr val="bg2">
                    <a:lumMod val="75000"/>
                  </a:schemeClr>
                </a:solidFill>
              </a:rPr>
              <a:t>3. Default Mode Network</a:t>
            </a:r>
          </a:p>
          <a:p>
            <a:r>
              <a:rPr lang="en-US" sz="3600" dirty="0" err="1"/>
              <a:t>Methode</a:t>
            </a:r>
            <a:endParaRPr lang="en-US" sz="3600" dirty="0"/>
          </a:p>
          <a:p>
            <a:r>
              <a:rPr lang="en-US" sz="2000" dirty="0">
                <a:solidFill>
                  <a:schemeClr val="bg2">
                    <a:lumMod val="75000"/>
                  </a:schemeClr>
                </a:solidFill>
              </a:rPr>
              <a:t>4. Design Goals</a:t>
            </a:r>
          </a:p>
          <a:p>
            <a:r>
              <a:rPr lang="en-US" sz="2000" dirty="0"/>
              <a:t>5. Default Stories</a:t>
            </a:r>
          </a:p>
          <a:p>
            <a:r>
              <a:rPr lang="en-US" sz="2000" dirty="0">
                <a:solidFill>
                  <a:schemeClr val="bg2">
                    <a:lumMod val="75000"/>
                  </a:schemeClr>
                </a:solidFill>
              </a:rPr>
              <a:t>6. Evaluation</a:t>
            </a:r>
          </a:p>
          <a:p>
            <a:r>
              <a:rPr lang="en-US" sz="2000" dirty="0">
                <a:solidFill>
                  <a:schemeClr val="bg2">
                    <a:lumMod val="75000"/>
                  </a:schemeClr>
                </a:solidFill>
              </a:rPr>
              <a:t>7. Results</a:t>
            </a:r>
          </a:p>
          <a:p>
            <a:r>
              <a:rPr lang="en-US" sz="3600" dirty="0">
                <a:solidFill>
                  <a:schemeClr val="bg2">
                    <a:lumMod val="75000"/>
                  </a:schemeClr>
                </a:solidFill>
              </a:rPr>
              <a:t>Conclusions</a:t>
            </a:r>
          </a:p>
          <a:p>
            <a:r>
              <a:rPr lang="en-US" sz="2000" dirty="0">
                <a:solidFill>
                  <a:schemeClr val="bg2">
                    <a:lumMod val="75000"/>
                  </a:schemeClr>
                </a:solidFill>
              </a:rPr>
              <a:t>8.Conclusion</a:t>
            </a:r>
          </a:p>
        </p:txBody>
      </p:sp>
    </p:spTree>
    <p:extLst>
      <p:ext uri="{BB962C8B-B14F-4D97-AF65-F5344CB8AC3E}">
        <p14:creationId xmlns:p14="http://schemas.microsoft.com/office/powerpoint/2010/main" val="3153830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1790</Words>
  <Application>Microsoft Office PowerPoint</Application>
  <PresentationFormat>Widescreen</PresentationFormat>
  <Paragraphs>271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宜楠 盛</dc:creator>
  <cp:lastModifiedBy>宜楠 盛</cp:lastModifiedBy>
  <cp:revision>45</cp:revision>
  <dcterms:created xsi:type="dcterms:W3CDTF">2018-12-19T16:34:30Z</dcterms:created>
  <dcterms:modified xsi:type="dcterms:W3CDTF">2018-12-20T11:02:58Z</dcterms:modified>
</cp:coreProperties>
</file>