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9"/>
    <p:restoredTop sz="94673"/>
  </p:normalViewPr>
  <p:slideViewPr>
    <p:cSldViewPr snapToGrid="0" snapToObjects="1">
      <p:cViewPr varScale="1">
        <p:scale>
          <a:sx n="86" d="100"/>
          <a:sy n="86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C6A379-0A0B-CF49-9325-EDAB7538F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75ECC93-99A5-C048-AC5E-A3D8E2D7B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5AB8C9-C278-364A-ADEA-3BD3D770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F9CD12-EB54-F442-AD30-DF698C39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B855DB-6337-B545-BE63-EE598846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387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34164-E05C-7E49-8167-11D9AC3D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42127D-B885-054B-A8C2-F698FF1F1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12E16C-FF2F-0E44-A1B5-2B7568DA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2C32D4-9716-8F43-86E1-302818C9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0236A4-8741-5A41-B450-8C242CA7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55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CC64462-6160-6143-80F8-33F05E868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FB17E3-E104-484B-B3C7-A333EA340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AAE062-193A-964A-BD9E-F0D24239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4A9374-6C8B-F047-942A-77441EF9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26732-DF5D-414B-A260-9139914F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243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125136-C561-244D-898E-75024DF9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C80F05-40F8-844A-8A44-BF1306841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1A0F15-E9D0-614A-A2CF-2215ED90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1112C-3145-CE45-9F6C-021EC4E1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1A8A4A-FD61-1841-AA8E-A447DF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106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5F6BE-27A9-864C-90F8-4D46AB99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569A41-CECD-F242-8B73-8B474F98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F03B24-3281-2242-97D6-A1F3DB1A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F913C2-EC22-3644-8C6C-5AF90F1E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9083-D170-0D42-94C8-D5436906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4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16C23-D474-0844-95E4-FEA8B40C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F31C78-7C75-FC44-9010-C7AA61ADE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FBF90D-8881-1740-9BCA-E1D380382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4645B4-A523-4E47-A961-C04C7DAB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40A446-EF2D-F64C-9E63-A7E474AE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9FD129-2F99-9046-86A9-BC377AE8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558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D7D8-2C49-704E-842A-F80C3EBF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4F0928-678A-7C46-A2D2-F844B20B0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14703F-F936-E749-B717-17520E071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1882A63-7303-3342-B748-6B85E4242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57C86D4-B524-F449-9788-E3747DBDD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344746-1A34-A948-83BB-1401B6FB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DAA438-8E4A-CD40-83EE-034B47B6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3720BBC-C084-7D47-A38B-83700F44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463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113581-9F4F-CA42-B280-C77CF7A0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3A91ED-0D12-3849-AAA5-3F65D34C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72F884-4B6E-3A4D-9585-F85FF9DC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E76B80-B734-6742-95BF-A8FDE6F6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522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C47CF7-2C15-EA42-8F28-4D509CE4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3585C1C-A9AD-D645-ACC0-0082B90C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BE2689-1D23-F04B-892D-C4C4E273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09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ABC4E0-3120-6B4C-AFE0-C9A50520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6C3091-4D2E-BF42-B2BB-8337E07BB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84617E-F60A-6E4A-BA10-9EC97AE1B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AD08EE-01F7-EC46-9540-BD9C79FD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B9F238-5EA6-FF42-82B7-0C83ED76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93200-D383-EF43-A4F5-FC5C6F62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25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AEF17-B4F7-D34B-8F54-FA8A6A7F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1D6530-DF47-9542-AE36-764A89996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846294-CA65-A040-A2D4-CDC628C7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4DF3F8-DD0C-844F-AF8C-C4DF68B8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222978-D64A-5344-9DFC-496A2710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CB6C8A-F048-DF45-9547-C69DFA12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65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C6682E-7EA7-B147-8BE2-5338C577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092554-5D86-8D4A-9F07-E688CCEE0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7A2C6-AB2B-8743-A535-15CF0A805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B4CB8-066F-424A-BD04-7CC73A219E26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6F4FEC-1C58-5743-BCAB-4CFDDF2D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16D626-0CDD-EE48-9BEE-F17D1365C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7A15-9954-604D-9734-BF33E64959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792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71057FE6-E36F-7741-A425-3C74771C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119" y="1818209"/>
            <a:ext cx="9144000" cy="2154184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國立交通大學建築研究所 碩士論文 </a:t>
            </a:r>
          </a:p>
          <a:p>
            <a:r>
              <a:rPr lang="zh-CN" altLang="en-US" dirty="0"/>
              <a:t>時間的紀念性 </a:t>
            </a:r>
            <a:r>
              <a:rPr lang="en-US" altLang="zh-CN" dirty="0"/>
              <a:t>Monumentality of Time</a:t>
            </a:r>
          </a:p>
          <a:p>
            <a:endParaRPr lang="en-US" altLang="zh-CN" dirty="0"/>
          </a:p>
          <a:p>
            <a:r>
              <a:rPr lang="zh-CN" altLang="en-US" dirty="0"/>
              <a:t>研究學生</a:t>
            </a:r>
            <a:r>
              <a:rPr lang="en-US" altLang="zh-CN" dirty="0"/>
              <a:t>:</a:t>
            </a:r>
            <a:r>
              <a:rPr lang="zh-CN" altLang="en-US" dirty="0"/>
              <a:t>胡文謙 指導教授</a:t>
            </a:r>
            <a:r>
              <a:rPr lang="en-US" altLang="zh-CN" dirty="0"/>
              <a:t>:</a:t>
            </a:r>
            <a:r>
              <a:rPr lang="zh-CN" altLang="en-US" dirty="0"/>
              <a:t>龔書章 </a:t>
            </a:r>
          </a:p>
          <a:p>
            <a:r>
              <a:rPr lang="zh-CN" altLang="en-US" dirty="0"/>
              <a:t>中華民國一</a:t>
            </a:r>
            <a:r>
              <a:rPr lang="en-US" altLang="zh-CN" dirty="0"/>
              <a:t>O</a:t>
            </a:r>
            <a:r>
              <a:rPr lang="zh-CN" altLang="en-US" dirty="0"/>
              <a:t>五年五月 </a:t>
            </a:r>
          </a:p>
          <a:p>
            <a:endParaRPr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317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0D44A0-548C-2447-A915-13FF0DC6A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美麗的靜默 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「對我而言，建築物可以有一種美麗的靜默，我認為靜默是平靜的、自我證明、耐 久度，存在和正直，也包括溫暖與感官性，一座建築物自我存有，作為一座建築物， 並不表達任何事，只是存在。」</a:t>
            </a:r>
            <a:r>
              <a:rPr lang="en-US" altLang="zh-CN" sz="2000" dirty="0"/>
              <a:t>12- </a:t>
            </a:r>
            <a:r>
              <a:rPr lang="zh-CN" altLang="en-US" sz="2000" dirty="0"/>
              <a:t>彼得 </a:t>
            </a:r>
            <a:r>
              <a:rPr lang="en-US" altLang="zh-CN" sz="2000" dirty="0"/>
              <a:t>· </a:t>
            </a:r>
            <a:r>
              <a:rPr lang="zh-CN" altLang="en-US" sz="2000" dirty="0"/>
              <a:t>卒姆托</a:t>
            </a:r>
            <a:r>
              <a:rPr lang="en-US" altLang="zh-CN" sz="2000" dirty="0"/>
              <a:t>(Perter </a:t>
            </a:r>
            <a:r>
              <a:rPr lang="en-US" altLang="zh-CN" sz="2000" dirty="0" err="1"/>
              <a:t>Zumthor</a:t>
            </a:r>
            <a:r>
              <a:rPr lang="en-US" altLang="zh-CN" sz="2000" dirty="0"/>
              <a:t>) 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308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6F6AC5-59C2-1C46-89D4-257FFA81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259" y="491500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參考書目</a:t>
            </a:r>
            <a:r>
              <a:rPr lang="en-US" altLang="zh-CN" dirty="0"/>
              <a:t>】 </a:t>
            </a:r>
            <a:endParaRPr lang="zh-CN" altLang="en-US" dirty="0"/>
          </a:p>
          <a:p>
            <a:r>
              <a:rPr lang="zh-CN" altLang="en-US" dirty="0"/>
              <a:t>施植明 </a:t>
            </a:r>
            <a:r>
              <a:rPr lang="en-US" altLang="zh-CN" dirty="0"/>
              <a:t>( </a:t>
            </a:r>
            <a:r>
              <a:rPr lang="zh-CN" altLang="en-US" dirty="0"/>
              <a:t>譯 </a:t>
            </a:r>
            <a:r>
              <a:rPr lang="en-US" altLang="zh-CN" dirty="0"/>
              <a:t>), </a:t>
            </a:r>
            <a:r>
              <a:rPr lang="zh-CN" altLang="en-US" dirty="0"/>
              <a:t>阿道 </a:t>
            </a:r>
            <a:r>
              <a:rPr lang="en-US" altLang="zh-CN" dirty="0"/>
              <a:t>· </a:t>
            </a:r>
            <a:r>
              <a:rPr lang="zh-CN" altLang="en-US" dirty="0"/>
              <a:t>羅西 </a:t>
            </a:r>
            <a:r>
              <a:rPr lang="en-US" altLang="zh-CN" dirty="0"/>
              <a:t>(Aldo Rossi),《</a:t>
            </a:r>
            <a:r>
              <a:rPr lang="zh-CN" altLang="en-US" dirty="0"/>
              <a:t>城市建築</a:t>
            </a:r>
            <a:r>
              <a:rPr lang="en-US" altLang="zh-CN" dirty="0"/>
              <a:t>》, </a:t>
            </a:r>
            <a:r>
              <a:rPr lang="zh-CN" altLang="en-US" dirty="0"/>
              <a:t>科技圖書 </a:t>
            </a:r>
            <a:r>
              <a:rPr lang="en-US" altLang="zh-CN" dirty="0"/>
              <a:t>,1992</a:t>
            </a:r>
            <a:br>
              <a:rPr lang="en-US" altLang="zh-CN" dirty="0"/>
            </a:br>
            <a:r>
              <a:rPr lang="zh-CN" altLang="en-US" dirty="0"/>
              <a:t>施植明 </a:t>
            </a:r>
            <a:r>
              <a:rPr lang="en-US" altLang="zh-CN" dirty="0"/>
              <a:t>( </a:t>
            </a:r>
            <a:r>
              <a:rPr lang="zh-CN" altLang="en-US" dirty="0"/>
              <a:t>譯 </a:t>
            </a:r>
            <a:r>
              <a:rPr lang="en-US" altLang="zh-CN" dirty="0"/>
              <a:t>), </a:t>
            </a:r>
            <a:r>
              <a:rPr lang="zh-CN" altLang="en-US" dirty="0"/>
              <a:t>諾伯 </a:t>
            </a:r>
            <a:r>
              <a:rPr lang="en-US" altLang="zh-CN" dirty="0"/>
              <a:t>· </a:t>
            </a:r>
            <a:r>
              <a:rPr lang="zh-CN" altLang="en-US" dirty="0"/>
              <a:t>舒茲 </a:t>
            </a:r>
            <a:r>
              <a:rPr lang="en-US" altLang="zh-CN" dirty="0"/>
              <a:t>(Christian Norberg-Schulz),《</a:t>
            </a:r>
            <a:r>
              <a:rPr lang="zh-CN" altLang="en-US" dirty="0"/>
              <a:t>場所精神</a:t>
            </a:r>
            <a:r>
              <a:rPr lang="en-US" altLang="zh-CN" dirty="0"/>
              <a:t>:</a:t>
            </a:r>
            <a:r>
              <a:rPr lang="zh-CN" altLang="en-US" dirty="0"/>
              <a:t>邁向建築現象學</a:t>
            </a:r>
            <a:r>
              <a:rPr lang="en-US" altLang="zh-CN" dirty="0"/>
              <a:t>》, </a:t>
            </a:r>
            <a:r>
              <a:rPr lang="zh-CN" altLang="en-US" dirty="0"/>
              <a:t>田園城市 </a:t>
            </a:r>
            <a:r>
              <a:rPr lang="en-US" altLang="zh-CN" dirty="0"/>
              <a:t>,1995</a:t>
            </a:r>
            <a:br>
              <a:rPr lang="en-US" altLang="zh-CN" dirty="0"/>
            </a:br>
            <a:r>
              <a:rPr lang="zh-CN" altLang="en-US" dirty="0"/>
              <a:t>施植明 </a:t>
            </a:r>
            <a:r>
              <a:rPr lang="en-US" altLang="zh-CN" dirty="0"/>
              <a:t>( </a:t>
            </a:r>
            <a:r>
              <a:rPr lang="zh-CN" altLang="en-US" dirty="0"/>
              <a:t>譯 </a:t>
            </a:r>
            <a:r>
              <a:rPr lang="en-US" altLang="zh-CN" dirty="0"/>
              <a:t>), </a:t>
            </a:r>
            <a:r>
              <a:rPr lang="zh-CN" altLang="en-US" dirty="0"/>
              <a:t>柯比意 </a:t>
            </a:r>
            <a:r>
              <a:rPr lang="en-US" altLang="zh-CN" dirty="0"/>
              <a:t>(Le Corbusier),《</a:t>
            </a:r>
            <a:r>
              <a:rPr lang="zh-CN" altLang="en-US" dirty="0"/>
              <a:t>邁向建築</a:t>
            </a:r>
            <a:r>
              <a:rPr lang="en-US" altLang="zh-CN" dirty="0"/>
              <a:t>》, </a:t>
            </a:r>
            <a:r>
              <a:rPr lang="zh-CN" altLang="en-US" dirty="0"/>
              <a:t>田園城市 </a:t>
            </a:r>
            <a:r>
              <a:rPr lang="en-US" altLang="zh-CN" dirty="0"/>
              <a:t>,1997</a:t>
            </a:r>
            <a:br>
              <a:rPr lang="en-US" altLang="zh-CN" dirty="0"/>
            </a:br>
            <a:r>
              <a:rPr lang="zh-CN" altLang="en-US" dirty="0"/>
              <a:t>蔡美淑 </a:t>
            </a:r>
            <a:r>
              <a:rPr lang="en-US" altLang="zh-CN" dirty="0"/>
              <a:t>( </a:t>
            </a:r>
            <a:r>
              <a:rPr lang="zh-CN" altLang="en-US" dirty="0"/>
              <a:t>譯 </a:t>
            </a:r>
            <a:r>
              <a:rPr lang="en-US" altLang="zh-CN" dirty="0"/>
              <a:t>), </a:t>
            </a:r>
            <a:r>
              <a:rPr lang="zh-CN" altLang="en-US" dirty="0"/>
              <a:t>李歐納 </a:t>
            </a:r>
            <a:r>
              <a:rPr lang="en-US" altLang="zh-CN" dirty="0"/>
              <a:t>· </a:t>
            </a:r>
            <a:r>
              <a:rPr lang="zh-CN" altLang="en-US" dirty="0"/>
              <a:t>柯仁 </a:t>
            </a:r>
            <a:r>
              <a:rPr lang="en-US" altLang="zh-CN" dirty="0"/>
              <a:t>(Leonard </a:t>
            </a:r>
            <a:r>
              <a:rPr lang="en-US" altLang="zh-CN" dirty="0" err="1"/>
              <a:t>Koren</a:t>
            </a:r>
            <a:r>
              <a:rPr lang="en-US" altLang="zh-CN" dirty="0"/>
              <a:t>),</a:t>
            </a:r>
            <a:r>
              <a:rPr lang="en-US" altLang="zh-CN" dirty="0" err="1"/>
              <a:t>Wabi-Sabi</a:t>
            </a:r>
            <a:r>
              <a:rPr lang="en-US" altLang="zh-CN" dirty="0"/>
              <a:t>:</a:t>
            </a:r>
            <a:r>
              <a:rPr lang="zh-CN" altLang="en-US" dirty="0"/>
              <a:t>給設計者、生活家的日式 生活美學 </a:t>
            </a:r>
            <a:r>
              <a:rPr lang="en-US" altLang="zh-CN" dirty="0"/>
              <a:t>, </a:t>
            </a:r>
            <a:r>
              <a:rPr lang="zh-CN" altLang="en-US" dirty="0"/>
              <a:t>行人文化實驗室 </a:t>
            </a:r>
            <a:r>
              <a:rPr lang="en-US" altLang="zh-CN" dirty="0"/>
              <a:t>,2011</a:t>
            </a:r>
            <a:br>
              <a:rPr lang="en-US" altLang="zh-CN" dirty="0"/>
            </a:br>
            <a:r>
              <a:rPr lang="zh-CN" altLang="en-US" dirty="0"/>
              <a:t>張玫玫 </a:t>
            </a:r>
            <a:r>
              <a:rPr lang="en-US" altLang="zh-CN" dirty="0"/>
              <a:t>( </a:t>
            </a:r>
            <a:r>
              <a:rPr lang="zh-CN" altLang="en-US" dirty="0"/>
              <a:t>譯 </a:t>
            </a:r>
            <a:r>
              <a:rPr lang="en-US" altLang="zh-CN" dirty="0"/>
              <a:t>), </a:t>
            </a:r>
            <a:r>
              <a:rPr lang="zh-CN" altLang="en-US" dirty="0"/>
              <a:t>阿莫斯 </a:t>
            </a:r>
            <a:r>
              <a:rPr lang="en-US" altLang="zh-CN" dirty="0"/>
              <a:t>· </a:t>
            </a:r>
            <a:r>
              <a:rPr lang="zh-CN" altLang="en-US" dirty="0"/>
              <a:t>拉普普 </a:t>
            </a:r>
            <a:r>
              <a:rPr lang="en-US" altLang="zh-CN" dirty="0"/>
              <a:t>(Amos Rapoport),《</a:t>
            </a:r>
            <a:r>
              <a:rPr lang="zh-CN" altLang="en-US" dirty="0"/>
              <a:t>住屋形式與文化</a:t>
            </a:r>
            <a:r>
              <a:rPr lang="en-US" altLang="zh-CN" dirty="0"/>
              <a:t>》, </a:t>
            </a:r>
            <a:r>
              <a:rPr lang="zh-CN" altLang="en-US" dirty="0"/>
              <a:t>境與象出版 社 </a:t>
            </a:r>
            <a:r>
              <a:rPr lang="en-US" altLang="zh-CN" dirty="0"/>
              <a:t>,1976</a:t>
            </a:r>
            <a:br>
              <a:rPr lang="en-US" altLang="zh-CN" dirty="0"/>
            </a:br>
            <a:r>
              <a:rPr lang="zh-CN" altLang="en-US" dirty="0"/>
              <a:t>張宇 </a:t>
            </a:r>
            <a:r>
              <a:rPr lang="en-US" altLang="zh-CN" dirty="0"/>
              <a:t>( </a:t>
            </a:r>
            <a:r>
              <a:rPr lang="zh-CN" altLang="en-US" dirty="0"/>
              <a:t>譯 </a:t>
            </a:r>
            <a:r>
              <a:rPr lang="en-US" altLang="zh-CN" dirty="0"/>
              <a:t>), </a:t>
            </a:r>
            <a:r>
              <a:rPr lang="zh-CN" altLang="en-US" dirty="0"/>
              <a:t>彼得 </a:t>
            </a:r>
            <a:r>
              <a:rPr lang="en-US" altLang="zh-CN" dirty="0"/>
              <a:t>· </a:t>
            </a:r>
            <a:r>
              <a:rPr lang="zh-CN" altLang="en-US" dirty="0"/>
              <a:t>卒姆托 </a:t>
            </a:r>
            <a:r>
              <a:rPr lang="en-US" altLang="zh-CN" dirty="0"/>
              <a:t>(Peter </a:t>
            </a:r>
            <a:r>
              <a:rPr lang="en-US" altLang="zh-CN" dirty="0" err="1"/>
              <a:t>Zumthor</a:t>
            </a:r>
            <a:r>
              <a:rPr lang="en-US" altLang="zh-CN" dirty="0"/>
              <a:t>),《</a:t>
            </a:r>
            <a:r>
              <a:rPr lang="zh-CN" altLang="en-US" dirty="0"/>
              <a:t>思考建築</a:t>
            </a:r>
            <a:r>
              <a:rPr lang="en-US" altLang="zh-CN" dirty="0"/>
              <a:t>》, </a:t>
            </a:r>
            <a:r>
              <a:rPr lang="zh-CN" altLang="en-US" dirty="0"/>
              <a:t>中國建築工業出版社 </a:t>
            </a:r>
            <a:r>
              <a:rPr lang="en-US" altLang="zh-CN" dirty="0"/>
              <a:t>,1998 </a:t>
            </a:r>
            <a:endParaRPr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846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5E06A61-1E83-FD4E-8AE1-16D1F7893D44}"/>
              </a:ext>
            </a:extLst>
          </p:cNvPr>
          <p:cNvSpPr txBox="1"/>
          <p:nvPr/>
        </p:nvSpPr>
        <p:spPr>
          <a:xfrm>
            <a:off x="674557" y="614597"/>
            <a:ext cx="106879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摘要</a:t>
            </a:r>
            <a:endParaRPr kumimoji="1" lang="en-US" altLang="zh-CN" dirty="0"/>
          </a:p>
          <a:p>
            <a:r>
              <a:rPr kumimoji="1" lang="zh-CN" altLang="en-US" dirty="0"/>
              <a:t>第一章  纪念性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1.1</a:t>
            </a:r>
            <a:r>
              <a:rPr kumimoji="1" lang="zh-CN" altLang="en-US" dirty="0"/>
              <a:t>纪念性与纪念物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1.2</a:t>
            </a:r>
            <a:r>
              <a:rPr kumimoji="1" lang="zh-CN" altLang="en-US" dirty="0"/>
              <a:t>纪念物的建立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1.3</a:t>
            </a:r>
            <a:r>
              <a:rPr kumimoji="1" lang="zh-CN" altLang="en-US" dirty="0"/>
              <a:t>现代的纪念性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第二章  空间／时间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2.1</a:t>
            </a:r>
            <a:r>
              <a:rPr kumimoji="1" lang="zh-CN" altLang="en-US" dirty="0"/>
              <a:t>空间的时间象征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2.2</a:t>
            </a:r>
            <a:r>
              <a:rPr kumimoji="1" lang="zh-CN" altLang="en-US" dirty="0"/>
              <a:t>时间的纪念性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2.3</a:t>
            </a:r>
            <a:r>
              <a:rPr kumimoji="1" lang="zh-CN" altLang="en-US" dirty="0"/>
              <a:t>时间知觉</a:t>
            </a:r>
            <a:endParaRPr kumimoji="1" lang="en-US" altLang="zh-CN" dirty="0"/>
          </a:p>
          <a:p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zh-CN" altLang="en-US" dirty="0"/>
              <a:t>第三章  时间的纪念性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3.1</a:t>
            </a:r>
            <a:r>
              <a:rPr kumimoji="1" lang="zh-CN" altLang="en-US" dirty="0"/>
              <a:t>前述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3.2</a:t>
            </a:r>
            <a:r>
              <a:rPr kumimoji="1" lang="zh-CN" altLang="en-US" dirty="0"/>
              <a:t>当代城市现象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3.3</a:t>
            </a:r>
            <a:r>
              <a:rPr kumimoji="1" lang="zh-CN" altLang="en-US" dirty="0"/>
              <a:t>城市建筑的启示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3.4</a:t>
            </a:r>
            <a:r>
              <a:rPr kumimoji="1" lang="zh-CN" altLang="en-US" dirty="0"/>
              <a:t>当代城市的纪念物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3.5</a:t>
            </a:r>
            <a:r>
              <a:rPr kumimoji="1" lang="zh-CN" altLang="en-US" dirty="0"/>
              <a:t>物质、形式、文化</a:t>
            </a:r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3ED797-DE23-AE46-BA4B-D402C3698A2D}"/>
              </a:ext>
            </a:extLst>
          </p:cNvPr>
          <p:cNvSpPr txBox="1"/>
          <p:nvPr/>
        </p:nvSpPr>
        <p:spPr>
          <a:xfrm>
            <a:off x="5891134" y="944381"/>
            <a:ext cx="61009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第四章  物质／形式／文化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4.1</a:t>
            </a:r>
            <a:r>
              <a:rPr kumimoji="1" lang="zh-CN" altLang="en-US" dirty="0"/>
              <a:t>物质</a:t>
            </a:r>
            <a:r>
              <a:rPr kumimoji="1" lang="en-US" altLang="zh-CN" dirty="0"/>
              <a:t>·</a:t>
            </a:r>
            <a:r>
              <a:rPr kumimoji="1" lang="zh-CN" altLang="en-US" dirty="0"/>
              <a:t>时间</a:t>
            </a:r>
            <a:endParaRPr kumimoji="1" lang="en-US" altLang="zh-CN" dirty="0"/>
          </a:p>
          <a:p>
            <a:r>
              <a:rPr kumimoji="1" lang="zh-CN" altLang="en-US" dirty="0"/>
              <a:t>                    </a:t>
            </a:r>
            <a:r>
              <a:rPr kumimoji="1" lang="en-US" altLang="zh-CN" dirty="0"/>
              <a:t>——</a:t>
            </a:r>
            <a:r>
              <a:rPr kumimoji="1" lang="zh-CN" altLang="en-US" dirty="0"/>
              <a:t>时间的尺度／住吉长屋旁的家屋</a:t>
            </a:r>
            <a:endParaRPr kumimoji="1" lang="en-US" altLang="zh-CN" dirty="0"/>
          </a:p>
          <a:p>
            <a:r>
              <a:rPr kumimoji="1" lang="zh-CN" altLang="en-US" dirty="0"/>
              <a:t>                    </a:t>
            </a:r>
            <a:r>
              <a:rPr kumimoji="1" lang="en-US" altLang="zh-CN" dirty="0"/>
              <a:t>——</a:t>
            </a:r>
            <a:r>
              <a:rPr kumimoji="1" lang="zh-CN" altLang="en-US" dirty="0"/>
              <a:t>时间的层积／岩层浴池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4.2</a:t>
            </a:r>
            <a:r>
              <a:rPr kumimoji="1" lang="zh-CN" altLang="en-US" dirty="0"/>
              <a:t> 时间</a:t>
            </a:r>
            <a:r>
              <a:rPr kumimoji="1" lang="en-US" altLang="zh-CN" dirty="0"/>
              <a:t>·</a:t>
            </a:r>
            <a:r>
              <a:rPr kumimoji="1" lang="zh-CN" altLang="en-US" dirty="0"/>
              <a:t>形式</a:t>
            </a:r>
            <a:endParaRPr kumimoji="1" lang="en-US" altLang="zh-CN" dirty="0"/>
          </a:p>
          <a:p>
            <a:r>
              <a:rPr kumimoji="1" lang="zh-CN" altLang="en-US" dirty="0"/>
              <a:t>                    </a:t>
            </a:r>
            <a:r>
              <a:rPr kumimoji="1" lang="en-US" altLang="zh-CN" dirty="0"/>
              <a:t>——Re-Architecture/</a:t>
            </a:r>
            <a:r>
              <a:rPr kumimoji="1" lang="zh-CN" altLang="en-US" dirty="0"/>
              <a:t>废墟空间的常民纪念性</a:t>
            </a:r>
            <a:endParaRPr kumimoji="1" lang="en-US" altLang="zh-CN" dirty="0"/>
          </a:p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4.3</a:t>
            </a:r>
            <a:r>
              <a:rPr kumimoji="1" lang="zh-CN" altLang="en-US" dirty="0"/>
              <a:t> 文化</a:t>
            </a:r>
            <a:r>
              <a:rPr kumimoji="1" lang="en-US" altLang="zh-CN" dirty="0"/>
              <a:t>·</a:t>
            </a:r>
            <a:r>
              <a:rPr kumimoji="1" lang="zh-CN" altLang="en-US" dirty="0"/>
              <a:t>时间</a:t>
            </a:r>
            <a:endParaRPr kumimoji="1" lang="en-US" altLang="zh-CN" dirty="0"/>
          </a:p>
          <a:p>
            <a:r>
              <a:rPr kumimoji="1" lang="zh-CN" altLang="en-US" dirty="0"/>
              <a:t>                    </a:t>
            </a:r>
            <a:r>
              <a:rPr kumimoji="1" lang="en-US" altLang="zh-CN" dirty="0"/>
              <a:t>——</a:t>
            </a:r>
            <a:r>
              <a:rPr kumimoji="1" lang="zh-CN" altLang="en-US" dirty="0"/>
              <a:t>兰花屋／屋顶加建文化的再诠释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第五章 美丽的静默</a:t>
            </a:r>
            <a:endParaRPr kumimoji="1" lang="en-US" altLang="zh-CN" dirty="0"/>
          </a:p>
          <a:p>
            <a:endParaRPr kumimoji="1" lang="zh-CN" altLang="en-US" dirty="0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760D5863-07CA-1843-B2B1-A6491149F92C}"/>
              </a:ext>
            </a:extLst>
          </p:cNvPr>
          <p:cNvCxnSpPr/>
          <p:nvPr/>
        </p:nvCxnSpPr>
        <p:spPr>
          <a:xfrm>
            <a:off x="5291528" y="614597"/>
            <a:ext cx="0" cy="5306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19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2360A-1E42-3546-91E7-CBFC1C76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0980"/>
          </a:xfrm>
        </p:spPr>
        <p:txBody>
          <a:bodyPr>
            <a:normAutofit/>
          </a:bodyPr>
          <a:lstStyle/>
          <a:p>
            <a:r>
              <a:rPr kumimoji="1" lang="zh-CN" altLang="en-US" sz="2800" dirty="0"/>
              <a:t>第一章  纪念性</a:t>
            </a:r>
            <a:br>
              <a:rPr kumimoji="1" lang="en-US" altLang="zh-CN" dirty="0"/>
            </a:br>
            <a:br>
              <a:rPr kumimoji="1" lang="en-US" altLang="zh-CN" dirty="0"/>
            </a:br>
            <a:br>
              <a:rPr kumimoji="1" lang="en-US" altLang="zh-CN" dirty="0"/>
            </a:br>
            <a:r>
              <a:rPr kumimoji="1" lang="zh-CN" altLang="en-US" sz="2000" dirty="0"/>
              <a:t>纪念物的形式，特征，象征</a:t>
            </a:r>
            <a:br>
              <a:rPr kumimoji="1" lang="en-US" altLang="zh-CN" sz="2000" dirty="0"/>
            </a:br>
            <a:r>
              <a:rPr kumimoji="1" lang="zh-CN" altLang="en-US" sz="2000" dirty="0"/>
              <a:t>從歷史到現在的演變</a:t>
            </a:r>
            <a:br>
              <a:rPr kumimoji="1" lang="en-US" altLang="zh-CN" sz="2000" dirty="0"/>
            </a:br>
            <a:br>
              <a:rPr kumimoji="1" lang="en-US" altLang="zh-CN" dirty="0"/>
            </a:br>
            <a:r>
              <a:rPr kumimoji="1" lang="zh-CN" altLang="en-US" sz="2000" dirty="0"/>
              <a:t>意图性纪念物与非意图性纪念物</a:t>
            </a:r>
            <a:r>
              <a:rPr kumimoji="1" lang="zh-CN" altLang="en-US" sz="1800" dirty="0"/>
              <a:t>（</a:t>
            </a:r>
            <a:r>
              <a:rPr lang="zh-CN" altLang="en-US" sz="1800" dirty="0"/>
              <a:t>奧地利藝術史學家 </a:t>
            </a:r>
            <a:br>
              <a:rPr lang="zh-CN" altLang="en-US" sz="1800" dirty="0"/>
            </a:br>
            <a:r>
              <a:rPr kumimoji="1" lang="zh-CN" altLang="en-US" sz="1800" dirty="0"/>
              <a:t>里格尔）</a:t>
            </a:r>
            <a:br>
              <a:rPr kumimoji="1" lang="en-US" altLang="zh-CN" sz="1800" dirty="0"/>
            </a:br>
            <a:br>
              <a:rPr kumimoji="1" lang="en-US" altLang="zh-CN" sz="2000" dirty="0"/>
            </a:br>
            <a:r>
              <a:rPr kumimoji="1" lang="zh-CN" altLang="en-US" sz="2000" dirty="0"/>
              <a:t>现代纪念物</a:t>
            </a:r>
            <a:br>
              <a:rPr kumimoji="1" lang="en-US" altLang="zh-CN" sz="2000" dirty="0"/>
            </a:br>
            <a:r>
              <a:rPr lang="zh-CN" altLang="en-US" sz="2000" dirty="0"/>
              <a:t>紀念物不 單純只是逝去的載體，是屬於人與事件的紀念物，也是</a:t>
            </a:r>
            <a:br>
              <a:rPr lang="en-US" altLang="zh-CN" sz="2000" dirty="0"/>
            </a:br>
            <a:r>
              <a:rPr lang="zh-CN" altLang="en-US" sz="2000" dirty="0"/>
              <a:t>活著的紀念物。 </a:t>
            </a:r>
            <a:br>
              <a:rPr lang="en-US" altLang="zh-CN" sz="2000" dirty="0"/>
            </a:br>
            <a:r>
              <a:rPr lang="en-US" altLang="zh-CN" sz="2000" dirty="0"/>
              <a:t>《House》</a:t>
            </a:r>
            <a:r>
              <a:rPr lang="zh-CN" altLang="en-US" sz="2000" dirty="0"/>
              <a:t>用藝術的手法呈現「紀念性」 </a:t>
            </a:r>
            <a:br>
              <a:rPr lang="zh-CN" altLang="en-US" sz="2000" dirty="0"/>
            </a:br>
            <a:br>
              <a:rPr lang="zh-CN" altLang="en-US" sz="2000" dirty="0"/>
            </a:br>
            <a:endParaRPr kumimoji="1" lang="zh-CN" altLang="en-US" sz="2000" dirty="0"/>
          </a:p>
        </p:txBody>
      </p:sp>
      <p:pic>
        <p:nvPicPr>
          <p:cNvPr id="2049" name="Picture 1" descr="page13image10920">
            <a:extLst>
              <a:ext uri="{FF2B5EF4-FFF2-40B4-BE49-F238E27FC236}">
                <a16:creationId xmlns:a16="http://schemas.microsoft.com/office/drawing/2014/main" id="{F816CD4E-B99F-8240-B3C1-87D619E74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51" y="1690688"/>
            <a:ext cx="2730444" cy="18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3image13520">
            <a:extLst>
              <a:ext uri="{FF2B5EF4-FFF2-40B4-BE49-F238E27FC236}">
                <a16:creationId xmlns:a16="http://schemas.microsoft.com/office/drawing/2014/main" id="{F1DA74A3-BC4E-1346-ADAB-2E9035DA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51" y="3702570"/>
            <a:ext cx="2737979" cy="19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21image9920">
            <a:extLst>
              <a:ext uri="{FF2B5EF4-FFF2-40B4-BE49-F238E27FC236}">
                <a16:creationId xmlns:a16="http://schemas.microsoft.com/office/drawing/2014/main" id="{3529CB0B-D049-DD41-8FBC-10C2394CD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1614"/>
            <a:ext cx="27432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21image5344">
            <a:extLst>
              <a:ext uri="{FF2B5EF4-FFF2-40B4-BE49-F238E27FC236}">
                <a16:creationId xmlns:a16="http://schemas.microsoft.com/office/drawing/2014/main" id="{7362DA09-FBEE-B84D-9C34-ADFB523A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59568"/>
            <a:ext cx="46863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21image10088">
            <a:extLst>
              <a:ext uri="{FF2B5EF4-FFF2-40B4-BE49-F238E27FC236}">
                <a16:creationId xmlns:a16="http://schemas.microsoft.com/office/drawing/2014/main" id="{63BD5D3F-281D-AA44-BFA6-568D2A568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991614"/>
            <a:ext cx="14224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01065B8-ECE6-0E48-B316-BDD8BE93D064}"/>
              </a:ext>
            </a:extLst>
          </p:cNvPr>
          <p:cNvSpPr/>
          <p:nvPr/>
        </p:nvSpPr>
        <p:spPr>
          <a:xfrm>
            <a:off x="5746230" y="65956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zh-CN" altLang="en-US" dirty="0"/>
              <a:t>现代纪念物</a:t>
            </a:r>
            <a:br>
              <a:rPr kumimoji="1" lang="en-US" altLang="zh-CN" dirty="0"/>
            </a:br>
            <a:r>
              <a:rPr lang="zh-CN" altLang="en-US" dirty="0"/>
              <a:t>紀念物不單純只是逝去的載體，是屬於人與事件的紀念物，也是活著的紀念物。 </a:t>
            </a:r>
            <a:br>
              <a:rPr lang="en-US" altLang="zh-CN" dirty="0"/>
            </a:br>
            <a:r>
              <a:rPr lang="zh-CN" altLang="en-US" dirty="0"/>
              <a:t>當代雕塑藝術家瑞秋 </a:t>
            </a:r>
            <a:r>
              <a:rPr lang="en-US" altLang="zh-CN" dirty="0"/>
              <a:t>· </a:t>
            </a:r>
            <a:r>
              <a:rPr lang="zh-CN" altLang="en-US" dirty="0"/>
              <a:t>懷特雷 </a:t>
            </a:r>
          </a:p>
          <a:p>
            <a:r>
              <a:rPr lang="en-US" altLang="zh-CN" dirty="0"/>
              <a:t>《House》</a:t>
            </a:r>
            <a:r>
              <a:rPr lang="zh-CN" altLang="en-US" dirty="0"/>
              <a:t>用藝術的手法呈現「紀念性」此藝術品呼應了現代的紀念性其內蘊含的意義，是一種回 應大眾經驗出發的紀念碑。 </a:t>
            </a:r>
          </a:p>
          <a:p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823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EB624B-636C-6840-8AB9-657E706D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第二章 空間</a:t>
            </a:r>
            <a:r>
              <a:rPr lang="en-US" altLang="zh-CN" dirty="0"/>
              <a:t>·</a:t>
            </a:r>
            <a:r>
              <a:rPr lang="zh-CN" altLang="en-US" dirty="0"/>
              <a:t>時間 </a:t>
            </a:r>
          </a:p>
          <a:p>
            <a:r>
              <a:rPr kumimoji="1" lang="zh-CN" altLang="en-US" dirty="0"/>
              <a:t>討論時間的紀念性</a:t>
            </a:r>
            <a:endParaRPr kumimoji="1" lang="en-US" altLang="zh-CN" dirty="0"/>
          </a:p>
          <a:p>
            <a:r>
              <a:rPr lang="zh-CN" altLang="en-US" dirty="0"/>
              <a:t>空間的「時間徵象」</a:t>
            </a:r>
            <a:endParaRPr lang="en-US" altLang="zh-CN" dirty="0"/>
          </a:p>
          <a:p>
            <a:r>
              <a:rPr lang="zh-CN" altLang="en-US" dirty="0"/>
              <a:t>集體意識 </a:t>
            </a:r>
            <a:endParaRPr lang="en-US" altLang="zh-CN" dirty="0"/>
          </a:p>
          <a:p>
            <a:r>
              <a:rPr lang="zh-CN" altLang="en-US" dirty="0"/>
              <a:t>看不見的維度</a:t>
            </a:r>
          </a:p>
        </p:txBody>
      </p:sp>
      <p:pic>
        <p:nvPicPr>
          <p:cNvPr id="4099" name="Picture 3" descr="page27image8032">
            <a:extLst>
              <a:ext uri="{FF2B5EF4-FFF2-40B4-BE49-F238E27FC236}">
                <a16:creationId xmlns:a16="http://schemas.microsoft.com/office/drawing/2014/main" id="{8FD9A65D-F5CF-A44A-9DAE-60AC815C8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825625"/>
            <a:ext cx="4686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page27image12608">
            <a:extLst>
              <a:ext uri="{FF2B5EF4-FFF2-40B4-BE49-F238E27FC236}">
                <a16:creationId xmlns:a16="http://schemas.microsoft.com/office/drawing/2014/main" id="{C681D8FC-7558-2D4F-87B7-AE610D3A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7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A71BDC-DEE0-4747-AD34-7B7A53A53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第三章 時間的紀念性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在空間、時間中如何生產出紀念意義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本章節將亞洲與歐陸 對比兩者差異性 </a:t>
            </a:r>
          </a:p>
          <a:p>
            <a:pPr marL="0" indent="0">
              <a:buNone/>
            </a:pPr>
            <a:r>
              <a:rPr lang="zh-CN" altLang="en-US" dirty="0"/>
              <a:t>當代空間 </a:t>
            </a:r>
            <a:r>
              <a:rPr lang="en-US" altLang="zh-CN" dirty="0"/>
              <a:t>/ </a:t>
            </a:r>
            <a:r>
              <a:rPr lang="zh-CN" altLang="en-US" dirty="0"/>
              <a:t>時間背景述說城市在不同時代的變異性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未來的城市要如何繼承現在的正在發生的事件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「物質」、「形式」、「文化」 </a:t>
            </a:r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720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96FA10-366A-C542-B2E1-A6D4A9991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30" y="350043"/>
            <a:ext cx="10515600" cy="4351338"/>
          </a:xfrm>
        </p:spPr>
        <p:txBody>
          <a:bodyPr/>
          <a:lstStyle/>
          <a:p>
            <a:r>
              <a:rPr lang="zh-CN" altLang="en-US" dirty="0"/>
              <a:t>第四章 物質</a:t>
            </a:r>
            <a:r>
              <a:rPr lang="en-US" altLang="zh-CN" dirty="0"/>
              <a:t>|</a:t>
            </a:r>
            <a:r>
              <a:rPr lang="zh-CN" altLang="en-US" dirty="0"/>
              <a:t>形式</a:t>
            </a:r>
            <a:r>
              <a:rPr lang="en-US" altLang="zh-CN" dirty="0"/>
              <a:t>|</a:t>
            </a:r>
            <a:r>
              <a:rPr lang="zh-CN" altLang="en-US" dirty="0"/>
              <a:t>文化 </a:t>
            </a:r>
          </a:p>
          <a:p>
            <a:r>
              <a:rPr lang="zh-CN" altLang="en-US" dirty="0"/>
              <a:t>物質</a:t>
            </a:r>
            <a:r>
              <a:rPr lang="en-US" altLang="zh-TW" dirty="0"/>
              <a:t>·</a:t>
            </a:r>
            <a:r>
              <a:rPr lang="zh-CN" altLang="en-US" dirty="0"/>
              <a:t>時間</a:t>
            </a:r>
            <a:endParaRPr lang="en-US" altLang="zh-CN" dirty="0"/>
          </a:p>
          <a:p>
            <a:r>
              <a:rPr lang="zh-CN" altLang="en-US" dirty="0"/>
              <a:t>物質̶̶最能顯象時間性的載體之一 </a:t>
            </a:r>
          </a:p>
          <a:p>
            <a:r>
              <a:rPr lang="zh-CN" altLang="en-US" dirty="0"/>
              <a:t>住吉長屋旁的家屋 </a:t>
            </a:r>
            <a:r>
              <a:rPr lang="zh-TW" altLang="en-US" dirty="0"/>
              <a:t>／</a:t>
            </a:r>
            <a:r>
              <a:rPr lang="zh-CN" altLang="en-US" dirty="0"/>
              <a:t>岩層浴池 </a:t>
            </a:r>
          </a:p>
          <a:p>
            <a:endParaRPr kumimoji="1" lang="zh-CN" altLang="en-US" dirty="0"/>
          </a:p>
        </p:txBody>
      </p:sp>
      <p:pic>
        <p:nvPicPr>
          <p:cNvPr id="5123" name="Picture 3" descr="page59image12536">
            <a:extLst>
              <a:ext uri="{FF2B5EF4-FFF2-40B4-BE49-F238E27FC236}">
                <a16:creationId xmlns:a16="http://schemas.microsoft.com/office/drawing/2014/main" id="{3889D76A-40CB-E84C-A1DC-30D6B747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" y="3492063"/>
            <a:ext cx="7030387" cy="278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page72image4656">
            <a:extLst>
              <a:ext uri="{FF2B5EF4-FFF2-40B4-BE49-F238E27FC236}">
                <a16:creationId xmlns:a16="http://schemas.microsoft.com/office/drawing/2014/main" id="{E89915D1-2216-BE48-8833-6E06F9C8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09" y="3492063"/>
            <a:ext cx="4875085" cy="28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page59image8440">
            <a:extLst>
              <a:ext uri="{FF2B5EF4-FFF2-40B4-BE49-F238E27FC236}">
                <a16:creationId xmlns:a16="http://schemas.microsoft.com/office/drawing/2014/main" id="{AE2CBA43-570E-0C41-B3C7-022EBB8B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69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59image8440">
            <a:extLst>
              <a:ext uri="{FF2B5EF4-FFF2-40B4-BE49-F238E27FC236}">
                <a16:creationId xmlns:a16="http://schemas.microsoft.com/office/drawing/2014/main" id="{C7C9CC70-F759-194C-8F42-01D6EC21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69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ge67image4640">
            <a:extLst>
              <a:ext uri="{FF2B5EF4-FFF2-40B4-BE49-F238E27FC236}">
                <a16:creationId xmlns:a16="http://schemas.microsoft.com/office/drawing/2014/main" id="{688A64F8-5F63-AA41-973F-7C634FF9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59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0CDED-94F0-C547-B11A-C8EB950C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229" y="326609"/>
            <a:ext cx="10515600" cy="4351338"/>
          </a:xfrm>
        </p:spPr>
        <p:txBody>
          <a:bodyPr/>
          <a:lstStyle/>
          <a:p>
            <a:r>
              <a:rPr lang="zh-CN" altLang="en-US" dirty="0"/>
              <a:t>形式 </a:t>
            </a:r>
            <a:r>
              <a:rPr lang="en-US" altLang="zh-CN" dirty="0"/>
              <a:t>· </a:t>
            </a:r>
            <a:r>
              <a:rPr lang="zh-CN" altLang="en-US" dirty="0"/>
              <a:t>時間 </a:t>
            </a:r>
          </a:p>
          <a:p>
            <a:r>
              <a:rPr lang="zh-CN" altLang="en-US" sz="2000" dirty="0"/>
              <a:t>建築師阿道夫 </a:t>
            </a:r>
            <a:r>
              <a:rPr lang="en-US" altLang="zh-CN" sz="2000" dirty="0"/>
              <a:t>· </a:t>
            </a:r>
            <a:r>
              <a:rPr lang="zh-CN" altLang="en-US" sz="2000" dirty="0"/>
              <a:t>魯斯對於原型的一段話「當 我們在森林中發現一個墳墩，</a:t>
            </a:r>
            <a:r>
              <a:rPr lang="en-US" altLang="zh-CN" sz="2000" dirty="0"/>
              <a:t>1.8 </a:t>
            </a:r>
            <a:r>
              <a:rPr lang="zh-CN" altLang="en-US" sz="2000" dirty="0"/>
              <a:t>米長，</a:t>
            </a:r>
            <a:r>
              <a:rPr lang="en-US" altLang="zh-CN" sz="2000" dirty="0"/>
              <a:t>0.9 </a:t>
            </a:r>
            <a:r>
              <a:rPr lang="zh-CN" altLang="en-US" sz="2000" dirty="0"/>
              <a:t>米寬，呈用鐵鍬堆成的尖頭狀，我們變 得嚴肅起來，並在心中想</a:t>
            </a:r>
            <a:r>
              <a:rPr lang="en-US" altLang="zh-CN" sz="2000" dirty="0"/>
              <a:t>:</a:t>
            </a:r>
            <a:r>
              <a:rPr lang="zh-CN" altLang="en-US" sz="2000" dirty="0"/>
              <a:t>這裡埋葬著一個人。這就是建築</a:t>
            </a:r>
          </a:p>
          <a:p>
            <a:r>
              <a:rPr lang="zh-CN" altLang="en-US" sz="2000" dirty="0"/>
              <a:t>柏林圍牆 </a:t>
            </a:r>
            <a:r>
              <a:rPr lang="zh-TW" altLang="en-US" sz="2000" dirty="0"/>
              <a:t>  </a:t>
            </a:r>
            <a:r>
              <a:rPr lang="zh-CN" altLang="en-US" sz="2000" dirty="0"/>
              <a:t>「意圖性紀念物」在現代轉換成「非意圖性紀念物」 </a:t>
            </a:r>
            <a:r>
              <a:rPr lang="zh-TW" altLang="en-US" sz="2000" dirty="0"/>
              <a:t> ，</a:t>
            </a:r>
            <a:r>
              <a:rPr lang="zh-CN" altLang="en-US" sz="2000" dirty="0"/>
              <a:t>集體 記憶 </a:t>
            </a:r>
          </a:p>
          <a:p>
            <a:r>
              <a:rPr lang="zh-CN" altLang="en-US" sz="2000" dirty="0"/>
              <a:t>南鐵東移事件 </a:t>
            </a:r>
          </a:p>
          <a:p>
            <a:endParaRPr lang="zh-CN" altLang="en-US" sz="2000" dirty="0"/>
          </a:p>
          <a:p>
            <a:endParaRPr lang="zh-CN" altLang="en-US" sz="2000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6147" name="Picture 3" descr="page78image5328">
            <a:extLst>
              <a:ext uri="{FF2B5EF4-FFF2-40B4-BE49-F238E27FC236}">
                <a16:creationId xmlns:a16="http://schemas.microsoft.com/office/drawing/2014/main" id="{E4F7916F-5FFE-BD48-B73D-7B64E89B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9" y="2502278"/>
            <a:ext cx="3984171" cy="38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ge92image4640">
            <a:extLst>
              <a:ext uri="{FF2B5EF4-FFF2-40B4-BE49-F238E27FC236}">
                <a16:creationId xmlns:a16="http://schemas.microsoft.com/office/drawing/2014/main" id="{D8A001A8-AFDA-E64A-8304-2F35A662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28" y="2379047"/>
            <a:ext cx="3015284" cy="42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1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D0CB7D-8F4E-0542-AE64-9C3D779A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18" y="341598"/>
            <a:ext cx="10515600" cy="4351338"/>
          </a:xfrm>
        </p:spPr>
        <p:txBody>
          <a:bodyPr/>
          <a:lstStyle/>
          <a:p>
            <a:r>
              <a:rPr lang="zh-CN" altLang="en-US" dirty="0"/>
              <a:t>文化 </a:t>
            </a:r>
            <a:r>
              <a:rPr lang="en-US" altLang="zh-CN" dirty="0"/>
              <a:t>· </a:t>
            </a:r>
            <a:r>
              <a:rPr lang="zh-CN" altLang="en-US" dirty="0"/>
              <a:t>時間 </a:t>
            </a:r>
          </a:p>
          <a:p>
            <a:r>
              <a:rPr lang="zh-CN" altLang="en-US" sz="2000" dirty="0"/>
              <a:t>容納社會價值系統的場域，我們統稱為城市 </a:t>
            </a:r>
          </a:p>
          <a:p>
            <a:r>
              <a:rPr lang="zh-CN" altLang="en-US" sz="2000" dirty="0"/>
              <a:t>鐵皮屋 </a:t>
            </a:r>
          </a:p>
          <a:p>
            <a:r>
              <a:rPr lang="zh-CN" altLang="en-US" sz="2000" dirty="0"/>
              <a:t>蘭花屋 </a:t>
            </a:r>
          </a:p>
          <a:p>
            <a:endParaRPr kumimoji="1" lang="zh-CN" altLang="en-US" dirty="0"/>
          </a:p>
        </p:txBody>
      </p:sp>
      <p:pic>
        <p:nvPicPr>
          <p:cNvPr id="7173" name="Picture 5" descr="page103image12296">
            <a:extLst>
              <a:ext uri="{FF2B5EF4-FFF2-40B4-BE49-F238E27FC236}">
                <a16:creationId xmlns:a16="http://schemas.microsoft.com/office/drawing/2014/main" id="{9CCE1E33-BFE3-CB4E-9F47-10B15CBC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8" y="2293495"/>
            <a:ext cx="5187846" cy="38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age107image5680">
            <a:extLst>
              <a:ext uri="{FF2B5EF4-FFF2-40B4-BE49-F238E27FC236}">
                <a16:creationId xmlns:a16="http://schemas.microsoft.com/office/drawing/2014/main" id="{16ECCB27-4FAB-FC43-986C-CA8BD3696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29" y="2934395"/>
            <a:ext cx="5261547" cy="25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6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472</Words>
  <Application>Microsoft Macintosh PowerPoint</Application>
  <PresentationFormat>宽屏</PresentationFormat>
  <Paragraphs>68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等线</vt:lpstr>
      <vt:lpstr>等线 Light</vt:lpstr>
      <vt:lpstr>新細明體</vt:lpstr>
      <vt:lpstr>Arial</vt:lpstr>
      <vt:lpstr>Office 主题​​</vt:lpstr>
      <vt:lpstr>PowerPoint 演示文稿</vt:lpstr>
      <vt:lpstr>PowerPoint 演示文稿</vt:lpstr>
      <vt:lpstr>第一章  纪念性   纪念物的形式，特征，象征 從歷史到現在的演變  意图性纪念物与非意图性纪念物（奧地利藝術史學家  里格尔）  现代纪念物 紀念物不 單純只是逝去的載體，是屬於人與事件的紀念物，也是 活著的紀念物。  《House》用藝術的手法呈現「紀念性」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Pro</dc:creator>
  <cp:lastModifiedBy>Pro</cp:lastModifiedBy>
  <cp:revision>16</cp:revision>
  <dcterms:created xsi:type="dcterms:W3CDTF">2018-11-29T02:06:24Z</dcterms:created>
  <dcterms:modified xsi:type="dcterms:W3CDTF">2018-11-29T07:23:57Z</dcterms:modified>
</cp:coreProperties>
</file>