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62" r:id="rId3"/>
    <p:sldId id="256" r:id="rId4"/>
    <p:sldId id="258" r:id="rId6"/>
    <p:sldId id="259" r:id="rId7"/>
    <p:sldId id="260" r:id="rId8"/>
    <p:sldId id="261" r:id="rId9"/>
    <p:sldId id="263" r:id="rId10"/>
    <p:sldId id="269" r:id="rId11"/>
    <p:sldId id="268" r:id="rId12"/>
    <p:sldId id="264" r:id="rId13"/>
    <p:sldId id="265" r:id="rId14"/>
    <p:sldId id="266" r:id="rId15"/>
    <p:sldId id="267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1.1</a:t>
            </a:r>
            <a:r>
              <a:rPr lang="zh-CN" altLang="en-US"/>
              <a:t>不同於</a:t>
            </a:r>
            <a:r>
              <a:rPr lang="en-US" altLang="zh-CN"/>
              <a:t>Human-Centered Design, </a:t>
            </a:r>
            <a:r>
              <a:rPr lang="zh-CN" altLang="en-US"/>
              <a:t>物不再僅為了滿足人的需求而存在，可獨立存在</a:t>
            </a:r>
            <a:endParaRPr lang="zh-CN" altLang="en-US"/>
          </a:p>
          <a:p>
            <a:r>
              <a:rPr lang="en-US" altLang="zh-CN"/>
              <a:t>1.2 James Pierce(2009)</a:t>
            </a:r>
            <a:r>
              <a:rPr lang="zh-CN" altLang="en-US"/>
              <a:t>人與技術之間的類他關係（</a:t>
            </a:r>
            <a:r>
              <a:rPr lang="en-US" altLang="zh-CN"/>
              <a:t>Alterty Relations</a:t>
            </a:r>
            <a:r>
              <a:rPr lang="zh-CN" altLang="en-US"/>
              <a:t>）技術物成為獨立與人類之外的存在物</a:t>
            </a:r>
            <a:endParaRPr lang="zh-CN" altLang="en-US"/>
          </a:p>
          <a:p>
            <a:r>
              <a:rPr lang="en-US" altLang="zh-CN"/>
              <a:t>Van Allen(2013) </a:t>
            </a:r>
            <a:r>
              <a:rPr lang="zh-CN" altLang="en-US"/>
              <a:t>泛靈論（</a:t>
            </a:r>
            <a:r>
              <a:rPr lang="en-US" altLang="zh-CN"/>
              <a:t>Animism</a:t>
            </a:r>
            <a:r>
              <a:rPr lang="zh-CN" altLang="en-US"/>
              <a:t>萬物皆有靈）作為互動設計隱喻，體現物件的自主性</a:t>
            </a:r>
            <a:endParaRPr lang="zh-CN" altLang="en-US"/>
          </a:p>
          <a:p>
            <a:r>
              <a:rPr lang="zh-CN" altLang="en-US"/>
              <a:t>物聯網所具有的能動性展出一系列頻譜：物聯網</a:t>
            </a:r>
            <a:r>
              <a:rPr lang="en-US" altLang="zh-CN"/>
              <a:t>+</a:t>
            </a:r>
            <a:r>
              <a:rPr lang="zh-CN" altLang="en-US"/>
              <a:t>自動運算，目前多數設計物著重展現動物性、人類行為的主體性呈現，體現物如同人或動物的設計，具有較高能動性</a:t>
            </a:r>
            <a:endParaRPr lang="zh-CN" altLang="en-US"/>
          </a:p>
          <a:p>
            <a:r>
              <a:rPr lang="en-US" altLang="zh-CN"/>
              <a:t>1.3 Plantness </a:t>
            </a:r>
            <a:r>
              <a:rPr lang="zh-CN" altLang="en-US"/>
              <a:t>植物實際也潛藏了一種能動性低限的主體感受，至此本研究欲探究互動設計種植物的能動：植物性作為此波本體語彙中高能動性的平衡與高度涉身參與（</a:t>
            </a:r>
            <a:r>
              <a:rPr lang="en-US" altLang="zh-CN"/>
              <a:t>Highly Engaged</a:t>
            </a:r>
            <a:r>
              <a:rPr lang="zh-CN" altLang="en-US"/>
              <a:t>）的解消（</a:t>
            </a:r>
            <a:r>
              <a:rPr lang="en-US" altLang="zh-CN"/>
              <a:t>Detox</a:t>
            </a:r>
            <a:r>
              <a:rPr lang="zh-CN" altLang="en-US"/>
              <a:t>）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【不處理的問題：將現實植物賦能</a:t>
            </a:r>
            <a:r>
              <a:rPr lang="en-US" altLang="zh-CN"/>
              <a:t>/</a:t>
            </a:r>
            <a:r>
              <a:rPr lang="zh-CN" altLang="en-US"/>
              <a:t>仿生】我們僅能知道自己所經驗的事物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個本研究探討之目標</a:t>
            </a:r>
            <a:endParaRPr lang="zh-CN" altLang="en-US"/>
          </a:p>
          <a:p>
            <a:r>
              <a:rPr lang="en-US" altLang="zh-CN"/>
              <a:t>The Spectrum of Artifact Agency(</a:t>
            </a:r>
            <a:r>
              <a:rPr lang="zh-CN" altLang="en-US">
                <a:sym typeface="+mn-ea"/>
              </a:rPr>
              <a:t>設計物能動性光譜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1.1</a:t>
            </a:r>
            <a:r>
              <a:rPr lang="zh-CN" altLang="en-US"/>
              <a:t>不同於</a:t>
            </a:r>
            <a:r>
              <a:rPr lang="en-US" altLang="zh-CN"/>
              <a:t>Human-Centered Design, </a:t>
            </a:r>
            <a:r>
              <a:rPr lang="zh-CN" altLang="en-US"/>
              <a:t>物不再僅為了滿足人的需求而存在，可獨立存在</a:t>
            </a:r>
            <a:endParaRPr lang="zh-CN" altLang="en-US"/>
          </a:p>
          <a:p>
            <a:r>
              <a:rPr lang="en-US" altLang="zh-CN"/>
              <a:t>1.2 James Pierce(2009)</a:t>
            </a:r>
            <a:r>
              <a:rPr lang="zh-CN" altLang="en-US"/>
              <a:t>人與技術之間的類他關係（</a:t>
            </a:r>
            <a:r>
              <a:rPr lang="en-US" altLang="zh-CN"/>
              <a:t>Alterty Relations</a:t>
            </a:r>
            <a:r>
              <a:rPr lang="zh-CN" altLang="en-US"/>
              <a:t>）技術物成為獨立與人類之外的存在物</a:t>
            </a:r>
            <a:endParaRPr lang="zh-CN" altLang="en-US"/>
          </a:p>
          <a:p>
            <a:r>
              <a:rPr lang="en-US" altLang="zh-CN"/>
              <a:t>Van Allen(2013) </a:t>
            </a:r>
            <a:r>
              <a:rPr lang="zh-CN" altLang="en-US"/>
              <a:t>泛靈論（</a:t>
            </a:r>
            <a:r>
              <a:rPr lang="en-US" altLang="zh-CN"/>
              <a:t>Animism</a:t>
            </a:r>
            <a:r>
              <a:rPr lang="zh-CN" altLang="en-US"/>
              <a:t>萬物皆有靈）作為互動設計隱喻，體現物件的自主性</a:t>
            </a:r>
            <a:endParaRPr lang="zh-CN" altLang="en-US"/>
          </a:p>
          <a:p>
            <a:r>
              <a:rPr lang="zh-CN" altLang="en-US"/>
              <a:t>物聯網所具有的能動性展出一系列頻譜：物聯網</a:t>
            </a:r>
            <a:r>
              <a:rPr lang="en-US" altLang="zh-CN"/>
              <a:t>+</a:t>
            </a:r>
            <a:r>
              <a:rPr lang="zh-CN" altLang="en-US"/>
              <a:t>自動運算，目前多數設計物著重展現動物性、人類行為的主體性呈現，體現物如同人或動物的設計，具有較高能動性</a:t>
            </a:r>
            <a:endParaRPr lang="zh-CN" altLang="en-US"/>
          </a:p>
          <a:p>
            <a:r>
              <a:rPr lang="en-US" altLang="zh-CN"/>
              <a:t>1.3 Plantness </a:t>
            </a:r>
            <a:r>
              <a:rPr lang="zh-CN" altLang="en-US"/>
              <a:t>植物實際也潛藏了一種能動性低限的主體感受，至此本研究欲探究互動設計種植物的能動：植物性作為此波本體語彙中高能動性的平衡與高度涉身參與（</a:t>
            </a:r>
            <a:r>
              <a:rPr lang="en-US" altLang="zh-CN"/>
              <a:t>Highly Engaged</a:t>
            </a:r>
            <a:r>
              <a:rPr lang="zh-CN" altLang="en-US"/>
              <a:t>）的解消（</a:t>
            </a:r>
            <a:r>
              <a:rPr lang="en-US" altLang="zh-CN"/>
              <a:t>Detox</a:t>
            </a:r>
            <a:r>
              <a:rPr lang="zh-CN" altLang="en-US"/>
              <a:t>）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【不處理的問題：將現實植物賦能</a:t>
            </a:r>
            <a:r>
              <a:rPr lang="en-US" altLang="zh-CN"/>
              <a:t>/</a:t>
            </a:r>
            <a:r>
              <a:rPr lang="zh-CN" altLang="en-US"/>
              <a:t>仿生】我們僅能知道自己所經驗的事物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個本研究探討之目標</a:t>
            </a:r>
            <a:endParaRPr lang="zh-CN" altLang="en-US"/>
          </a:p>
          <a:p>
            <a:r>
              <a:rPr lang="en-US" altLang="zh-CN"/>
              <a:t>The Spectrum of Artifact Agency(</a:t>
            </a:r>
            <a:r>
              <a:rPr lang="zh-CN" altLang="en-US">
                <a:sym typeface="+mn-ea"/>
              </a:rPr>
              <a:t>設計物能動性光譜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1.1</a:t>
            </a:r>
            <a:r>
              <a:rPr lang="zh-CN" altLang="en-US"/>
              <a:t>不同於</a:t>
            </a:r>
            <a:r>
              <a:rPr lang="en-US" altLang="zh-CN"/>
              <a:t>Human-Centered Design, </a:t>
            </a:r>
            <a:r>
              <a:rPr lang="zh-CN" altLang="en-US"/>
              <a:t>物不再僅為了滿足人的需求而存在，可獨立存在</a:t>
            </a:r>
            <a:endParaRPr lang="zh-CN" altLang="en-US"/>
          </a:p>
          <a:p>
            <a:r>
              <a:rPr lang="en-US" altLang="zh-CN"/>
              <a:t>1.2 James Pierce(2009)</a:t>
            </a:r>
            <a:r>
              <a:rPr lang="zh-CN" altLang="en-US"/>
              <a:t>人與技術之間的類他關係（</a:t>
            </a:r>
            <a:r>
              <a:rPr lang="en-US" altLang="zh-CN"/>
              <a:t>Alterty Relations</a:t>
            </a:r>
            <a:r>
              <a:rPr lang="zh-CN" altLang="en-US"/>
              <a:t>）技術物成為獨立與人類之外的存在物</a:t>
            </a:r>
            <a:endParaRPr lang="zh-CN" altLang="en-US"/>
          </a:p>
          <a:p>
            <a:r>
              <a:rPr lang="en-US" altLang="zh-CN"/>
              <a:t>Van Allen(2013) </a:t>
            </a:r>
            <a:r>
              <a:rPr lang="zh-CN" altLang="en-US"/>
              <a:t>泛靈論（</a:t>
            </a:r>
            <a:r>
              <a:rPr lang="en-US" altLang="zh-CN"/>
              <a:t>Animism</a:t>
            </a:r>
            <a:r>
              <a:rPr lang="zh-CN" altLang="en-US"/>
              <a:t>萬物皆有靈）作為互動設計隱喻，體現物件的自主性</a:t>
            </a:r>
            <a:endParaRPr lang="zh-CN" altLang="en-US"/>
          </a:p>
          <a:p>
            <a:r>
              <a:rPr lang="zh-CN" altLang="en-US"/>
              <a:t>物聯網所具有的能動性展出一系列頻譜：物聯網</a:t>
            </a:r>
            <a:r>
              <a:rPr lang="en-US" altLang="zh-CN"/>
              <a:t>+</a:t>
            </a:r>
            <a:r>
              <a:rPr lang="zh-CN" altLang="en-US"/>
              <a:t>自動運算，目前多數設計物著重展現動物性、人類行為的主體性呈現，體現物如同人或動物的設計，具有較高能動性</a:t>
            </a:r>
            <a:endParaRPr lang="zh-CN" altLang="en-US"/>
          </a:p>
          <a:p>
            <a:r>
              <a:rPr lang="en-US" altLang="zh-CN"/>
              <a:t>1.3 Plantness </a:t>
            </a:r>
            <a:r>
              <a:rPr lang="zh-CN" altLang="en-US"/>
              <a:t>植物實際也潛藏了一種能動性低限的主體感受，至此本研究欲探究互動設計種植物的能動：植物性作為此波本體語彙中高能動性的平衡與高度涉身參與（</a:t>
            </a:r>
            <a:r>
              <a:rPr lang="en-US" altLang="zh-CN"/>
              <a:t>Highly Engaged</a:t>
            </a:r>
            <a:r>
              <a:rPr lang="zh-CN" altLang="en-US"/>
              <a:t>）的解消（</a:t>
            </a:r>
            <a:r>
              <a:rPr lang="en-US" altLang="zh-CN"/>
              <a:t>Detox</a:t>
            </a:r>
            <a:r>
              <a:rPr lang="zh-CN" altLang="en-US"/>
              <a:t>）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【不處理的問題：將現實植物賦能</a:t>
            </a:r>
            <a:r>
              <a:rPr lang="en-US" altLang="zh-CN"/>
              <a:t>/</a:t>
            </a:r>
            <a:r>
              <a:rPr lang="zh-CN" altLang="en-US"/>
              <a:t>仿生】我們僅能知道自己所經驗的事物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個本研究探討之目標</a:t>
            </a:r>
            <a:endParaRPr lang="zh-CN" altLang="en-US"/>
          </a:p>
          <a:p>
            <a:r>
              <a:rPr lang="en-US" altLang="zh-CN"/>
              <a:t>The Spectrum of Artifact Agency(</a:t>
            </a:r>
            <a:r>
              <a:rPr lang="zh-CN" altLang="en-US">
                <a:sym typeface="+mn-ea"/>
              </a:rPr>
              <a:t>設計物能動性光譜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1.1</a:t>
            </a:r>
            <a:r>
              <a:rPr lang="zh-CN" altLang="en-US"/>
              <a:t>不同於</a:t>
            </a:r>
            <a:r>
              <a:rPr lang="en-US" altLang="zh-CN"/>
              <a:t>Human-Centered Design, </a:t>
            </a:r>
            <a:r>
              <a:rPr lang="zh-CN" altLang="en-US"/>
              <a:t>物不再僅為了滿足人的需求而存在，可獨立存在</a:t>
            </a:r>
            <a:endParaRPr lang="zh-CN" altLang="en-US"/>
          </a:p>
          <a:p>
            <a:r>
              <a:rPr lang="en-US" altLang="zh-CN"/>
              <a:t>1.2 James Pierce(2009)</a:t>
            </a:r>
            <a:r>
              <a:rPr lang="zh-CN" altLang="en-US"/>
              <a:t>人與技術之間的類他關係（</a:t>
            </a:r>
            <a:r>
              <a:rPr lang="en-US" altLang="zh-CN"/>
              <a:t>Alterty Relations</a:t>
            </a:r>
            <a:r>
              <a:rPr lang="zh-CN" altLang="en-US"/>
              <a:t>）技術物成為獨立與人類之外的存在物</a:t>
            </a:r>
            <a:endParaRPr lang="zh-CN" altLang="en-US"/>
          </a:p>
          <a:p>
            <a:r>
              <a:rPr lang="en-US" altLang="zh-CN"/>
              <a:t>Van Allen(2013) </a:t>
            </a:r>
            <a:r>
              <a:rPr lang="zh-CN" altLang="en-US"/>
              <a:t>泛靈論（</a:t>
            </a:r>
            <a:r>
              <a:rPr lang="en-US" altLang="zh-CN"/>
              <a:t>Animism</a:t>
            </a:r>
            <a:r>
              <a:rPr lang="zh-CN" altLang="en-US"/>
              <a:t>萬物皆有靈）作為互動設計隱喻，體現物件的自主性</a:t>
            </a:r>
            <a:endParaRPr lang="zh-CN" altLang="en-US"/>
          </a:p>
          <a:p>
            <a:r>
              <a:rPr lang="zh-CN" altLang="en-US"/>
              <a:t>物聯網所具有的能動性展出一系列頻譜：物聯網</a:t>
            </a:r>
            <a:r>
              <a:rPr lang="en-US" altLang="zh-CN"/>
              <a:t>+</a:t>
            </a:r>
            <a:r>
              <a:rPr lang="zh-CN" altLang="en-US"/>
              <a:t>自動運算，目前多數設計物著重展現動物性、人類行為的主體性呈現，體現物如同人或動物的設計，具有較高能動性</a:t>
            </a:r>
            <a:endParaRPr lang="zh-CN" altLang="en-US"/>
          </a:p>
          <a:p>
            <a:r>
              <a:rPr lang="en-US" altLang="zh-CN"/>
              <a:t>1.3 Plantness </a:t>
            </a:r>
            <a:r>
              <a:rPr lang="zh-CN" altLang="en-US"/>
              <a:t>植物實際也潛藏了一種能動性低限的主體感受，至此本研究欲探究互動設計種植物的能動：植物性作為此波本體語彙中高能動性的平衡與高度涉身參與（</a:t>
            </a:r>
            <a:r>
              <a:rPr lang="en-US" altLang="zh-CN"/>
              <a:t>Highly Engaged</a:t>
            </a:r>
            <a:r>
              <a:rPr lang="zh-CN" altLang="en-US"/>
              <a:t>）的解消（</a:t>
            </a:r>
            <a:r>
              <a:rPr lang="en-US" altLang="zh-CN"/>
              <a:t>Detox</a:t>
            </a:r>
            <a:r>
              <a:rPr lang="zh-CN" altLang="en-US"/>
              <a:t>）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【不處理的問題：將現實植物賦能</a:t>
            </a:r>
            <a:r>
              <a:rPr lang="en-US" altLang="zh-CN"/>
              <a:t>/</a:t>
            </a:r>
            <a:r>
              <a:rPr lang="zh-CN" altLang="en-US"/>
              <a:t>仿生】我們僅能知道自己所經驗的事物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個本研究探討之目標</a:t>
            </a:r>
            <a:endParaRPr lang="zh-CN" altLang="en-US"/>
          </a:p>
          <a:p>
            <a:r>
              <a:rPr lang="en-US" altLang="zh-CN"/>
              <a:t>The Spectrum of Artifact Agency(</a:t>
            </a:r>
            <a:r>
              <a:rPr lang="zh-CN" altLang="en-US">
                <a:sym typeface="+mn-ea"/>
              </a:rPr>
              <a:t>設計物能動性光譜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第五章</a:t>
            </a:r>
            <a:r>
              <a:rPr lang="en-US" altLang="zh-CN"/>
              <a:t>p100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第五章</a:t>
            </a:r>
            <a:r>
              <a:rPr lang="en-US" altLang="zh-CN"/>
              <a:t>p100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第五章</a:t>
            </a:r>
            <a:r>
              <a:rPr lang="en-US" altLang="zh-CN"/>
              <a:t>p100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設計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6175" y="-789940"/>
            <a:ext cx="5974080" cy="8438515"/>
          </a:xfrm>
          <a:prstGeom prst="rect">
            <a:avLst/>
          </a:prstGeom>
        </p:spPr>
      </p:pic>
      <p:pic>
        <p:nvPicPr>
          <p:cNvPr id="7" name="图片 6" descr="封面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" y="-591185"/>
            <a:ext cx="5688965" cy="8039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互動形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8185" y="211455"/>
            <a:ext cx="7550785" cy="6435090"/>
          </a:xfrm>
          <a:prstGeom prst="rect">
            <a:avLst/>
          </a:prstGeom>
        </p:spPr>
      </p:pic>
      <p:pic>
        <p:nvPicPr>
          <p:cNvPr id="4" name="图片 3" descr="印表機各種顏色及數目燈亮示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429895"/>
            <a:ext cx="4435475" cy="5997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造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0" y="1316990"/>
            <a:ext cx="3495675" cy="3158490"/>
          </a:xfrm>
          <a:prstGeom prst="rect">
            <a:avLst/>
          </a:prstGeom>
        </p:spPr>
      </p:pic>
      <p:pic>
        <p:nvPicPr>
          <p:cNvPr id="5" name="图片 4" descr="實物製造過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635" y="129540"/>
            <a:ext cx="5498465" cy="6290310"/>
          </a:xfrm>
          <a:prstGeom prst="rect">
            <a:avLst/>
          </a:prstGeom>
        </p:spPr>
      </p:pic>
      <p:pic>
        <p:nvPicPr>
          <p:cNvPr id="6" name="图片 5" descr="上下可拆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0" y="1854200"/>
            <a:ext cx="3773170" cy="4941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硬體工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825" y="368300"/>
            <a:ext cx="6253480" cy="6120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研究方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240" y="692785"/>
            <a:ext cx="9614535" cy="276669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8810" y="570230"/>
            <a:ext cx="5692775" cy="450850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研究方法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Method</a:t>
            </a:r>
            <a:r>
              <a:rPr lang="en-US" altLang="zh-CN" dirty="0"/>
              <a:t>)</a:t>
            </a:r>
            <a:endParaRPr lang="en-US" altLang="zh-CN" dirty="0"/>
          </a:p>
          <a:p>
            <a:pPr marL="0" indent="0" algn="l">
              <a:buNone/>
            </a:pP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3.1 現象學研究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3.2 接合概念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3.3 質性研究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3.4 透過設計做研究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3.5 設計研究實踐 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2828290" y="3459480"/>
            <a:ext cx="35871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第四章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植物性之中介知識</a:t>
            </a:r>
            <a:endParaRPr lang="zh-CN" altLang="en-US" sz="2000"/>
          </a:p>
          <a:p>
            <a:pPr algn="ctr"/>
            <a:r>
              <a:rPr lang="zh-CN" altLang="en-US" sz="2000"/>
              <a:t>（工作坊活動策劃敘述及記錄</a:t>
            </a:r>
            <a:r>
              <a:rPr lang="zh-CN" altLang="en-US" sz="2000" dirty="0">
                <a:sym typeface="+mn-ea"/>
              </a:rPr>
              <a:t>通過工作坊探尋設計物的植物性，思考（</a:t>
            </a:r>
            <a:r>
              <a:rPr lang="en-US" altLang="zh-CN" sz="2000" dirty="0">
                <a:sym typeface="+mn-ea"/>
              </a:rPr>
              <a:t>4.6</a:t>
            </a:r>
            <a:r>
              <a:rPr lang="zh-CN" altLang="en-US" sz="2000" dirty="0">
                <a:sym typeface="+mn-ea"/>
              </a:rPr>
              <a:t>）植物性的體現可能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141" name=" 141"/>
          <p:cNvSpPr/>
          <p:nvPr/>
        </p:nvSpPr>
        <p:spPr>
          <a:xfrm rot="16200000">
            <a:off x="3968750" y="242316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8475" y="5078730"/>
            <a:ext cx="48126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第五章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植物性互動設計實作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en-US" altLang="zh-CN" sz="2000">
                <a:solidFill>
                  <a:srgbClr val="00B050"/>
                </a:solidFill>
              </a:rPr>
              <a:t>(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Speculative Design on Platness</a:t>
            </a:r>
            <a:r>
              <a:rPr lang="en-US" altLang="zh-CN" sz="2000">
                <a:solidFill>
                  <a:srgbClr val="00B050"/>
                </a:solidFill>
              </a:rPr>
              <a:t>)</a:t>
            </a:r>
            <a:endParaRPr lang="en-US" altLang="zh-CN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結合工作坊經驗進行實作</a:t>
            </a:r>
            <a:r>
              <a:rPr lang="en-US" altLang="zh-CN" sz="2000">
                <a:solidFill>
                  <a:schemeClr val="tx1"/>
                </a:solidFill>
              </a:rPr>
              <a:t>,</a:t>
            </a:r>
            <a:r>
              <a:rPr lang="zh-CN" altLang="en-US" sz="2000">
                <a:solidFill>
                  <a:schemeClr val="tx1"/>
                </a:solidFill>
              </a:rPr>
              <a:t>透過設計做研究</a:t>
            </a:r>
            <a:r>
              <a:rPr lang="en-US" altLang="zh-CN" sz="2000">
                <a:solidFill>
                  <a:schemeClr val="tx1"/>
                </a:solidFill>
              </a:rPr>
              <a:t>---</a:t>
            </a:r>
            <a:r>
              <a:rPr lang="zh-CN" altLang="en-US" sz="2000">
                <a:solidFill>
                  <a:schemeClr val="tx1"/>
                </a:solidFill>
              </a:rPr>
              <a:t>植物性印表機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" name=" 141"/>
          <p:cNvSpPr/>
          <p:nvPr/>
        </p:nvSpPr>
        <p:spPr>
          <a:xfrm rot="16200000">
            <a:off x="6061075" y="404558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1"/>
          <p:cNvSpPr/>
          <p:nvPr/>
        </p:nvSpPr>
        <p:spPr>
          <a:xfrm rot="16200000">
            <a:off x="8162925" y="244157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41"/>
          <p:cNvSpPr/>
          <p:nvPr/>
        </p:nvSpPr>
        <p:spPr>
          <a:xfrm rot="16200000">
            <a:off x="10203180" y="419481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31585" y="3924935"/>
            <a:ext cx="4812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第六章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設計物居家部署探索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讓設計物實際介入生活情景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反思何為互動中所產生的植物性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9945" y="5283835"/>
            <a:ext cx="4812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第七章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討論與建議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兩個階段探索的總結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570230"/>
            <a:ext cx="2951480" cy="450850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設計物居家部署探索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研究者提供簡易的記錄表供參與者填寫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讓參與者記錄下與設計物互動的經歷</a:t>
            </a:r>
            <a:endParaRPr lang="zh-CN" altLang="en-US" dirty="0"/>
          </a:p>
        </p:txBody>
      </p:sp>
      <p:pic>
        <p:nvPicPr>
          <p:cNvPr id="4" name="图片 3" descr="記錄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95" y="210820"/>
            <a:ext cx="4390390" cy="6474460"/>
          </a:xfrm>
          <a:prstGeom prst="rect">
            <a:avLst/>
          </a:prstGeom>
        </p:spPr>
      </p:pic>
      <p:pic>
        <p:nvPicPr>
          <p:cNvPr id="6" name="图片 5" descr="參與者墻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90" y="340360"/>
            <a:ext cx="3917950" cy="63449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570230"/>
            <a:ext cx="9655810" cy="586105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討論與建議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結合參與者訪談結果得出</a:t>
            </a:r>
            <a:endParaRPr lang="zh-CN" altLang="en-US" dirty="0"/>
          </a:p>
          <a:p>
            <a:pPr marL="0" indent="0" algn="l">
              <a:buNone/>
            </a:pPr>
            <a:r>
              <a:rPr lang="en-US" altLang="zh-CN" dirty="0"/>
              <a:t>7.1 </a:t>
            </a:r>
            <a:r>
              <a:rPr lang="zh-CN" altLang="en-US" dirty="0"/>
              <a:t>中介於撤出以及感知交錯之植物性</a:t>
            </a:r>
            <a:endParaRPr lang="zh-CN" altLang="en-US" dirty="0"/>
          </a:p>
          <a:p>
            <a:pPr marL="0" indent="0" algn="l">
              <a:buNone/>
            </a:pPr>
            <a:r>
              <a:rPr lang="en-US" altLang="zh-CN" dirty="0"/>
              <a:t>7.2 </a:t>
            </a:r>
            <a:r>
              <a:rPr lang="zh-CN" altLang="en-US" dirty="0"/>
              <a:t>可被感知的撤出與抵抗</a:t>
            </a:r>
            <a:endParaRPr lang="zh-CN" altLang="en-US" dirty="0"/>
          </a:p>
          <a:p>
            <a:pPr marL="0" indent="0" algn="l">
              <a:buNone/>
            </a:pPr>
            <a:r>
              <a:rPr lang="en-US" altLang="zh-CN" dirty="0"/>
              <a:t>7.3 </a:t>
            </a:r>
            <a:r>
              <a:rPr lang="zh-CN" altLang="en-US" dirty="0"/>
              <a:t>植物的能動性分類</a:t>
            </a:r>
            <a:endParaRPr lang="zh-CN" altLang="en-US" dirty="0"/>
          </a:p>
          <a:p>
            <a:pPr marL="0" indent="0" algn="l">
              <a:buNone/>
            </a:pPr>
            <a:r>
              <a:rPr lang="en-US" altLang="zh-CN" dirty="0"/>
              <a:t>7.4 </a:t>
            </a:r>
            <a:r>
              <a:rPr lang="zh-CN" altLang="en-US" dirty="0"/>
              <a:t>塊莖理論（</a:t>
            </a:r>
            <a:r>
              <a:rPr lang="en-US" altLang="zh-CN" dirty="0"/>
              <a:t>Rhizome</a:t>
            </a:r>
            <a:r>
              <a:rPr lang="zh-CN" altLang="en-US" dirty="0"/>
              <a:t>）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結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694055"/>
            <a:ext cx="7393940" cy="663003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8810" y="570230"/>
            <a:ext cx="2951480" cy="450850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結論（</a:t>
            </a:r>
            <a:r>
              <a:rPr lang="en-US" altLang="zh-CN" dirty="0">
                <a:solidFill>
                  <a:srgbClr val="FF0000"/>
                </a:solidFill>
              </a:rPr>
              <a:t>Conclusion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pic>
        <p:nvPicPr>
          <p:cNvPr id="3" name="图片 2" descr="結論雙螺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70" y="214630"/>
            <a:ext cx="4658995" cy="6428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437515" y="1583690"/>
          <a:ext cx="11367770" cy="452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885"/>
                <a:gridCol w="5683885"/>
              </a:tblGrid>
              <a:tr h="1140460">
                <a:tc>
                  <a:txBody>
                    <a:bodyPr/>
                    <a:p>
                      <a:pPr algn="l"/>
                      <a:r>
                        <a:rPr lang="zh-CN" altLang="en-US" sz="1800" dirty="0">
                          <a:sym typeface="+mn-ea"/>
                        </a:rPr>
                        <a:t>（第一章 研究動機）物聯網熱潮中【物</a:t>
                      </a:r>
                      <a:r>
                        <a:rPr lang="en-US" altLang="zh-CN" sz="1800" dirty="0">
                          <a:sym typeface="+mn-ea"/>
                        </a:rPr>
                        <a:t>-</a:t>
                      </a:r>
                      <a:r>
                        <a:rPr lang="zh-CN" altLang="en-US" sz="1800" dirty="0">
                          <a:sym typeface="+mn-ea"/>
                        </a:rPr>
                        <a:t>人】關係被重新定義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如何建構物主體的設計成為一新議題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Introduction </a:t>
                      </a:r>
                      <a:endParaRPr lang="zh-CN" alt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 algn="l"/>
                      <a:r>
                        <a:rPr lang="zh-CN" altLang="en-US" sz="1800" dirty="0">
                          <a:sym typeface="+mn-ea"/>
                        </a:rPr>
                        <a:t>（第二章 文獻探討）能動性方法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泛靈論或角色的隱喻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能動性頻譜中能動性較低的設計可能</a:t>
                      </a:r>
                      <a:r>
                        <a:rPr lang="en-US" altLang="zh-CN" sz="1800" dirty="0">
                          <a:sym typeface="+mn-ea"/>
                        </a:rPr>
                        <a:t>--</a:t>
                      </a:r>
                      <a:r>
                        <a:rPr lang="zh-CN" altLang="en-US" sz="1800" dirty="0">
                          <a:sym typeface="+mn-ea"/>
                        </a:rPr>
                        <a:t>植物性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Related Work </a:t>
                      </a:r>
                      <a:endParaRPr lang="zh-CN" altLang="en-US"/>
                    </a:p>
                  </a:txBody>
                  <a:tcPr/>
                </a:tc>
              </a:tr>
              <a:tr h="1737360">
                <a:tc>
                  <a:txBody>
                    <a:bodyPr/>
                    <a:p>
                      <a:pPr algn="l"/>
                      <a:r>
                        <a:rPr lang="zh-CN" altLang="en-US" sz="1800" dirty="0">
                          <a:sym typeface="+mn-ea"/>
                        </a:rPr>
                        <a:t>（第三章 研究方法）現象學研究方法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互動設計與植物學理論的詮釋接合</a:t>
                      </a:r>
                      <a:r>
                        <a:rPr lang="en-US" altLang="zh-CN" sz="1800" dirty="0">
                          <a:sym typeface="+mn-ea"/>
                        </a:rPr>
                        <a:t>--</a:t>
                      </a:r>
                      <a:r>
                        <a:rPr lang="zh-CN" altLang="en-US" sz="1800" dirty="0">
                          <a:sym typeface="+mn-ea"/>
                        </a:rPr>
                        <a:t>還原出具有潛力的植物性的意向及中介知識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透過設計做研究</a:t>
                      </a:r>
                      <a:r>
                        <a:rPr lang="en-US" altLang="zh-CN" sz="1800" dirty="0">
                          <a:sym typeface="+mn-ea"/>
                        </a:rPr>
                        <a:t>--</a:t>
                      </a:r>
                      <a:r>
                        <a:rPr lang="zh-CN" altLang="en-US" sz="1800" dirty="0">
                          <a:sym typeface="+mn-ea"/>
                        </a:rPr>
                        <a:t>製作植物性印表機</a:t>
                      </a:r>
                      <a:r>
                        <a:rPr lang="en-US" altLang="zh-CN" sz="1800" dirty="0">
                          <a:sym typeface="+mn-ea"/>
                        </a:rPr>
                        <a:t>--</a:t>
                      </a:r>
                      <a:r>
                        <a:rPr lang="zh-CN" altLang="en-US" sz="1800" dirty="0">
                          <a:sym typeface="+mn-ea"/>
                        </a:rPr>
                        <a:t>汲取實際體驗資料</a:t>
                      </a:r>
                      <a:r>
                        <a:rPr lang="en-US" altLang="zh-CN" sz="1800" dirty="0">
                          <a:sym typeface="+mn-ea"/>
                        </a:rPr>
                        <a:t>/</a:t>
                      </a:r>
                      <a:r>
                        <a:rPr lang="zh-CN" altLang="en-US" sz="1800" dirty="0">
                          <a:sym typeface="+mn-ea"/>
                        </a:rPr>
                        <a:t>透過設計師對資料的意涵解讀深入理解植物性的潛在意涵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endParaRPr lang="zh-CN" altLang="en-US" sz="1800" dirty="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algn="l"/>
                      <a:r>
                        <a:rPr lang="zh-CN" altLang="en-US"/>
                        <a:t>（第四、五、六、七章）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Method</a:t>
                      </a:r>
                      <a:r>
                        <a:rPr lang="en-US" altLang="zh-CN" sz="1800" dirty="0">
                          <a:sym typeface="+mn-ea"/>
                        </a:rPr>
                        <a:t> </a:t>
                      </a:r>
                      <a:endParaRPr lang="en-US" altLang="zh-CN" sz="1800" dirty="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（第八章 結論）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Conclusion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（參考文獻）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Reference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20395" y="673100"/>
            <a:ext cx="680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摘要內容分解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570230"/>
            <a:ext cx="11304270" cy="4217035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/>
              <a:t>研究動機（</a:t>
            </a:r>
            <a:r>
              <a:rPr lang="en-US" altLang="zh-CN" sz="2400" dirty="0">
                <a:solidFill>
                  <a:srgbClr val="FF0000"/>
                </a:solidFill>
              </a:rPr>
              <a:t>Introduction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algn="l"/>
            <a:r>
              <a:rPr lang="zh-CN" altLang="en-US" dirty="0"/>
              <a:t>1.1 不同於Human-Centered Design, 物不再僅為了滿足人的需求而存在，可獨立存在</a:t>
            </a:r>
            <a:endParaRPr lang="zh-CN" altLang="en-US" dirty="0"/>
          </a:p>
          <a:p>
            <a:pPr algn="l"/>
            <a:r>
              <a:rPr lang="zh-CN" altLang="en-US" dirty="0"/>
              <a:t>1.2 James Pierce(2009)人與技術之間的類他關係（Alterty Relations）技術物成為獨立與人類之外的存在物</a:t>
            </a:r>
            <a:endParaRPr lang="zh-CN" altLang="en-US" dirty="0"/>
          </a:p>
          <a:p>
            <a:pPr algn="l"/>
            <a:r>
              <a:rPr lang="zh-CN" altLang="en-US" dirty="0"/>
              <a:t>Van Allen(2013) 泛靈論（Animism萬物皆有靈）作為互動設計隱喻，體現物件的自主性</a:t>
            </a:r>
            <a:endParaRPr lang="zh-CN" altLang="en-US" dirty="0"/>
          </a:p>
          <a:p>
            <a:pPr algn="l"/>
            <a:r>
              <a:rPr lang="zh-CN" altLang="en-US" dirty="0"/>
              <a:t>物聯網所具有的能動性展出一系列頻譜：物聯網+自動運算，目前多數設計物著重展現動物性、人類行為的主體</a:t>
            </a:r>
            <a:endParaRPr lang="zh-CN" altLang="en-US" dirty="0"/>
          </a:p>
          <a:p>
            <a:pPr algn="l"/>
            <a:r>
              <a:rPr lang="zh-CN" altLang="en-US" dirty="0"/>
              <a:t>性呈現，體現物如同人或動物的設計，具有較高能動性</a:t>
            </a:r>
            <a:endParaRPr lang="zh-CN" altLang="en-US" dirty="0"/>
          </a:p>
          <a:p>
            <a:pPr algn="l"/>
            <a:r>
              <a:rPr lang="zh-CN" altLang="en-US" dirty="0"/>
              <a:t>1.3 Plantness 植物實際也潛藏了一種能動性低限的主體感受，</a:t>
            </a:r>
            <a:r>
              <a:rPr lang="zh-CN" altLang="en-US" dirty="0">
                <a:solidFill>
                  <a:srgbClr val="00B050"/>
                </a:solidFill>
              </a:rPr>
              <a:t>至此本研究欲探究互動設計種植物的能動：植物</a:t>
            </a:r>
            <a:endParaRPr lang="zh-CN" altLang="en-US" dirty="0">
              <a:solidFill>
                <a:srgbClr val="00B050"/>
              </a:solidFill>
            </a:endParaRPr>
          </a:p>
          <a:p>
            <a:pPr algn="l"/>
            <a:r>
              <a:rPr lang="zh-CN" altLang="en-US" dirty="0">
                <a:solidFill>
                  <a:srgbClr val="00B050"/>
                </a:solidFill>
              </a:rPr>
              <a:t>性作為此波本體語彙中高能動性的平衡與高度涉身參與（Highly Engaged）的解消（Detox）.</a:t>
            </a:r>
            <a:endParaRPr lang="zh-CN" altLang="en-US" dirty="0">
              <a:solidFill>
                <a:srgbClr val="00B0F0"/>
              </a:solidFill>
            </a:endParaRPr>
          </a:p>
          <a:p>
            <a:pPr algn="l"/>
            <a:r>
              <a:rPr lang="zh-CN" altLang="en-US" dirty="0"/>
              <a:t>【不處理的問題：將現實植物賦能/仿生】我們僅能知道自己所經驗的事物</a:t>
            </a:r>
            <a:endParaRPr lang="zh-CN" altLang="en-US" dirty="0"/>
          </a:p>
          <a:p>
            <a:pPr algn="l"/>
            <a:r>
              <a:rPr lang="zh-CN" altLang="en-US" dirty="0"/>
              <a:t>（在社会学中，对于人的行为到底是取决于结构还是能动性一直是持续辩论的主题</a:t>
            </a:r>
            <a:endParaRPr lang="zh-CN" altLang="en-US" dirty="0"/>
          </a:p>
          <a:p>
            <a:pPr algn="l"/>
            <a:r>
              <a:rPr lang="zh-CN" altLang="en-US" dirty="0"/>
              <a:t>能动性指的是个人能够独立行动，做出他们自由的选择的能力）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pic>
        <p:nvPicPr>
          <p:cNvPr id="2" name="图片 1" descr="研究目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" y="4787265"/>
            <a:ext cx="9627235" cy="2131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570230"/>
            <a:ext cx="11304270" cy="606298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2400" dirty="0"/>
              <a:t>文獻探討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FF0000"/>
                </a:solidFill>
              </a:rPr>
              <a:t>Related Work</a:t>
            </a:r>
            <a:r>
              <a:rPr lang="en-US" altLang="zh-CN" sz="2400" dirty="0"/>
              <a:t>)</a:t>
            </a:r>
            <a:endParaRPr lang="zh-CN" altLang="en-US" dirty="0"/>
          </a:p>
          <a:p>
            <a:pPr algn="l"/>
            <a:r>
              <a:rPr lang="zh-CN" altLang="en-US" dirty="0"/>
              <a:t>2.1 OOO （Object Oriented Ontology）</a:t>
            </a:r>
            <a:endParaRPr lang="zh-CN" altLang="en-US" dirty="0"/>
          </a:p>
          <a:p>
            <a:pPr algn="l"/>
            <a:r>
              <a:rPr lang="zh-CN" altLang="en-US" dirty="0"/>
              <a:t>哈曼（Harman，2009）提出的物件導向本體是一種推測哲學（Speculative Philosophy）：物件不再服務于人</a:t>
            </a:r>
            <a:endParaRPr lang="zh-CN" altLang="en-US" dirty="0"/>
          </a:p>
          <a:p>
            <a:pPr algn="l"/>
            <a:r>
              <a:rPr lang="zh-CN" altLang="en-US" dirty="0"/>
              <a:t>的單純使用及優化關係，物能夠擁有獨立於人以外的方式存在。</a:t>
            </a:r>
            <a:endParaRPr lang="zh-CN" altLang="en-US" dirty="0"/>
          </a:p>
          <a:p>
            <a:pPr algn="l"/>
            <a:r>
              <a:rPr lang="zh-CN" altLang="en-US" dirty="0"/>
              <a:t>認為應破除 傳統人作為哲學思想的核心主題的觀念 解除人與物雙方的依附關係</a:t>
            </a:r>
            <a:endParaRPr lang="zh-CN" altLang="en-US" dirty="0"/>
          </a:p>
          <a:p>
            <a:pPr algn="l"/>
            <a:r>
              <a:rPr lang="zh-CN" altLang="en-US" dirty="0"/>
              <a:t>物件導向本體論的實踐：思辨實在論（Speculative Realism）</a:t>
            </a:r>
            <a:endParaRPr lang="zh-CN" altLang="en-US" dirty="0"/>
          </a:p>
          <a:p>
            <a:pPr algn="l"/>
            <a:r>
              <a:rPr lang="zh-CN" altLang="en-US" dirty="0"/>
              <a:t>2.2物的能動性分類（3種）</a:t>
            </a:r>
            <a:endParaRPr lang="zh-CN" altLang="en-US" dirty="0"/>
          </a:p>
          <a:p>
            <a:pPr algn="l"/>
            <a:r>
              <a:rPr lang="zh-CN" altLang="en-US" dirty="0"/>
              <a:t>Collector 感測、搜集數據，信息處理--測量和視覺化部分人類感知所無法處理的數據</a:t>
            </a:r>
            <a:endParaRPr lang="zh-CN" altLang="en-US" dirty="0"/>
          </a:p>
          <a:p>
            <a:pPr algn="l"/>
            <a:r>
              <a:rPr lang="zh-CN" altLang="en-US" dirty="0"/>
              <a:t>Actor 根據使用者行為或其他產品行為自主運作，搜集數據並予以回應--物件透過物聯網來模仿感性的特質來為</a:t>
            </a:r>
            <a:endParaRPr lang="zh-CN" altLang="en-US" dirty="0"/>
          </a:p>
          <a:p>
            <a:pPr algn="l"/>
            <a:r>
              <a:rPr lang="zh-CN" altLang="en-US" dirty="0"/>
              <a:t>自己創造身份</a:t>
            </a:r>
            <a:endParaRPr lang="zh-CN" altLang="en-US" dirty="0"/>
          </a:p>
          <a:p>
            <a:pPr algn="l"/>
            <a:r>
              <a:rPr lang="zh-CN" altLang="en-US" dirty="0"/>
              <a:t>Creator 預示近未來可能發生制場景 產品本身將成為創造未來性的角色 如AI--以製造能夠擁有自我意識的機器、</a:t>
            </a:r>
            <a:endParaRPr lang="zh-CN" altLang="en-US" dirty="0"/>
          </a:p>
          <a:p>
            <a:pPr algn="l"/>
            <a:r>
              <a:rPr lang="zh-CN" altLang="en-US" dirty="0"/>
              <a:t>人為目標，機器人能夠透過本身的預測與統合，讓自身獲得新的開發</a:t>
            </a:r>
            <a:endParaRPr lang="zh-CN" altLang="en-US" dirty="0"/>
          </a:p>
          <a:p>
            <a:pPr algn="l"/>
            <a:r>
              <a:rPr lang="zh-CN" altLang="en-US" dirty="0">
                <a:solidFill>
                  <a:srgbClr val="00B050"/>
                </a:solidFill>
              </a:rPr>
              <a:t>【Collector或許更接近於本研究所欲探索的植物意向，然而此研究中並未明確提及體現主體性之方式，植物雖</a:t>
            </a:r>
            <a:endParaRPr lang="zh-CN" altLang="en-US" dirty="0">
              <a:solidFill>
                <a:srgbClr val="00B050"/>
              </a:solidFill>
            </a:endParaRPr>
          </a:p>
          <a:p>
            <a:pPr algn="l"/>
            <a:r>
              <a:rPr lang="zh-CN" altLang="en-US" dirty="0">
                <a:solidFill>
                  <a:srgbClr val="00B050"/>
                </a:solidFill>
              </a:rPr>
              <a:t>然擁有低限的能動性，但同時也具有隱微的主體感受】</a:t>
            </a:r>
            <a:endParaRPr lang="zh-CN" altLang="en-US" dirty="0"/>
          </a:p>
          <a:p>
            <a:pPr algn="l"/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329565"/>
            <a:ext cx="6823075" cy="81915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2400" dirty="0"/>
              <a:t>文獻探討</a:t>
            </a:r>
            <a:r>
              <a:rPr lang="en-US" altLang="zh-CN" dirty="0">
                <a:sym typeface="+mn-ea"/>
              </a:rPr>
              <a:t>(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Related Work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/>
          </a:p>
          <a:p>
            <a:pPr algn="l"/>
            <a:r>
              <a:rPr lang="zh-CN" altLang="en-US" sz="1600" dirty="0"/>
              <a:t>2.3知覺交錯Perceptual crossing</a:t>
            </a:r>
            <a:endParaRPr lang="zh-CN" altLang="en-US" sz="1600" dirty="0"/>
          </a:p>
          <a:p>
            <a:pPr algn="l"/>
            <a:r>
              <a:rPr lang="zh-CN" altLang="en-US" sz="1600" dirty="0"/>
              <a:t>他們將此架構中的其中一方的主體替換為物，透過互動技術還原此感知交</a:t>
            </a:r>
            <a:endParaRPr lang="zh-CN" altLang="en-US" sz="1600" dirty="0"/>
          </a:p>
          <a:p>
            <a:pPr algn="l"/>
            <a:r>
              <a:rPr lang="zh-CN" altLang="en-US" sz="1600" dirty="0"/>
              <a:t>錯的模型（裝置的三種燈光行為來理解感知交錯將如何被體現-Following跟</a:t>
            </a:r>
            <a:endParaRPr lang="zh-CN" altLang="en-US" sz="1600" dirty="0"/>
          </a:p>
          <a:p>
            <a:pPr algn="l"/>
            <a:r>
              <a:rPr lang="zh-CN" altLang="en-US" sz="1600" dirty="0"/>
              <a:t>隨\Active主動\Explorative探索）</a:t>
            </a:r>
            <a:r>
              <a:rPr lang="zh-CN" altLang="en-US" sz="1600" dirty="0">
                <a:solidFill>
                  <a:srgbClr val="00B050"/>
                </a:solidFill>
              </a:rPr>
              <a:t>構架中的四條軸線越完整 可能就越趨向于</a:t>
            </a:r>
            <a:endParaRPr lang="zh-CN" altLang="en-US" sz="1600" dirty="0">
              <a:solidFill>
                <a:srgbClr val="00B050"/>
              </a:solidFill>
            </a:endParaRPr>
          </a:p>
          <a:p>
            <a:pPr algn="l"/>
            <a:r>
              <a:rPr lang="zh-CN" altLang="en-US" sz="1600" dirty="0">
                <a:solidFill>
                  <a:srgbClr val="00B050"/>
                </a:solidFill>
              </a:rPr>
              <a:t>活物 適度的切斷部分軸線或許能降低物的能動性感受，【將這個作為探索</a:t>
            </a:r>
            <a:endParaRPr lang="zh-CN" altLang="en-US" sz="1600" dirty="0">
              <a:solidFill>
                <a:srgbClr val="00B050"/>
              </a:solidFill>
            </a:endParaRPr>
          </a:p>
          <a:p>
            <a:pPr algn="l"/>
            <a:r>
              <a:rPr lang="zh-CN" altLang="en-US" sz="1600" dirty="0">
                <a:solidFill>
                  <a:srgbClr val="00B050"/>
                </a:solidFill>
              </a:rPr>
              <a:t>植物性的取經】</a:t>
            </a:r>
            <a:endParaRPr lang="zh-CN" altLang="en-US" sz="1600" dirty="0"/>
          </a:p>
          <a:p>
            <a:pPr algn="l"/>
            <a:r>
              <a:rPr lang="zh-CN" altLang="en-US" sz="1600" dirty="0"/>
              <a:t>2.4 慢科技 將日常工具外觀做得複雜 延長使用者對其理解所需要的時間 體</a:t>
            </a:r>
            <a:endParaRPr lang="zh-CN" altLang="en-US" sz="1600" dirty="0"/>
          </a:p>
          <a:p>
            <a:pPr algn="l"/>
            <a:r>
              <a:rPr lang="zh-CN" altLang="en-US" sz="1600" dirty="0"/>
              <a:t>會科技的本質使用者必須放慢步伐來理解并詮釋其運作 慢科技透過簡單素</a:t>
            </a:r>
            <a:endParaRPr lang="zh-CN" altLang="en-US" sz="1600" dirty="0"/>
          </a:p>
          <a:p>
            <a:pPr algn="l"/>
            <a:r>
              <a:rPr lang="zh-CN" altLang="en-US" sz="1600" dirty="0"/>
              <a:t>材以及複雜型（Complexity of form）呈現，並透過部署于日常生活，刺激</a:t>
            </a:r>
            <a:endParaRPr lang="zh-CN" altLang="en-US" sz="1600" dirty="0"/>
          </a:p>
          <a:p>
            <a:pPr algn="l"/>
            <a:r>
              <a:rPr lang="zh-CN" altLang="en-US" sz="1600" dirty="0"/>
              <a:t>我們反思、聯想、關心科技的本質</a:t>
            </a:r>
            <a:endParaRPr lang="zh-CN" altLang="en-US" sz="1600" dirty="0"/>
          </a:p>
          <a:p>
            <a:pPr algn="l"/>
            <a:r>
              <a:rPr lang="zh-CN" altLang="en-US" sz="1600" dirty="0"/>
              <a:t>【慢科技透過放大時間性的存在，著重於緩慢的理解與相處。。。透過延</a:t>
            </a:r>
            <a:endParaRPr lang="zh-CN" altLang="en-US" sz="1600" dirty="0"/>
          </a:p>
          <a:p>
            <a:pPr algn="l"/>
            <a:r>
              <a:rPr lang="zh-CN" altLang="en-US" sz="1600" dirty="0"/>
              <a:t>長的反饋來加以反思互動者與物件間之關聯。</a:t>
            </a:r>
            <a:r>
              <a:rPr lang="zh-CN" altLang="en-US" sz="1600" dirty="0">
                <a:solidFill>
                  <a:srgbClr val="00B050"/>
                </a:solidFill>
              </a:rPr>
              <a:t>此一時間的素材也將成為探</a:t>
            </a:r>
            <a:endParaRPr lang="zh-CN" altLang="en-US" sz="1600" dirty="0">
              <a:solidFill>
                <a:srgbClr val="00B050"/>
              </a:solidFill>
            </a:endParaRPr>
          </a:p>
          <a:p>
            <a:pPr algn="l"/>
            <a:r>
              <a:rPr lang="zh-CN" altLang="en-US" sz="1600" dirty="0">
                <a:solidFill>
                  <a:srgbClr val="00B050"/>
                </a:solidFill>
              </a:rPr>
              <a:t>索植物性意向的重點工作之一，透過時序形式（Temporal Form）來體現</a:t>
            </a:r>
            <a:endParaRPr lang="zh-CN" altLang="en-US" sz="1600" dirty="0">
              <a:solidFill>
                <a:srgbClr val="00B050"/>
              </a:solidFill>
            </a:endParaRPr>
          </a:p>
          <a:p>
            <a:pPr algn="l"/>
            <a:r>
              <a:rPr lang="zh-CN" altLang="en-US" sz="1600" dirty="0">
                <a:solidFill>
                  <a:srgbClr val="00B050"/>
                </a:solidFill>
              </a:rPr>
              <a:t>屬於植物性的能動性</a:t>
            </a:r>
            <a:r>
              <a:rPr lang="zh-CN" altLang="en-US" sz="1600" dirty="0"/>
              <a:t>】</a:t>
            </a:r>
            <a:endParaRPr lang="zh-CN" altLang="en-US" sz="1600" dirty="0"/>
          </a:p>
        </p:txBody>
      </p:sp>
      <p:pic>
        <p:nvPicPr>
          <p:cNvPr id="3" name="图片 2" descr="慢科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85" y="2952750"/>
            <a:ext cx="5006975" cy="4145915"/>
          </a:xfrm>
          <a:prstGeom prst="rect">
            <a:avLst/>
          </a:prstGeom>
        </p:spPr>
      </p:pic>
      <p:pic>
        <p:nvPicPr>
          <p:cNvPr id="2" name="图片 1" descr="知覺交錯架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85" y="245745"/>
            <a:ext cx="4488815" cy="2948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研究方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240" y="692785"/>
            <a:ext cx="9614535" cy="276669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8810" y="570230"/>
            <a:ext cx="5692775" cy="450850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研究方法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Method</a:t>
            </a:r>
            <a:r>
              <a:rPr lang="en-US" altLang="zh-CN" dirty="0"/>
              <a:t>)</a:t>
            </a:r>
            <a:endParaRPr lang="en-US" altLang="zh-CN" dirty="0"/>
          </a:p>
          <a:p>
            <a:pPr marL="0" indent="0" algn="l">
              <a:buNone/>
            </a:pP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3.1 現象學研究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3.2 接合概念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3.3 質性研究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3.4 透過設計做研究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3.5 設計研究實踐 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2828290" y="3459480"/>
            <a:ext cx="35871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第四章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植物性之中介知識</a:t>
            </a:r>
            <a:endParaRPr lang="zh-CN" altLang="en-US" sz="2000"/>
          </a:p>
          <a:p>
            <a:pPr algn="ctr"/>
            <a:r>
              <a:rPr lang="zh-CN" altLang="en-US" sz="2000"/>
              <a:t>（工作坊活動策劃敘述及記錄</a:t>
            </a:r>
            <a:r>
              <a:rPr lang="zh-CN" altLang="en-US" sz="2000" dirty="0">
                <a:sym typeface="+mn-ea"/>
              </a:rPr>
              <a:t>通過工作坊探尋設計物的植物性，思考（</a:t>
            </a:r>
            <a:r>
              <a:rPr lang="en-US" altLang="zh-CN" sz="2000" dirty="0">
                <a:sym typeface="+mn-ea"/>
              </a:rPr>
              <a:t>4.6</a:t>
            </a:r>
            <a:r>
              <a:rPr lang="zh-CN" altLang="en-US" sz="2000" dirty="0">
                <a:sym typeface="+mn-ea"/>
              </a:rPr>
              <a:t>）植物性的體現可能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141" name=" 141"/>
          <p:cNvSpPr/>
          <p:nvPr/>
        </p:nvSpPr>
        <p:spPr>
          <a:xfrm rot="16200000">
            <a:off x="3968750" y="242316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8475" y="5078730"/>
            <a:ext cx="48126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第五章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植物性互動設計實作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en-US" altLang="zh-CN" sz="2000">
                <a:solidFill>
                  <a:srgbClr val="00B050"/>
                </a:solidFill>
              </a:rPr>
              <a:t>(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Speculative Design on Platness</a:t>
            </a:r>
            <a:r>
              <a:rPr lang="en-US" altLang="zh-CN" sz="2000">
                <a:solidFill>
                  <a:srgbClr val="00B050"/>
                </a:solidFill>
              </a:rPr>
              <a:t>)</a:t>
            </a:r>
            <a:endParaRPr lang="en-US" altLang="zh-CN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結合工作坊經驗進行實作</a:t>
            </a:r>
            <a:r>
              <a:rPr lang="en-US" altLang="zh-CN" sz="2000">
                <a:solidFill>
                  <a:schemeClr val="tx1"/>
                </a:solidFill>
              </a:rPr>
              <a:t>,</a:t>
            </a:r>
            <a:r>
              <a:rPr lang="zh-CN" altLang="en-US" sz="2000">
                <a:solidFill>
                  <a:schemeClr val="tx1"/>
                </a:solidFill>
              </a:rPr>
              <a:t>透過設計做研究</a:t>
            </a:r>
            <a:r>
              <a:rPr lang="en-US" altLang="zh-CN" sz="2000">
                <a:solidFill>
                  <a:schemeClr val="tx1"/>
                </a:solidFill>
              </a:rPr>
              <a:t>---</a:t>
            </a:r>
            <a:r>
              <a:rPr lang="zh-CN" altLang="en-US" sz="2000">
                <a:solidFill>
                  <a:schemeClr val="tx1"/>
                </a:solidFill>
              </a:rPr>
              <a:t>植物性印表機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" name=" 141"/>
          <p:cNvSpPr/>
          <p:nvPr/>
        </p:nvSpPr>
        <p:spPr>
          <a:xfrm rot="16200000">
            <a:off x="6061075" y="404558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1"/>
          <p:cNvSpPr/>
          <p:nvPr/>
        </p:nvSpPr>
        <p:spPr>
          <a:xfrm rot="16200000">
            <a:off x="8162925" y="244157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41"/>
          <p:cNvSpPr/>
          <p:nvPr/>
        </p:nvSpPr>
        <p:spPr>
          <a:xfrm rot="16200000">
            <a:off x="10202545" y="242316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31585" y="3924935"/>
            <a:ext cx="4812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第六章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設計物居家部署探索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讓設計物實際介入生活情景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9945" y="5283835"/>
            <a:ext cx="481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第七章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討論與建議</a:t>
            </a:r>
            <a:endParaRPr lang="zh-CN" altLang="en-US" sz="2000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38810" y="570230"/>
            <a:ext cx="3649980" cy="600773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工作坊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以六件與慢科技、寧靜科技、詩意互惠相關的互動設計作品作為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詮釋對象，以植物學名詞（</a:t>
            </a:r>
            <a:r>
              <a:rPr lang="en-US" altLang="zh-CN" dirty="0"/>
              <a:t>36</a:t>
            </a:r>
            <a:r>
              <a:rPr lang="zh-CN" altLang="en-US" dirty="0"/>
              <a:t>張植物學名詞小卡，來自植物的魔法（</a:t>
            </a:r>
            <a:r>
              <a:rPr lang="en-US" altLang="zh-CN" dirty="0"/>
              <a:t>2013</a:t>
            </a:r>
            <a:r>
              <a:rPr lang="zh-CN" altLang="en-US" dirty="0"/>
              <a:t>）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一書）註記至實際設計物，并通過現象學的詮釋方法，還原出互動設計物中植</a:t>
            </a:r>
            <a:endParaRPr lang="zh-CN" altLang="en-US" dirty="0"/>
          </a:p>
          <a:p>
            <a:pPr marL="0" indent="0" algn="l">
              <a:buNone/>
            </a:pPr>
            <a:r>
              <a:rPr lang="zh-CN" altLang="en-US" dirty="0"/>
              <a:t>物性之理解</a:t>
            </a:r>
            <a:endParaRPr lang="zh-CN" altLang="en-US" dirty="0"/>
          </a:p>
        </p:txBody>
      </p:sp>
      <p:pic>
        <p:nvPicPr>
          <p:cNvPr id="7" name="图片 6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20" y="-68580"/>
            <a:ext cx="2511425" cy="3553460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10" y="-68580"/>
            <a:ext cx="2514600" cy="3552825"/>
          </a:xfrm>
          <a:prstGeom prst="rect">
            <a:avLst/>
          </a:prstGeom>
        </p:spPr>
      </p:pic>
      <p:pic>
        <p:nvPicPr>
          <p:cNvPr id="9" name="图片 8" descr="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870" y="-68580"/>
            <a:ext cx="2519680" cy="3552190"/>
          </a:xfrm>
          <a:prstGeom prst="rect">
            <a:avLst/>
          </a:prstGeom>
        </p:spPr>
      </p:pic>
      <p:pic>
        <p:nvPicPr>
          <p:cNvPr id="10" name="图片 9" descr="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15" y="3138805"/>
            <a:ext cx="2675890" cy="3781425"/>
          </a:xfrm>
          <a:prstGeom prst="rect">
            <a:avLst/>
          </a:prstGeom>
        </p:spPr>
      </p:pic>
      <p:pic>
        <p:nvPicPr>
          <p:cNvPr id="12" name="图片 11" descr="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870" y="3138805"/>
            <a:ext cx="2673350" cy="3782060"/>
          </a:xfrm>
          <a:prstGeom prst="rect">
            <a:avLst/>
          </a:prstGeom>
        </p:spPr>
      </p:pic>
      <p:pic>
        <p:nvPicPr>
          <p:cNvPr id="11" name="图片 10" descr="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270" y="3138805"/>
            <a:ext cx="2671445" cy="3781425"/>
          </a:xfrm>
          <a:prstGeom prst="rect">
            <a:avLst/>
          </a:prstGeom>
        </p:spPr>
      </p:pic>
      <p:pic>
        <p:nvPicPr>
          <p:cNvPr id="13" name="图片 12" descr="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70" y="3004185"/>
            <a:ext cx="2675890" cy="3781425"/>
          </a:xfrm>
          <a:prstGeom prst="rect">
            <a:avLst/>
          </a:prstGeom>
        </p:spPr>
      </p:pic>
      <p:pic>
        <p:nvPicPr>
          <p:cNvPr id="14" name="图片 13" descr="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425" y="3004185"/>
            <a:ext cx="2673350" cy="3782060"/>
          </a:xfrm>
          <a:prstGeom prst="rect">
            <a:avLst/>
          </a:prstGeom>
        </p:spPr>
      </p:pic>
      <p:pic>
        <p:nvPicPr>
          <p:cNvPr id="15" name="图片 14" descr="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825" y="3004185"/>
            <a:ext cx="2671445" cy="37814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研究方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240" y="692785"/>
            <a:ext cx="9614535" cy="276669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8810" y="570230"/>
            <a:ext cx="5692775" cy="450850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研究方法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Method</a:t>
            </a:r>
            <a:r>
              <a:rPr lang="en-US" altLang="zh-CN" dirty="0"/>
              <a:t>)</a:t>
            </a:r>
            <a:endParaRPr lang="en-US" altLang="zh-CN" dirty="0"/>
          </a:p>
          <a:p>
            <a:pPr marL="0" indent="0" algn="l">
              <a:buNone/>
            </a:pP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3.1 現象學研究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3.2 接合概念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3.3 質性研究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3.4 透過設計做研究 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dirty="0"/>
              <a:t>3.5 設計研究實踐 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2828290" y="3459480"/>
            <a:ext cx="35871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第四章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植物性之中介知識</a:t>
            </a:r>
            <a:endParaRPr lang="zh-CN" altLang="en-US" sz="2000"/>
          </a:p>
          <a:p>
            <a:pPr algn="ctr"/>
            <a:r>
              <a:rPr lang="zh-CN" altLang="en-US" sz="2000"/>
              <a:t>（工作坊活動策劃敘述及記錄</a:t>
            </a:r>
            <a:r>
              <a:rPr lang="zh-CN" altLang="en-US" sz="2000" dirty="0">
                <a:sym typeface="+mn-ea"/>
              </a:rPr>
              <a:t>通過工作坊探尋設計物的植物性，思考（</a:t>
            </a:r>
            <a:r>
              <a:rPr lang="en-US" altLang="zh-CN" sz="2000" dirty="0">
                <a:sym typeface="+mn-ea"/>
              </a:rPr>
              <a:t>4.6</a:t>
            </a:r>
            <a:r>
              <a:rPr lang="zh-CN" altLang="en-US" sz="2000" dirty="0">
                <a:sym typeface="+mn-ea"/>
              </a:rPr>
              <a:t>）植物性的體現可能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141" name=" 141"/>
          <p:cNvSpPr/>
          <p:nvPr/>
        </p:nvSpPr>
        <p:spPr>
          <a:xfrm rot="16200000">
            <a:off x="3968750" y="242316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8475" y="5078730"/>
            <a:ext cx="48126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第五章 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植物性互動設計實作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en-US" altLang="zh-CN" sz="2000">
                <a:solidFill>
                  <a:srgbClr val="00B050"/>
                </a:solidFill>
              </a:rPr>
              <a:t>(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Speculative Design on Platness</a:t>
            </a:r>
            <a:r>
              <a:rPr lang="en-US" altLang="zh-CN" sz="2000">
                <a:solidFill>
                  <a:srgbClr val="00B050"/>
                </a:solidFill>
              </a:rPr>
              <a:t>)</a:t>
            </a:r>
            <a:endParaRPr lang="en-US" altLang="zh-CN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結合工作坊經驗進行實作</a:t>
            </a:r>
            <a:r>
              <a:rPr lang="en-US" altLang="zh-CN" sz="2000">
                <a:solidFill>
                  <a:schemeClr val="tx1"/>
                </a:solidFill>
              </a:rPr>
              <a:t>,</a:t>
            </a:r>
            <a:r>
              <a:rPr lang="zh-CN" altLang="en-US" sz="2000">
                <a:solidFill>
                  <a:schemeClr val="tx1"/>
                </a:solidFill>
              </a:rPr>
              <a:t>透過設計做研究</a:t>
            </a:r>
            <a:r>
              <a:rPr lang="en-US" altLang="zh-CN" sz="2000">
                <a:solidFill>
                  <a:schemeClr val="tx1"/>
                </a:solidFill>
              </a:rPr>
              <a:t>---</a:t>
            </a:r>
            <a:r>
              <a:rPr lang="zh-CN" altLang="en-US" sz="2000">
                <a:solidFill>
                  <a:schemeClr val="tx1"/>
                </a:solidFill>
              </a:rPr>
              <a:t>植物性印表機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" name=" 141"/>
          <p:cNvSpPr/>
          <p:nvPr/>
        </p:nvSpPr>
        <p:spPr>
          <a:xfrm rot="16200000">
            <a:off x="6061075" y="404558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1"/>
          <p:cNvSpPr/>
          <p:nvPr/>
        </p:nvSpPr>
        <p:spPr>
          <a:xfrm rot="16200000">
            <a:off x="8162925" y="2441575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41"/>
          <p:cNvSpPr/>
          <p:nvPr/>
        </p:nvSpPr>
        <p:spPr>
          <a:xfrm rot="16200000">
            <a:off x="10202545" y="2423160"/>
            <a:ext cx="1306195" cy="76581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31585" y="3924935"/>
            <a:ext cx="48126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第六章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設計物居家部署探索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讓設計物實際介入生活情景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9945" y="5283835"/>
            <a:ext cx="4812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第七章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討論與建議</a:t>
            </a:r>
            <a:endParaRPr lang="zh-CN" altLang="en-US" sz="2000">
              <a:solidFill>
                <a:srgbClr val="00B05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互動形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9720" y="313055"/>
            <a:ext cx="7550785" cy="6435090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8810" y="570230"/>
            <a:ext cx="8094980" cy="104267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dirty="0"/>
              <a:t>植物性印表機</a:t>
            </a:r>
            <a:endParaRPr lang="zh-CN" altLang="en-US" dirty="0"/>
          </a:p>
        </p:txBody>
      </p:sp>
      <p:pic>
        <p:nvPicPr>
          <p:cNvPr id="4" name="图片 3" descr="印表機外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10490"/>
            <a:ext cx="5090795" cy="6637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2629</Words>
  <Application>WPS 演示</Application>
  <PresentationFormat>宽屏</PresentationFormat>
  <Paragraphs>164</Paragraphs>
  <Slides>16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盛青犬</cp:lastModifiedBy>
  <cp:revision>19</cp:revision>
  <dcterms:created xsi:type="dcterms:W3CDTF">2018-03-01T02:03:00Z</dcterms:created>
  <dcterms:modified xsi:type="dcterms:W3CDTF">2018-11-29T09:08:58Z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