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1" r:id="rId7"/>
    <p:sldId id="260"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3"/>
  </p:normalViewPr>
  <p:slideViewPr>
    <p:cSldViewPr snapToGrid="0" snapToObjects="1">
      <p:cViewPr varScale="1">
        <p:scale>
          <a:sx n="86" d="100"/>
          <a:sy n="86" d="100"/>
        </p:scale>
        <p:origin x="10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2BC4B9-6DBF-1049-AD80-B4E1F5028576}"/>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EE5A34D5-E438-9045-9206-1FFBCEFC08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B7502C9B-A402-A742-A0FE-3690D1B06C62}"/>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3F051A8F-1EAF-6144-87B3-CAC7DEFF470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077DA94B-FBC3-2F41-BE0E-C406585CEF98}"/>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1813057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3E18F5-3452-8645-847B-639E65E7CCA1}"/>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57BC36AE-A182-8C4A-8243-5816BD873F61}"/>
              </a:ext>
            </a:extLst>
          </p:cNvPr>
          <p:cNvSpPr>
            <a:spLocks noGrp="1"/>
          </p:cNvSpPr>
          <p:nvPr>
            <p:ph type="body" orient="vert" idx="1"/>
          </p:nvPr>
        </p:nvSpPr>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07477931-0992-6848-A2D5-9178569675BE}"/>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5169B35C-1901-1B45-8254-D200BC0C04A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409B1F4-3E04-2444-A537-F3886058ABEC}"/>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386986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7B6E9AF-A499-6F47-962C-61C0EE91F0DC}"/>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136DDBAB-1FAE-284B-8C2A-464909FE00CB}"/>
              </a:ext>
            </a:extLst>
          </p:cNvPr>
          <p:cNvSpPr>
            <a:spLocks noGrp="1"/>
          </p:cNvSpPr>
          <p:nvPr>
            <p:ph type="body" orient="vert" idx="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C6BE87B3-700B-8640-8927-D61B014BFFBE}"/>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5065A96F-146A-3B47-821A-DF51DB603929}"/>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0F55C76B-1B2A-3540-B96E-5C11E38B2854}"/>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124582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77851D-76F4-9949-808D-DB432EA850D3}"/>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B159B454-C5BD-A643-90D9-55875ED3A7FE}"/>
              </a:ext>
            </a:extLst>
          </p:cNvPr>
          <p:cNvSpPr>
            <a:spLocks noGrp="1"/>
          </p:cNvSpPr>
          <p:nvPr>
            <p:ph idx="1"/>
          </p:nvPr>
        </p:nvSpPr>
        <p:spPr/>
        <p:txBody>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08F3C097-9FC6-2D49-AA38-8BD970D012E9}"/>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09D6B328-1C8A-F34D-99D1-974577C1F85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6DCB3D54-9C02-4443-8F82-9371F3706091}"/>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337245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81F6F1-9D5F-9243-BA35-54CA34001476}"/>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473224B6-2AA4-4442-967D-0A430C6481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C9E1F482-BF83-3447-BAC4-4D113476D407}"/>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F15FD8A3-8C17-C643-A2F5-F52808FFEF0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C776EFB7-785A-AB41-910E-EECEDE34A518}"/>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362038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9F349C-DFCB-B64A-84E7-39067D0B89FC}"/>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E5C0C7B9-E06A-554C-B61F-3041A949D519}"/>
              </a:ext>
            </a:extLst>
          </p:cNvPr>
          <p:cNvSpPr>
            <a:spLocks noGrp="1"/>
          </p:cNvSpPr>
          <p:nvPr>
            <p:ph sz="half" idx="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32120D86-6452-BB46-BD5E-E23ECCD96B91}"/>
              </a:ext>
            </a:extLst>
          </p:cNvPr>
          <p:cNvSpPr>
            <a:spLocks noGrp="1"/>
          </p:cNvSpPr>
          <p:nvPr>
            <p:ph sz="half" idx="2"/>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C5736625-A640-1045-9B37-9E41F64E9F94}"/>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6" name="页脚占位符 5">
            <a:extLst>
              <a:ext uri="{FF2B5EF4-FFF2-40B4-BE49-F238E27FC236}">
                <a16:creationId xmlns:a16="http://schemas.microsoft.com/office/drawing/2014/main" id="{FEE25ABA-9F16-3D49-B276-072351E0930A}"/>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C17C98CC-DC69-DB4D-B3C4-490D8F491641}"/>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955546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CE3A69-2EA1-604E-ABE8-AF852B4C80B2}"/>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98076E26-F514-B74B-A3E6-1CC9E769C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93882714-EB28-C445-B3AC-1BD8F41DCF45}"/>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id="{ABB51C4E-EEE9-4344-B5BE-EADA68A0D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id="{D02032FB-3992-CC4F-B414-1B5000D854CB}"/>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id="{6C21D8C6-A4BF-7646-8523-FC2FBE940D78}"/>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8" name="页脚占位符 7">
            <a:extLst>
              <a:ext uri="{FF2B5EF4-FFF2-40B4-BE49-F238E27FC236}">
                <a16:creationId xmlns:a16="http://schemas.microsoft.com/office/drawing/2014/main" id="{184268F3-6C90-854C-B197-50005C0E78D5}"/>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CEAD78AC-24AB-2843-A65B-464794D33542}"/>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193582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D76F06-F3E7-3147-A1F3-87C4CBE76F1A}"/>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A2244558-3085-EC45-9C8C-EF8232572004}"/>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4" name="页脚占位符 3">
            <a:extLst>
              <a:ext uri="{FF2B5EF4-FFF2-40B4-BE49-F238E27FC236}">
                <a16:creationId xmlns:a16="http://schemas.microsoft.com/office/drawing/2014/main" id="{90FA3833-86C3-B345-80F4-C89AC15DC75A}"/>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52E67B82-3778-6D48-9212-BC1C5D3D0FCA}"/>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272418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5A90DAE-FF3C-9445-B2A1-091EB82F492C}"/>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3" name="页脚占位符 2">
            <a:extLst>
              <a:ext uri="{FF2B5EF4-FFF2-40B4-BE49-F238E27FC236}">
                <a16:creationId xmlns:a16="http://schemas.microsoft.com/office/drawing/2014/main" id="{B2658622-4E23-2942-BDCE-E969A6CE5E74}"/>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D1AEC212-8DF8-5E42-97E3-5C0A2D4B20DF}"/>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424569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19D1B8-9582-E349-988F-CC6B3E55F660}"/>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A464E054-9CA3-F943-981A-E78DDC8D3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a:extLst>
              <a:ext uri="{FF2B5EF4-FFF2-40B4-BE49-F238E27FC236}">
                <a16:creationId xmlns:a16="http://schemas.microsoft.com/office/drawing/2014/main" id="{33E96D33-B3F9-F148-992D-5B0879ACF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E6AB993C-67EE-BC48-A1EE-D05C6B71DB89}"/>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6" name="页脚占位符 5">
            <a:extLst>
              <a:ext uri="{FF2B5EF4-FFF2-40B4-BE49-F238E27FC236}">
                <a16:creationId xmlns:a16="http://schemas.microsoft.com/office/drawing/2014/main" id="{4E2FC0BA-13C3-3440-9BD6-551B53D11351}"/>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E1B0B3B1-4BCB-6741-AC2F-A397E0406433}"/>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263648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ED5470-6F37-EE48-ABC0-E1DAE4027CF8}"/>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1D71D69B-CC2E-0B40-976F-CA58F540AE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AA25425F-F0E0-E641-9708-0FE4C6B2F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EAE1472E-1E90-7643-A017-F5CE4483799A}"/>
              </a:ext>
            </a:extLst>
          </p:cNvPr>
          <p:cNvSpPr>
            <a:spLocks noGrp="1"/>
          </p:cNvSpPr>
          <p:nvPr>
            <p:ph type="dt" sz="half" idx="10"/>
          </p:nvPr>
        </p:nvSpPr>
        <p:spPr/>
        <p:txBody>
          <a:bodyPr/>
          <a:lstStyle/>
          <a:p>
            <a:fld id="{22C32990-E6A4-6D4D-A528-57E51B348AFA}" type="datetimeFigureOut">
              <a:rPr kumimoji="1" lang="zh-CN" altLang="en-US" smtClean="0"/>
              <a:t>2018/11/8</a:t>
            </a:fld>
            <a:endParaRPr kumimoji="1" lang="zh-CN" altLang="en-US"/>
          </a:p>
        </p:txBody>
      </p:sp>
      <p:sp>
        <p:nvSpPr>
          <p:cNvPr id="6" name="页脚占位符 5">
            <a:extLst>
              <a:ext uri="{FF2B5EF4-FFF2-40B4-BE49-F238E27FC236}">
                <a16:creationId xmlns:a16="http://schemas.microsoft.com/office/drawing/2014/main" id="{528C8B97-C9DA-5D44-816C-6FC1C297D4BD}"/>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732F1469-FA7B-EE40-9D83-DFBC49A32BFE}"/>
              </a:ext>
            </a:extLst>
          </p:cNvPr>
          <p:cNvSpPr>
            <a:spLocks noGrp="1"/>
          </p:cNvSpPr>
          <p:nvPr>
            <p:ph type="sldNum" sz="quarter" idx="12"/>
          </p:nvPr>
        </p:nvSpPr>
        <p:spPr/>
        <p:txBody>
          <a:body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369414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18A9263-43C2-F242-8126-4F607739D9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185CEB10-7669-7B41-A6F9-3195745BCD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BF74913B-1203-C44D-BA50-96B889F0DB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32990-E6A4-6D4D-A528-57E51B348AFA}" type="datetimeFigureOut">
              <a:rPr kumimoji="1" lang="zh-CN" altLang="en-US" smtClean="0"/>
              <a:t>2018/11/8</a:t>
            </a:fld>
            <a:endParaRPr kumimoji="1" lang="zh-CN" altLang="en-US"/>
          </a:p>
        </p:txBody>
      </p:sp>
      <p:sp>
        <p:nvSpPr>
          <p:cNvPr id="5" name="页脚占位符 4">
            <a:extLst>
              <a:ext uri="{FF2B5EF4-FFF2-40B4-BE49-F238E27FC236}">
                <a16:creationId xmlns:a16="http://schemas.microsoft.com/office/drawing/2014/main" id="{2CF88D18-3CE2-E541-B568-F4C0564602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75CBEB1A-4215-D149-8B61-6284A77E43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1F9B45-FC45-B84C-874B-24EF9C064FAA}" type="slidenum">
              <a:rPr kumimoji="1" lang="zh-CN" altLang="en-US" smtClean="0"/>
              <a:t>‹#›</a:t>
            </a:fld>
            <a:endParaRPr kumimoji="1" lang="zh-CN" altLang="en-US"/>
          </a:p>
        </p:txBody>
      </p:sp>
    </p:spTree>
    <p:extLst>
      <p:ext uri="{BB962C8B-B14F-4D97-AF65-F5344CB8AC3E}">
        <p14:creationId xmlns:p14="http://schemas.microsoft.com/office/powerpoint/2010/main" val="4186611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1D4DE3-4666-9944-96B2-ED2D92FCFAD5}"/>
              </a:ext>
            </a:extLst>
          </p:cNvPr>
          <p:cNvSpPr>
            <a:spLocks noGrp="1"/>
          </p:cNvSpPr>
          <p:nvPr>
            <p:ph type="ctrTitle"/>
          </p:nvPr>
        </p:nvSpPr>
        <p:spPr>
          <a:xfrm>
            <a:off x="1319134" y="2906335"/>
            <a:ext cx="9538741" cy="2699986"/>
          </a:xfrm>
        </p:spPr>
        <p:txBody>
          <a:bodyPr>
            <a:noAutofit/>
          </a:bodyPr>
          <a:lstStyle/>
          <a:p>
            <a:r>
              <a:rPr lang="zh-CN" altLang="en-US" sz="5560" dirty="0"/>
              <a:t>在墨西哥有</a:t>
            </a:r>
            <a:r>
              <a:rPr lang="en-US" altLang="zh-CN" sz="5560" dirty="0"/>
              <a:t>2400</a:t>
            </a:r>
            <a:r>
              <a:rPr lang="zh-CN" altLang="en-US" sz="5560" dirty="0"/>
              <a:t>万只狗，其中</a:t>
            </a:r>
            <a:r>
              <a:rPr lang="en-US" altLang="zh-CN" sz="5560" dirty="0"/>
              <a:t>70</a:t>
            </a:r>
            <a:r>
              <a:rPr lang="zh-CN" altLang="en-US" sz="5560" dirty="0"/>
              <a:t>％生活在街头，有</a:t>
            </a:r>
            <a:r>
              <a:rPr lang="en-US" altLang="zh-CN" sz="5560" dirty="0"/>
              <a:t>1680</a:t>
            </a:r>
            <a:r>
              <a:rPr lang="zh-CN" altLang="en-US" sz="5560" dirty="0"/>
              <a:t>万只流浪狗。在普埃布拉南部，</a:t>
            </a:r>
            <a:r>
              <a:rPr lang="en-US" altLang="zh-CN" sz="5560" dirty="0"/>
              <a:t>2013</a:t>
            </a:r>
            <a:r>
              <a:rPr lang="zh-CN" altLang="en-US" sz="5560" dirty="0"/>
              <a:t>年有</a:t>
            </a:r>
            <a:r>
              <a:rPr lang="en-US" altLang="zh-CN" sz="5560" dirty="0"/>
              <a:t>24000</a:t>
            </a:r>
            <a:r>
              <a:rPr lang="zh-CN" altLang="en-US" sz="5560" dirty="0"/>
              <a:t>只狗被处死，在乔卢拉市，</a:t>
            </a:r>
            <a:r>
              <a:rPr lang="en-US" altLang="zh-CN" sz="5560" dirty="0"/>
              <a:t>2012</a:t>
            </a:r>
            <a:r>
              <a:rPr lang="zh-CN" altLang="en-US" sz="5560" dirty="0"/>
              <a:t>年收集了</a:t>
            </a:r>
            <a:r>
              <a:rPr lang="en-US" altLang="zh-CN" sz="5560" dirty="0"/>
              <a:t>15</a:t>
            </a:r>
            <a:r>
              <a:rPr lang="zh-CN" altLang="en-US" sz="5560" dirty="0"/>
              <a:t>吨狗。</a:t>
            </a:r>
            <a:endParaRPr kumimoji="1" lang="zh-CN" altLang="en-US" sz="5560" dirty="0"/>
          </a:p>
        </p:txBody>
      </p:sp>
    </p:spTree>
    <p:extLst>
      <p:ext uri="{BB962C8B-B14F-4D97-AF65-F5344CB8AC3E}">
        <p14:creationId xmlns:p14="http://schemas.microsoft.com/office/powerpoint/2010/main" val="127326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9F1ADF3E-53FF-5546-B7C1-9C1A57E9EE4E}"/>
              </a:ext>
            </a:extLst>
          </p:cNvPr>
          <p:cNvPicPr>
            <a:picLocks noChangeAspect="1"/>
          </p:cNvPicPr>
          <p:nvPr/>
        </p:nvPicPr>
        <p:blipFill>
          <a:blip r:embed="rId2"/>
          <a:stretch>
            <a:fillRect/>
          </a:stretch>
        </p:blipFill>
        <p:spPr>
          <a:xfrm>
            <a:off x="647180" y="1725989"/>
            <a:ext cx="5348886" cy="3553256"/>
          </a:xfrm>
          <a:prstGeom prst="rect">
            <a:avLst/>
          </a:prstGeom>
        </p:spPr>
      </p:pic>
      <p:pic>
        <p:nvPicPr>
          <p:cNvPr id="7" name="图片 6">
            <a:extLst>
              <a:ext uri="{FF2B5EF4-FFF2-40B4-BE49-F238E27FC236}">
                <a16:creationId xmlns:a16="http://schemas.microsoft.com/office/drawing/2014/main" id="{D9708453-1F5B-1847-937F-81A6B2C67293}"/>
              </a:ext>
            </a:extLst>
          </p:cNvPr>
          <p:cNvPicPr>
            <a:picLocks noChangeAspect="1"/>
          </p:cNvPicPr>
          <p:nvPr/>
        </p:nvPicPr>
        <p:blipFill>
          <a:blip r:embed="rId3"/>
          <a:stretch>
            <a:fillRect/>
          </a:stretch>
        </p:blipFill>
        <p:spPr>
          <a:xfrm>
            <a:off x="6210356" y="1725989"/>
            <a:ext cx="5329884" cy="3553256"/>
          </a:xfrm>
          <a:prstGeom prst="rect">
            <a:avLst/>
          </a:prstGeom>
        </p:spPr>
      </p:pic>
    </p:spTree>
    <p:extLst>
      <p:ext uri="{BB962C8B-B14F-4D97-AF65-F5344CB8AC3E}">
        <p14:creationId xmlns:p14="http://schemas.microsoft.com/office/powerpoint/2010/main" val="321860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8CD4F50-DF1F-8C47-AA8A-8EA4B5FD3280}"/>
              </a:ext>
            </a:extLst>
          </p:cNvPr>
          <p:cNvSpPr>
            <a:spLocks noGrp="1"/>
          </p:cNvSpPr>
          <p:nvPr>
            <p:ph idx="1"/>
          </p:nvPr>
        </p:nvSpPr>
        <p:spPr>
          <a:xfrm>
            <a:off x="763250" y="776314"/>
            <a:ext cx="10515600" cy="4351338"/>
          </a:xfrm>
        </p:spPr>
        <p:txBody>
          <a:bodyPr/>
          <a:lstStyle/>
          <a:p>
            <a:r>
              <a:rPr kumimoji="1" lang="zh-CN" altLang="en-US" dirty="0"/>
              <a:t>根据福柯的说法“种族主义将在我的生命和另一方的死亡之间建立某种生物对抗的关系，劣等品种的死亡，这将使生活被视为更健康。杀戮将变得至关重要，敌人将被视为具有传染性和毒性剂，一种危险</a:t>
            </a:r>
            <a:r>
              <a:rPr kumimoji="1" lang="en-US" altLang="zh-CN" dirty="0"/>
              <a:t>”</a:t>
            </a:r>
            <a:r>
              <a:rPr kumimoji="1" lang="zh-CN" altLang="en-US" dirty="0"/>
              <a:t>。</a:t>
            </a:r>
          </a:p>
        </p:txBody>
      </p:sp>
    </p:spTree>
    <p:extLst>
      <p:ext uri="{BB962C8B-B14F-4D97-AF65-F5344CB8AC3E}">
        <p14:creationId xmlns:p14="http://schemas.microsoft.com/office/powerpoint/2010/main" val="31703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BE190A0B-CE29-314B-8EFC-F5C4EDE814BA}"/>
              </a:ext>
            </a:extLst>
          </p:cNvPr>
          <p:cNvSpPr txBox="1"/>
          <p:nvPr/>
        </p:nvSpPr>
        <p:spPr>
          <a:xfrm>
            <a:off x="419724" y="584615"/>
            <a:ext cx="25982432" cy="1862048"/>
          </a:xfrm>
          <a:prstGeom prst="rect">
            <a:avLst/>
          </a:prstGeom>
          <a:noFill/>
        </p:spPr>
        <p:txBody>
          <a:bodyPr wrap="square" rtlCol="0">
            <a:spAutoFit/>
          </a:bodyPr>
          <a:lstStyle/>
          <a:p>
            <a:r>
              <a:rPr lang="zh-CN" altLang="en-US" sz="2300" dirty="0"/>
              <a:t>在一般情况下，利用在墨西哥的狗是非常矛盾的：一方面，有一些分类的狗是一个危险</a:t>
            </a:r>
            <a:endParaRPr lang="en-US" altLang="zh-CN" sz="2300" dirty="0"/>
          </a:p>
          <a:p>
            <a:r>
              <a:rPr lang="zh-CN" altLang="en-US" sz="2300" dirty="0"/>
              <a:t>的动物和健康风险的官方安全法规，而另一方面，他在联邦民法典被称为“商品”，作</a:t>
            </a:r>
            <a:endParaRPr lang="en-US" altLang="zh-CN" sz="2300" dirty="0"/>
          </a:p>
          <a:p>
            <a:r>
              <a:rPr lang="zh-CN" altLang="en-US" sz="2300" dirty="0"/>
              <a:t>为一个对象或事物。基于这一法律悖论，艺术家开始收集收集和遗弃的狗尸体，并从他</a:t>
            </a:r>
            <a:endParaRPr lang="en-US" altLang="zh-CN" sz="2300" dirty="0"/>
          </a:p>
          <a:p>
            <a:r>
              <a:rPr lang="zh-CN" altLang="en-US" sz="2300" dirty="0"/>
              <a:t>们的生物遗骸制作各种产品。狗被剥皮，皮毛晒黑，从而制成纺织品。她从化学实验室</a:t>
            </a:r>
            <a:endParaRPr lang="en-US" altLang="zh-CN" sz="2300" dirty="0"/>
          </a:p>
          <a:p>
            <a:r>
              <a:rPr lang="zh-CN" altLang="en-US" sz="2300" dirty="0"/>
              <a:t>提取的狗体脂肪中提取肥皂。</a:t>
            </a:r>
            <a:endParaRPr kumimoji="1" lang="zh-CN" altLang="en-US" sz="2300" dirty="0"/>
          </a:p>
        </p:txBody>
      </p:sp>
      <p:pic>
        <p:nvPicPr>
          <p:cNvPr id="7" name="图片 6">
            <a:extLst>
              <a:ext uri="{FF2B5EF4-FFF2-40B4-BE49-F238E27FC236}">
                <a16:creationId xmlns:a16="http://schemas.microsoft.com/office/drawing/2014/main" id="{79B53682-2E2A-8C4D-AC61-B530F2DDDE23}"/>
              </a:ext>
            </a:extLst>
          </p:cNvPr>
          <p:cNvPicPr>
            <a:picLocks noChangeAspect="1"/>
          </p:cNvPicPr>
          <p:nvPr/>
        </p:nvPicPr>
        <p:blipFill>
          <a:blip r:embed="rId2"/>
          <a:stretch>
            <a:fillRect/>
          </a:stretch>
        </p:blipFill>
        <p:spPr>
          <a:xfrm>
            <a:off x="3102964" y="2446663"/>
            <a:ext cx="6331678" cy="4221118"/>
          </a:xfrm>
          <a:prstGeom prst="rect">
            <a:avLst/>
          </a:prstGeom>
        </p:spPr>
      </p:pic>
    </p:spTree>
    <p:extLst>
      <p:ext uri="{BB962C8B-B14F-4D97-AF65-F5344CB8AC3E}">
        <p14:creationId xmlns:p14="http://schemas.microsoft.com/office/powerpoint/2010/main" val="414204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237825E5-CC85-A147-BF0E-77842CBEB466}"/>
              </a:ext>
            </a:extLst>
          </p:cNvPr>
          <p:cNvSpPr txBox="1"/>
          <p:nvPr/>
        </p:nvSpPr>
        <p:spPr>
          <a:xfrm>
            <a:off x="494675" y="569626"/>
            <a:ext cx="6478055" cy="2246769"/>
          </a:xfrm>
          <a:prstGeom prst="rect">
            <a:avLst/>
          </a:prstGeom>
          <a:noFill/>
        </p:spPr>
        <p:txBody>
          <a:bodyPr wrap="none" rtlCol="0">
            <a:spAutoFit/>
          </a:bodyPr>
          <a:lstStyle/>
          <a:p>
            <a:r>
              <a:rPr lang="zh-CN" altLang="en-US" sz="2800" dirty="0"/>
              <a:t>我们选择了可以重复使用的皮肤，</a:t>
            </a:r>
            <a:endParaRPr lang="en-US" altLang="zh-CN" sz="2800" dirty="0"/>
          </a:p>
          <a:p>
            <a:r>
              <a:rPr lang="zh-CN" altLang="en-US" sz="2800" dirty="0"/>
              <a:t>无论尸体是否分解，都可以进行</a:t>
            </a:r>
            <a:r>
              <a:rPr lang="en-US" altLang="zh-CN" sz="2800" dirty="0"/>
              <a:t>2</a:t>
            </a:r>
            <a:r>
              <a:rPr lang="zh-CN" altLang="en-US" sz="2800" dirty="0"/>
              <a:t>个晒黑</a:t>
            </a:r>
            <a:endParaRPr lang="en-US" altLang="zh-CN" sz="2800" dirty="0"/>
          </a:p>
          <a:p>
            <a:r>
              <a:rPr lang="zh-CN" altLang="en-US" sz="2800" dirty="0"/>
              <a:t>过程：有毛和无毛。为了做到这一点，</a:t>
            </a:r>
            <a:endParaRPr lang="en-US" altLang="zh-CN" sz="2800" dirty="0"/>
          </a:p>
          <a:p>
            <a:r>
              <a:rPr lang="zh-CN" altLang="en-US" sz="2800" dirty="0"/>
              <a:t>我们收到了一位畜牧工程师的律师，</a:t>
            </a:r>
            <a:endParaRPr lang="en-US" altLang="zh-CN" sz="2800" dirty="0"/>
          </a:p>
          <a:p>
            <a:r>
              <a:rPr lang="zh-CN" altLang="en-US" sz="2800" dirty="0"/>
              <a:t>我们在他的工作室工作。</a:t>
            </a:r>
            <a:endParaRPr kumimoji="1" lang="zh-CN" altLang="en-US" sz="2800" dirty="0"/>
          </a:p>
        </p:txBody>
      </p:sp>
      <p:pic>
        <p:nvPicPr>
          <p:cNvPr id="12" name="图片 11">
            <a:extLst>
              <a:ext uri="{FF2B5EF4-FFF2-40B4-BE49-F238E27FC236}">
                <a16:creationId xmlns:a16="http://schemas.microsoft.com/office/drawing/2014/main" id="{7D83070B-409A-4D46-A608-B170F90617AD}"/>
              </a:ext>
            </a:extLst>
          </p:cNvPr>
          <p:cNvPicPr>
            <a:picLocks noChangeAspect="1"/>
          </p:cNvPicPr>
          <p:nvPr/>
        </p:nvPicPr>
        <p:blipFill>
          <a:blip r:embed="rId2"/>
          <a:stretch>
            <a:fillRect/>
          </a:stretch>
        </p:blipFill>
        <p:spPr>
          <a:xfrm>
            <a:off x="7115502" y="0"/>
            <a:ext cx="5076498" cy="17931503"/>
          </a:xfrm>
          <a:prstGeom prst="rect">
            <a:avLst/>
          </a:prstGeom>
        </p:spPr>
      </p:pic>
      <p:pic>
        <p:nvPicPr>
          <p:cNvPr id="14" name="图片 13">
            <a:extLst>
              <a:ext uri="{FF2B5EF4-FFF2-40B4-BE49-F238E27FC236}">
                <a16:creationId xmlns:a16="http://schemas.microsoft.com/office/drawing/2014/main" id="{384F219F-8DBE-D04D-92A7-4CF61373F4FC}"/>
              </a:ext>
            </a:extLst>
          </p:cNvPr>
          <p:cNvPicPr>
            <a:picLocks noChangeAspect="1"/>
          </p:cNvPicPr>
          <p:nvPr/>
        </p:nvPicPr>
        <p:blipFill>
          <a:blip r:embed="rId3"/>
          <a:stretch>
            <a:fillRect/>
          </a:stretch>
        </p:blipFill>
        <p:spPr>
          <a:xfrm>
            <a:off x="824458" y="3322378"/>
            <a:ext cx="5456420" cy="14609125"/>
          </a:xfrm>
          <a:prstGeom prst="rect">
            <a:avLst/>
          </a:prstGeom>
        </p:spPr>
      </p:pic>
    </p:spTree>
    <p:extLst>
      <p:ext uri="{BB962C8B-B14F-4D97-AF65-F5344CB8AC3E}">
        <p14:creationId xmlns:p14="http://schemas.microsoft.com/office/powerpoint/2010/main" val="351282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7339F070-280B-FA47-86AE-8FFA81FCCCBA}"/>
              </a:ext>
            </a:extLst>
          </p:cNvPr>
          <p:cNvPicPr>
            <a:picLocks noGrp="1" noChangeAspect="1"/>
          </p:cNvPicPr>
          <p:nvPr>
            <p:ph idx="1"/>
          </p:nvPr>
        </p:nvPicPr>
        <p:blipFill>
          <a:blip r:embed="rId2"/>
          <a:stretch>
            <a:fillRect/>
          </a:stretch>
        </p:blipFill>
        <p:spPr>
          <a:xfrm>
            <a:off x="2695516" y="215498"/>
            <a:ext cx="6800967" cy="6246278"/>
          </a:xfrm>
        </p:spPr>
      </p:pic>
    </p:spTree>
    <p:extLst>
      <p:ext uri="{BB962C8B-B14F-4D97-AF65-F5344CB8AC3E}">
        <p14:creationId xmlns:p14="http://schemas.microsoft.com/office/powerpoint/2010/main" val="360902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71D44B0D-7A7F-8F43-9212-4290D62710A8}"/>
              </a:ext>
            </a:extLst>
          </p:cNvPr>
          <p:cNvSpPr txBox="1"/>
          <p:nvPr/>
        </p:nvSpPr>
        <p:spPr>
          <a:xfrm>
            <a:off x="1109272" y="779489"/>
            <a:ext cx="7007046" cy="5386090"/>
          </a:xfrm>
          <a:prstGeom prst="rect">
            <a:avLst/>
          </a:prstGeom>
          <a:noFill/>
        </p:spPr>
        <p:txBody>
          <a:bodyPr wrap="none" rtlCol="0">
            <a:spAutoFit/>
          </a:bodyPr>
          <a:lstStyle/>
          <a:p>
            <a:r>
              <a:rPr lang="zh-CN" altLang="en-US" sz="2800" dirty="0"/>
              <a:t>起初他们追杀共产主义者的时候，</a:t>
            </a:r>
          </a:p>
          <a:p>
            <a:r>
              <a:rPr lang="zh-CN" altLang="en-US" sz="2800" dirty="0"/>
              <a:t>我没有说话</a:t>
            </a:r>
            <a:r>
              <a:rPr lang="en-US" altLang="zh-CN" sz="2800" dirty="0"/>
              <a:t>———</a:t>
            </a:r>
            <a:r>
              <a:rPr lang="zh-CN" altLang="en-US" sz="2800" dirty="0"/>
              <a:t>因为我不是共产主义者；</a:t>
            </a:r>
          </a:p>
          <a:p>
            <a:r>
              <a:rPr lang="zh-CN" altLang="en-US" sz="2800" dirty="0"/>
              <a:t>接着他们追杀犹太人的时候，</a:t>
            </a:r>
          </a:p>
          <a:p>
            <a:r>
              <a:rPr lang="zh-CN" altLang="en-US" sz="2800" dirty="0"/>
              <a:t>我没有说话</a:t>
            </a:r>
            <a:r>
              <a:rPr lang="en-US" altLang="zh-CN" sz="2800" dirty="0"/>
              <a:t>———</a:t>
            </a:r>
            <a:r>
              <a:rPr lang="zh-CN" altLang="en-US" sz="2800" dirty="0"/>
              <a:t>因为我不是犹太人；</a:t>
            </a:r>
          </a:p>
          <a:p>
            <a:r>
              <a:rPr lang="zh-CN" altLang="en-US" sz="2800" dirty="0"/>
              <a:t>后来他们追杀工会成员的时候，</a:t>
            </a:r>
          </a:p>
          <a:p>
            <a:r>
              <a:rPr lang="zh-CN" altLang="en-US" sz="2800" dirty="0"/>
              <a:t>我没有说话</a:t>
            </a:r>
            <a:r>
              <a:rPr lang="en-US" altLang="zh-CN" sz="2800" dirty="0"/>
              <a:t>———</a:t>
            </a:r>
            <a:r>
              <a:rPr lang="zh-CN" altLang="en-US" sz="2800" dirty="0"/>
              <a:t>因为我不是工会成员；</a:t>
            </a:r>
          </a:p>
          <a:p>
            <a:r>
              <a:rPr lang="zh-CN" altLang="en-US" sz="2800" dirty="0"/>
              <a:t>此后他们追杀天主教徒的时候，</a:t>
            </a:r>
          </a:p>
          <a:p>
            <a:r>
              <a:rPr lang="zh-CN" altLang="en-US" sz="2800" dirty="0"/>
              <a:t>我没有说话</a:t>
            </a:r>
            <a:r>
              <a:rPr lang="en-US" altLang="zh-CN" sz="2800" dirty="0"/>
              <a:t>———</a:t>
            </a:r>
            <a:r>
              <a:rPr lang="zh-CN" altLang="en-US" sz="2800" dirty="0"/>
              <a:t>因为我是新教教徒；</a:t>
            </a:r>
          </a:p>
          <a:p>
            <a:r>
              <a:rPr lang="zh-CN" altLang="en-US" sz="2800" dirty="0"/>
              <a:t>最后他们奔我而来，</a:t>
            </a:r>
          </a:p>
          <a:p>
            <a:r>
              <a:rPr lang="zh-CN" altLang="en-US" sz="2800" dirty="0"/>
              <a:t>那时已经没有人能为我说话了。</a:t>
            </a:r>
          </a:p>
          <a:p>
            <a:r>
              <a:rPr lang="en-US" altLang="zh-CN" sz="2800" dirty="0"/>
              <a:t>——</a:t>
            </a:r>
            <a:r>
              <a:rPr lang="zh-CN" altLang="en-US" sz="2800" dirty="0"/>
              <a:t>马丁</a:t>
            </a:r>
            <a:r>
              <a:rPr lang="en-US" altLang="zh-CN" sz="2800" dirty="0"/>
              <a:t>·</a:t>
            </a:r>
            <a:r>
              <a:rPr lang="zh-CN" altLang="en-US" sz="2800" dirty="0"/>
              <a:t>尼莫拉牧师</a:t>
            </a:r>
          </a:p>
          <a:p>
            <a:br>
              <a:rPr lang="zh-CN" altLang="en-US" dirty="0"/>
            </a:br>
            <a:endParaRPr lang="zh-CN" altLang="en-US" dirty="0"/>
          </a:p>
        </p:txBody>
      </p:sp>
    </p:spTree>
    <p:extLst>
      <p:ext uri="{BB962C8B-B14F-4D97-AF65-F5344CB8AC3E}">
        <p14:creationId xmlns:p14="http://schemas.microsoft.com/office/powerpoint/2010/main" val="98711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97F867C9-9444-0049-A56F-406497F31F64}"/>
              </a:ext>
            </a:extLst>
          </p:cNvPr>
          <p:cNvSpPr txBox="1"/>
          <p:nvPr/>
        </p:nvSpPr>
        <p:spPr>
          <a:xfrm>
            <a:off x="389744" y="809469"/>
            <a:ext cx="11479425" cy="2308324"/>
          </a:xfrm>
          <a:prstGeom prst="rect">
            <a:avLst/>
          </a:prstGeom>
          <a:noFill/>
        </p:spPr>
        <p:txBody>
          <a:bodyPr wrap="none" rtlCol="0">
            <a:spAutoFit/>
          </a:bodyPr>
          <a:lstStyle/>
          <a:p>
            <a:r>
              <a:rPr lang="en-US" altLang="zh-CN" b="1" dirty="0" err="1"/>
              <a:t>BereniceOlmedoPeña</a:t>
            </a:r>
            <a:endParaRPr lang="en-US" altLang="zh-CN" dirty="0"/>
          </a:p>
          <a:p>
            <a:r>
              <a:rPr lang="en-US" altLang="zh-CN" dirty="0" err="1"/>
              <a:t>BereniceOlmedoPeña</a:t>
            </a:r>
            <a:r>
              <a:rPr lang="zh-CN" altLang="en-US" dirty="0"/>
              <a:t>（</a:t>
            </a:r>
            <a:r>
              <a:rPr lang="en-US" altLang="zh-CN" dirty="0"/>
              <a:t>MX</a:t>
            </a:r>
            <a:r>
              <a:rPr lang="zh-CN" altLang="en-US" dirty="0"/>
              <a:t>）拥有墨西哥普埃布拉（</a:t>
            </a:r>
            <a:r>
              <a:rPr lang="en-US" altLang="zh-CN" dirty="0"/>
              <a:t>UDLAP</a:t>
            </a:r>
            <a:r>
              <a:rPr lang="zh-CN" altLang="en-US" dirty="0"/>
              <a:t>）</a:t>
            </a:r>
            <a:r>
              <a:rPr lang="en-US" altLang="zh-CN" dirty="0"/>
              <a:t>Universidad de las Americas</a:t>
            </a:r>
            <a:r>
              <a:rPr lang="zh-CN" altLang="en-US" dirty="0"/>
              <a:t>美术学士学位。</a:t>
            </a:r>
            <a:endParaRPr lang="en-US" altLang="zh-CN" dirty="0"/>
          </a:p>
          <a:p>
            <a:r>
              <a:rPr lang="zh-CN" altLang="en-US" dirty="0"/>
              <a:t>她曾在</a:t>
            </a:r>
            <a:r>
              <a:rPr lang="en-US" altLang="zh-CN" dirty="0" err="1"/>
              <a:t>Transitio_MX</a:t>
            </a:r>
            <a:r>
              <a:rPr lang="en-US" altLang="zh-CN" dirty="0"/>
              <a:t> 05</a:t>
            </a:r>
            <a:r>
              <a:rPr lang="zh-CN" altLang="en-US" dirty="0"/>
              <a:t>，国家艺术中心（</a:t>
            </a:r>
            <a:r>
              <a:rPr lang="en-US" altLang="zh-CN" dirty="0"/>
              <a:t>CENART</a:t>
            </a:r>
            <a:r>
              <a:rPr lang="zh-CN" altLang="en-US" dirty="0"/>
              <a:t>，</a:t>
            </a:r>
            <a:r>
              <a:rPr lang="en-US" altLang="zh-CN" dirty="0"/>
              <a:t>CDMX</a:t>
            </a:r>
            <a:r>
              <a:rPr lang="zh-CN" altLang="en-US" dirty="0"/>
              <a:t>，</a:t>
            </a:r>
            <a:r>
              <a:rPr lang="en-US" altLang="zh-CN" dirty="0"/>
              <a:t>2013</a:t>
            </a:r>
            <a:r>
              <a:rPr lang="zh-CN" altLang="en-US" dirty="0"/>
              <a:t>）的</a:t>
            </a:r>
            <a:r>
              <a:rPr lang="en-US" altLang="zh-CN" dirty="0" err="1"/>
              <a:t>Biomediaciones</a:t>
            </a:r>
            <a:r>
              <a:rPr lang="zh-CN" altLang="en-US" dirty="0"/>
              <a:t>以及</a:t>
            </a:r>
            <a:r>
              <a:rPr lang="en-US" altLang="zh-CN" dirty="0" err="1"/>
              <a:t>Aciliyet</a:t>
            </a:r>
            <a:r>
              <a:rPr lang="en-US" altLang="zh-CN" dirty="0"/>
              <a:t> </a:t>
            </a:r>
            <a:r>
              <a:rPr lang="en-US" altLang="zh-CN" dirty="0" err="1"/>
              <a:t>Mektebi</a:t>
            </a:r>
            <a:r>
              <a:rPr lang="zh-CN" altLang="en-US" dirty="0"/>
              <a:t>，</a:t>
            </a:r>
            <a:endParaRPr lang="en-US" altLang="zh-CN" dirty="0"/>
          </a:p>
          <a:p>
            <a:r>
              <a:rPr lang="zh-CN" altLang="en-US" dirty="0"/>
              <a:t>伊斯坦布尔</a:t>
            </a:r>
            <a:r>
              <a:rPr lang="en-US" altLang="zh-CN" dirty="0"/>
              <a:t>Salt </a:t>
            </a:r>
            <a:r>
              <a:rPr lang="en-US" altLang="zh-CN" dirty="0" err="1"/>
              <a:t>Beyoglu</a:t>
            </a:r>
            <a:r>
              <a:rPr lang="zh-CN" altLang="en-US" dirty="0"/>
              <a:t>（</a:t>
            </a:r>
            <a:r>
              <a:rPr lang="en-US" altLang="zh-CN" dirty="0"/>
              <a:t>2015</a:t>
            </a:r>
            <a:r>
              <a:rPr lang="zh-CN" altLang="en-US" dirty="0"/>
              <a:t>）等画廊担任演讲。她在安提瓜学院圣卡洛斯举办了“二十世纪下半叶的艺术”</a:t>
            </a:r>
            <a:endParaRPr lang="en-US" altLang="zh-CN" dirty="0"/>
          </a:p>
          <a:p>
            <a:r>
              <a:rPr lang="zh-CN" altLang="en-US" dirty="0"/>
              <a:t>研讨会，这是墨西哥国立自治大学，墨西哥国立自治大学（</a:t>
            </a:r>
            <a:r>
              <a:rPr lang="en-US" altLang="zh-CN" dirty="0"/>
              <a:t>2014</a:t>
            </a:r>
            <a:r>
              <a:rPr lang="zh-CN" altLang="en-US" dirty="0"/>
              <a:t>年）的一部分，并在</a:t>
            </a:r>
            <a:r>
              <a:rPr lang="en-US" altLang="zh-CN" dirty="0" err="1"/>
              <a:t>Kunsthalle</a:t>
            </a:r>
            <a:r>
              <a:rPr lang="en-US" altLang="zh-CN" dirty="0"/>
              <a:t> </a:t>
            </a:r>
            <a:r>
              <a:rPr lang="en-US" altLang="zh-CN" dirty="0" err="1"/>
              <a:t>Exnergasse</a:t>
            </a:r>
            <a:r>
              <a:rPr lang="en-US" altLang="zh-CN" dirty="0"/>
              <a:t> WUK</a:t>
            </a:r>
          </a:p>
          <a:p>
            <a:r>
              <a:rPr lang="zh-CN" altLang="en-US" dirty="0"/>
              <a:t>举办了国际集体展览。维也纳（</a:t>
            </a:r>
            <a:r>
              <a:rPr lang="en-US" altLang="zh-CN" dirty="0"/>
              <a:t>2015</a:t>
            </a:r>
            <a:r>
              <a:rPr lang="zh-CN" altLang="en-US" dirty="0"/>
              <a:t>年）。</a:t>
            </a:r>
            <a:r>
              <a:rPr lang="en-US" altLang="zh-CN" dirty="0"/>
              <a:t>2016</a:t>
            </a:r>
            <a:r>
              <a:rPr lang="zh-CN" altLang="en-US" dirty="0"/>
              <a:t>年，她获得了国家文化艺术基金会（</a:t>
            </a:r>
            <a:r>
              <a:rPr lang="en-US" altLang="zh-CN" dirty="0"/>
              <a:t>FONCA</a:t>
            </a:r>
            <a:r>
              <a:rPr lang="zh-CN" altLang="en-US" dirty="0"/>
              <a:t>）的奖学金。</a:t>
            </a:r>
          </a:p>
          <a:p>
            <a:br>
              <a:rPr lang="zh-CN" altLang="en-US" dirty="0"/>
            </a:br>
            <a:endParaRPr lang="zh-CN" altLang="en-US" dirty="0"/>
          </a:p>
        </p:txBody>
      </p:sp>
    </p:spTree>
    <p:extLst>
      <p:ext uri="{BB962C8B-B14F-4D97-AF65-F5344CB8AC3E}">
        <p14:creationId xmlns:p14="http://schemas.microsoft.com/office/powerpoint/2010/main" val="100092409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473</Words>
  <Application>Microsoft Macintosh PowerPoint</Application>
  <PresentationFormat>宽屏</PresentationFormat>
  <Paragraphs>31</Paragraphs>
  <Slides>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8</vt:i4>
      </vt:variant>
    </vt:vector>
  </HeadingPairs>
  <TitlesOfParts>
    <vt:vector size="12" baseType="lpstr">
      <vt:lpstr>等线</vt:lpstr>
      <vt:lpstr>等线 Light</vt:lpstr>
      <vt:lpstr>Arial</vt:lpstr>
      <vt:lpstr>Office 主题​​</vt:lpstr>
      <vt:lpstr>在墨西哥有2400万只狗，其中70％生活在街头，有1680万只流浪狗。在普埃布拉南部，2013年有24000只狗被处死，在乔卢拉市，2012年收集了15吨狗。</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在墨西哥有2400万只狗，其中70％生活在街头，有1680万只流浪狗。在普埃布拉南部，2013年有24000只狗被处死，在乔卢拉市，2012年收集了15吨狗。</dc:title>
  <dc:creator>Pro</dc:creator>
  <cp:lastModifiedBy>Pro</cp:lastModifiedBy>
  <cp:revision>7</cp:revision>
  <dcterms:created xsi:type="dcterms:W3CDTF">2018-11-08T02:06:53Z</dcterms:created>
  <dcterms:modified xsi:type="dcterms:W3CDTF">2018-11-08T07:22:03Z</dcterms:modified>
</cp:coreProperties>
</file>